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8" r:id="rId2"/>
    <p:sldId id="260" r:id="rId3"/>
    <p:sldId id="276" r:id="rId4"/>
    <p:sldId id="279" r:id="rId5"/>
    <p:sldId id="281" r:id="rId6"/>
    <p:sldId id="268" r:id="rId7"/>
    <p:sldId id="277" r:id="rId8"/>
    <p:sldId id="278" r:id="rId9"/>
    <p:sldId id="284" r:id="rId10"/>
    <p:sldId id="285" r:id="rId11"/>
    <p:sldId id="275" r:id="rId12"/>
    <p:sldId id="261" r:id="rId13"/>
    <p:sldId id="282" r:id="rId14"/>
    <p:sldId id="266" r:id="rId15"/>
    <p:sldId id="272" r:id="rId16"/>
    <p:sldId id="292" r:id="rId17"/>
    <p:sldId id="286" r:id="rId18"/>
    <p:sldId id="288" r:id="rId19"/>
    <p:sldId id="290" r:id="rId20"/>
    <p:sldId id="291" r:id="rId21"/>
    <p:sldId id="293" r:id="rId22"/>
    <p:sldId id="26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D03"/>
    <a:srgbClr val="00FFFF"/>
    <a:srgbClr val="99CCFF"/>
    <a:srgbClr val="FFFF99"/>
    <a:srgbClr val="FF7C8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610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940E07-CD03-4384-9D16-7C699DE534E6}" type="datetimeFigureOut">
              <a:rPr lang="en-GB" smtClean="0"/>
              <a:t>17/03/2018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B1204-2E96-46D2-BAEB-0F047362B0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860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7C1CD-9349-43EB-9282-A3B0EF0F818C}" type="datetime1">
              <a:rPr lang="en-GB" smtClean="0"/>
              <a:t>17/03/2018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457CF-A048-416E-B56B-2229D17957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930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BA78C-7BAF-4CF5-9E78-2B21D51FD413}" type="datetime1">
              <a:rPr lang="en-GB" smtClean="0"/>
              <a:t>17/03/2018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457CF-A048-416E-B56B-2229D17957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772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48C65-42C7-4D8E-922D-B9140B446B5F}" type="datetime1">
              <a:rPr lang="en-GB" smtClean="0"/>
              <a:t>17/03/2018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457CF-A048-416E-B56B-2229D17957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800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CEB8F-0595-403A-B5CA-20350977EAF5}" type="datetime1">
              <a:rPr lang="en-GB" smtClean="0"/>
              <a:t>17/03/2018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457CF-A048-416E-B56B-2229D17957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904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1E201-25CB-4499-9CFF-6F393A7107EF}" type="datetime1">
              <a:rPr lang="en-GB" smtClean="0"/>
              <a:t>17/03/2018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457CF-A048-416E-B56B-2229D17957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416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A642A-D93B-4859-B140-DD013BF68D00}" type="datetime1">
              <a:rPr lang="en-GB" smtClean="0"/>
              <a:t>17/03/2018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457CF-A048-416E-B56B-2229D17957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598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4534C-8B20-46B1-A13A-327A4AF6E4FF}" type="datetime1">
              <a:rPr lang="en-GB" smtClean="0"/>
              <a:t>17/03/2018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457CF-A048-416E-B56B-2229D17957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494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019B5-61CD-4C27-B371-947A00AA288B}" type="datetime1">
              <a:rPr lang="en-GB" smtClean="0"/>
              <a:t>17/03/2018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457CF-A048-416E-B56B-2229D17957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378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68ABC-9FD9-4FE7-8B22-3D03D56C7D98}" type="datetime1">
              <a:rPr lang="en-GB" smtClean="0"/>
              <a:t>17/03/2018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457CF-A048-416E-B56B-2229D17957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398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5793-5521-4B3F-8CA0-567B295E7DFA}" type="datetime1">
              <a:rPr lang="en-GB" smtClean="0"/>
              <a:t>17/03/2018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457CF-A048-416E-B56B-2229D17957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84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C706-98BF-49E7-9D10-BA21ACAFD91B}" type="datetime1">
              <a:rPr lang="en-GB" smtClean="0"/>
              <a:t>17/03/2018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457CF-A048-416E-B56B-2229D17957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649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E7811-B2AF-4133-9530-A8129A221565}" type="datetime1">
              <a:rPr lang="en-GB" smtClean="0"/>
              <a:t>17/03/2018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457CF-A048-416E-B56B-2229D17957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101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rxiv.org/abs/1712.00325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wmf"/><Relationship Id="rId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arxiv.org/abs/arXiv:1306.2149" TargetMode="External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emf"/><Relationship Id="rId7" Type="http://schemas.openxmlformats.org/officeDocument/2006/relationships/image" Target="../media/image67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emf"/><Relationship Id="rId5" Type="http://schemas.openxmlformats.org/officeDocument/2006/relationships/image" Target="../media/image65.emf"/><Relationship Id="rId4" Type="http://schemas.openxmlformats.org/officeDocument/2006/relationships/image" Target="../media/image6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://arxiv.org/abs/arXiv:1711.03288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gif"/><Relationship Id="rId2" Type="http://schemas.openxmlformats.org/officeDocument/2006/relationships/image" Target="../media/image86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arxiv.org/abs/1306.2149" TargetMode="External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wmf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wmf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find/hep-ph/1/au:+Khoze_V/0/1/0/all/0/1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rxiv.org/abs/1306.2149" TargetMode="External"/><Relationship Id="rId5" Type="http://schemas.openxmlformats.org/officeDocument/2006/relationships/hyperlink" Target="https://arxiv.org/find/hep-ph/1/au:+Ryskin_M/0/1/0/all/0/1" TargetMode="External"/><Relationship Id="rId4" Type="http://schemas.openxmlformats.org/officeDocument/2006/relationships/hyperlink" Target="https://arxiv.org/find/hep-ph/1/au:+Martin_A/0/1/0/all/0/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sciencedirect.com/science/article/pii/0370269379909031?via%3Dihub#!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9.emf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81" t="25481" r="2815" b="64742"/>
          <a:stretch>
            <a:fillRect/>
          </a:stretch>
        </p:blipFill>
        <p:spPr bwMode="auto">
          <a:xfrm>
            <a:off x="304801" y="3201361"/>
            <a:ext cx="1066800" cy="45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0" t="18945" r="30408" b="17058"/>
          <a:stretch>
            <a:fillRect/>
          </a:stretch>
        </p:blipFill>
        <p:spPr bwMode="auto">
          <a:xfrm>
            <a:off x="7696201" y="3197120"/>
            <a:ext cx="609600" cy="46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81200" y="3215044"/>
            <a:ext cx="533400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altLang="en-US" b="1" dirty="0" smtClean="0">
                <a:solidFill>
                  <a:srgbClr val="002060"/>
                </a:solidFill>
                <a:latin typeface="Arial Unicode MS" pitchFamily="34" charset="-128"/>
              </a:rPr>
              <a:t>Valery </a:t>
            </a:r>
            <a:r>
              <a:rPr lang="en-GB" altLang="en-US" b="1" dirty="0" err="1" smtClean="0">
                <a:solidFill>
                  <a:srgbClr val="002060"/>
                </a:solidFill>
                <a:latin typeface="Arial Unicode MS" pitchFamily="34" charset="-128"/>
              </a:rPr>
              <a:t>Khoze</a:t>
            </a:r>
            <a:r>
              <a:rPr lang="en-GB" altLang="en-US" sz="1600" b="1" dirty="0" smtClean="0">
                <a:solidFill>
                  <a:srgbClr val="002060"/>
                </a:solidFill>
                <a:latin typeface="Arial Unicode MS" pitchFamily="34" charset="-128"/>
              </a:rPr>
              <a:t> </a:t>
            </a:r>
            <a:r>
              <a:rPr lang="en-GB" altLang="en-US" b="1" dirty="0">
                <a:solidFill>
                  <a:srgbClr val="002060"/>
                </a:solidFill>
                <a:latin typeface="Arial Unicode MS" pitchFamily="34" charset="-128"/>
              </a:rPr>
              <a:t>(</a:t>
            </a:r>
            <a:r>
              <a:rPr lang="en-GB" altLang="en-US" sz="1600" b="1" dirty="0">
                <a:solidFill>
                  <a:srgbClr val="002060"/>
                </a:solidFill>
                <a:latin typeface="Arial Unicode MS" pitchFamily="34" charset="-128"/>
              </a:rPr>
              <a:t>IPPP, Durham &amp; PNPI, </a:t>
            </a:r>
            <a:r>
              <a:rPr lang="en-GB" altLang="en-US" sz="1600" b="1" smtClean="0">
                <a:solidFill>
                  <a:srgbClr val="002060"/>
                </a:solidFill>
                <a:latin typeface="Arial Unicode MS" pitchFamily="34" charset="-128"/>
              </a:rPr>
              <a:t>St.Petersburg.)</a:t>
            </a:r>
            <a:endParaRPr lang="en-GB" altLang="en-US" sz="1600" b="1" dirty="0">
              <a:solidFill>
                <a:srgbClr val="002060"/>
              </a:solidFill>
              <a:latin typeface="Arial Unicode MS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3654623"/>
            <a:ext cx="8153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altLang="en-US" sz="1400" b="1" dirty="0">
                <a:solidFill>
                  <a:srgbClr val="002060"/>
                </a:solidFill>
                <a:latin typeface="Lucida Bright" pitchFamily="18" charset="0"/>
              </a:rPr>
              <a:t>(in collaboration with </a:t>
            </a:r>
            <a:r>
              <a:rPr lang="en-GB" altLang="en-US" sz="1400" b="1" dirty="0" smtClean="0">
                <a:solidFill>
                  <a:srgbClr val="002060"/>
                </a:solidFill>
                <a:latin typeface="Lucida Bright" pitchFamily="18" charset="0"/>
              </a:rPr>
              <a:t> Alan Martin  and </a:t>
            </a:r>
            <a:r>
              <a:rPr lang="en-GB" altLang="en-US" sz="1400" b="1" dirty="0">
                <a:solidFill>
                  <a:srgbClr val="002060"/>
                </a:solidFill>
                <a:latin typeface="Lucida Bright" pitchFamily="18" charset="0"/>
              </a:rPr>
              <a:t>Misha </a:t>
            </a:r>
            <a:r>
              <a:rPr lang="en-GB" altLang="en-US" sz="1400" b="1" dirty="0" err="1">
                <a:solidFill>
                  <a:srgbClr val="002060"/>
                </a:solidFill>
                <a:latin typeface="Lucida Bright" pitchFamily="18" charset="0"/>
              </a:rPr>
              <a:t>Ryskin</a:t>
            </a:r>
            <a:r>
              <a:rPr lang="en-GB" altLang="en-US" sz="1400" b="1" dirty="0">
                <a:solidFill>
                  <a:srgbClr val="002060"/>
                </a:solidFill>
                <a:latin typeface="Lucida Bright" pitchFamily="18" charset="0"/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" y="2571690"/>
            <a:ext cx="9067800" cy="40011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Elastic proton-proton scattering at 13 </a:t>
            </a:r>
            <a:r>
              <a:rPr lang="en-GB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TeV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theoretical   perspective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28111" t="35868" r="14495" b="48507"/>
          <a:stretch/>
        </p:blipFill>
        <p:spPr>
          <a:xfrm>
            <a:off x="990600" y="4114800"/>
            <a:ext cx="7467600" cy="1143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28331" t="44793" r="16618" b="34374"/>
          <a:stretch/>
        </p:blipFill>
        <p:spPr>
          <a:xfrm>
            <a:off x="1371601" y="4572000"/>
            <a:ext cx="6705599" cy="1426723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553807" y="3962400"/>
            <a:ext cx="6675793" cy="20832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581025"/>
              </p:ext>
            </p:extLst>
          </p:nvPr>
        </p:nvGraphicFramePr>
        <p:xfrm>
          <a:off x="-381000" y="3962400"/>
          <a:ext cx="8077200" cy="670560"/>
        </p:xfrm>
        <a:graphic>
          <a:graphicData uri="http://schemas.openxmlformats.org/drawingml/2006/table">
            <a:tbl>
              <a:tblPr/>
              <a:tblGrid>
                <a:gridCol w="4038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43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hlinkClick r:id="rId6"/>
                        </a:rPr>
                        <a:t>arXiv:1712.00325</a:t>
                      </a:r>
                      <a:r>
                        <a:rPr lang="en-GB" sz="1800" dirty="0" smtClean="0">
                          <a:solidFill>
                            <a:srgbClr val="002060"/>
                          </a:solidFill>
                        </a:rPr>
                        <a:t>-   </a:t>
                      </a:r>
                      <a:r>
                        <a:rPr lang="en-GB" sz="1800" b="1" dirty="0" smtClean="0">
                          <a:solidFill>
                            <a:srgbClr val="FF0000"/>
                          </a:solidFill>
                        </a:rPr>
                        <a:t>revisited</a:t>
                      </a:r>
                    </a:p>
                    <a:p>
                      <a:endParaRPr lang="en-GB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9" name="Picture 8" descr="emsutopia - 1nicole's animal farm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5562600"/>
            <a:ext cx="1143000" cy="12875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/>
          <a:srcRect l="28917" t="21875" r="30086" b="30208"/>
          <a:stretch/>
        </p:blipFill>
        <p:spPr>
          <a:xfrm>
            <a:off x="2438400" y="0"/>
            <a:ext cx="3891959" cy="2557572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457CF-A048-416E-B56B-2229D1795732}" type="slidenum">
              <a:rPr lang="en-GB" smtClean="0"/>
              <a:t>1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2438400" y="6206350"/>
            <a:ext cx="1524000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2060"/>
                </a:solidFill>
              </a:rPr>
              <a:t>   Disclaimer: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073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820157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627067"/>
            <a:ext cx="60198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9156277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"/>
          <a:stretch/>
        </p:blipFill>
        <p:spPr bwMode="auto">
          <a:xfrm>
            <a:off x="145240" y="4343400"/>
            <a:ext cx="884636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1905000"/>
            <a:ext cx="3200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88"/>
          <a:stretch>
            <a:fillRect/>
          </a:stretch>
        </p:blipFill>
        <p:spPr bwMode="auto">
          <a:xfrm>
            <a:off x="5808662" y="685800"/>
            <a:ext cx="287338" cy="18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88"/>
          <a:stretch>
            <a:fillRect/>
          </a:stretch>
        </p:blipFill>
        <p:spPr bwMode="auto">
          <a:xfrm>
            <a:off x="-838200" y="4157662"/>
            <a:ext cx="287338" cy="18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88"/>
          <a:stretch>
            <a:fillRect/>
          </a:stretch>
        </p:blipFill>
        <p:spPr bwMode="auto">
          <a:xfrm>
            <a:off x="3200400" y="2100262"/>
            <a:ext cx="287338" cy="18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195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713" y="381000"/>
            <a:ext cx="6723973" cy="61413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14457" y="1008743"/>
            <a:ext cx="217714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7030A0"/>
                </a:solidFill>
              </a:rPr>
              <a:t>KMR</a:t>
            </a:r>
            <a:r>
              <a:rPr lang="en-GB" sz="1400" b="1" dirty="0" smtClean="0">
                <a:solidFill>
                  <a:srgbClr val="00B050"/>
                </a:solidFill>
              </a:rPr>
              <a:t>-Non-tuned 2013  predictions, model 1</a:t>
            </a:r>
            <a:endParaRPr lang="en-GB" sz="14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000" y="5791200"/>
            <a:ext cx="1600200" cy="307777"/>
          </a:xfrm>
          <a:prstGeom prst="rect">
            <a:avLst/>
          </a:prstGeom>
          <a:solidFill>
            <a:schemeClr val="accent1">
              <a:lumMod val="60000"/>
              <a:lumOff val="40000"/>
              <a:alpha val="53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0070C0"/>
                </a:solidFill>
              </a:rPr>
              <a:t>  TOTEM-2017 data</a:t>
            </a:r>
            <a:endParaRPr lang="en-GB" sz="1400" dirty="0">
              <a:solidFill>
                <a:srgbClr val="0070C0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505200" y="1676400"/>
            <a:ext cx="2514600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457CF-A048-416E-B56B-2229D179573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49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4278868"/>
            <a:ext cx="1143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858000" y="4114800"/>
            <a:ext cx="457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46" t="12048" r="3025" b="11798"/>
          <a:stretch/>
        </p:blipFill>
        <p:spPr bwMode="auto">
          <a:xfrm>
            <a:off x="-100739" y="228600"/>
            <a:ext cx="9156765" cy="3751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15200" y="3581400"/>
            <a:ext cx="60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1.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609600" y="2514600"/>
            <a:ext cx="6477000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800600"/>
            <a:ext cx="19716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175" y="4800600"/>
            <a:ext cx="18764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1127760" y="5257800"/>
            <a:ext cx="733044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" y="4687669"/>
            <a:ext cx="910890" cy="646331"/>
          </a:xfrm>
          <a:prstGeom prst="rect">
            <a:avLst/>
          </a:prstGeom>
          <a:solidFill>
            <a:srgbClr val="FFFF00">
              <a:alpha val="45000"/>
            </a:srgbClr>
          </a:solidFill>
          <a:ln w="381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TOTEM </a:t>
            </a:r>
          </a:p>
          <a:p>
            <a:r>
              <a:rPr lang="en-GB" dirty="0" smtClean="0"/>
              <a:t>results</a:t>
            </a:r>
            <a:endParaRPr lang="en-GB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5943600"/>
            <a:ext cx="676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972175"/>
            <a:ext cx="2276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90600" y="59436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=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127500" y="5943600"/>
            <a:ext cx="2959100" cy="369332"/>
          </a:xfrm>
          <a:prstGeom prst="rect">
            <a:avLst/>
          </a:prstGeom>
          <a:solidFill>
            <a:schemeClr val="accent5">
              <a:lumMod val="60000"/>
              <a:lumOff val="40000"/>
              <a:alpha val="39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Model 1- 4.72 </a:t>
            </a:r>
            <a:r>
              <a:rPr lang="en-GB" dirty="0" err="1" smtClean="0"/>
              <a:t>mb</a:t>
            </a:r>
            <a:r>
              <a:rPr lang="en-GB" dirty="0" smtClean="0"/>
              <a:t>  at 7 </a:t>
            </a:r>
            <a:r>
              <a:rPr lang="en-GB" dirty="0" err="1" smtClean="0"/>
              <a:t>TeV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457CF-A048-416E-B56B-2229D1795732}" type="slidenum">
              <a:rPr lang="en-GB" smtClean="0"/>
              <a:t>12</a:t>
            </a:fld>
            <a:endParaRPr lang="en-GB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756641"/>
              </p:ext>
            </p:extLst>
          </p:nvPr>
        </p:nvGraphicFramePr>
        <p:xfrm>
          <a:off x="609600" y="3733800"/>
          <a:ext cx="8229600" cy="655320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655320">
                <a:tc>
                  <a:txBody>
                    <a:bodyPr/>
                    <a:lstStyle/>
                    <a:p>
                      <a:r>
                        <a:rPr lang="en-GB" dirty="0" smtClean="0"/>
                        <a:t>                                   </a:t>
                      </a:r>
                      <a:endParaRPr lang="en-GB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hlinkClick r:id="rId8"/>
                        </a:rPr>
                        <a:t>                                               </a:t>
                      </a:r>
                      <a:r>
                        <a:rPr lang="en-GB" b="1" baseline="0" dirty="0" smtClean="0">
                          <a:hlinkClick r:id="rId8"/>
                        </a:rPr>
                        <a:t>    KMR,  </a:t>
                      </a:r>
                      <a:r>
                        <a:rPr lang="en-GB" b="1" dirty="0" smtClean="0">
                          <a:hlinkClick r:id="rId8"/>
                        </a:rPr>
                        <a:t>arXiv:1306.2149</a:t>
                      </a:r>
                      <a:r>
                        <a:rPr lang="en-GB" b="1" dirty="0" smtClean="0"/>
                        <a:t> </a:t>
                      </a:r>
                      <a:endParaRPr lang="en-GB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067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1" t="9599" r="15946" b="4221"/>
          <a:stretch/>
        </p:blipFill>
        <p:spPr bwMode="auto">
          <a:xfrm>
            <a:off x="1371600" y="228600"/>
            <a:ext cx="6172199" cy="5175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4" t="62235" r="19265" b="15439"/>
          <a:stretch/>
        </p:blipFill>
        <p:spPr bwMode="auto">
          <a:xfrm>
            <a:off x="990600" y="5486400"/>
            <a:ext cx="6696636" cy="1275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457CF-A048-416E-B56B-2229D179573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84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532" y="1767399"/>
            <a:ext cx="5182268" cy="4424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2289218"/>
            <a:ext cx="1448001" cy="3016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304800"/>
            <a:ext cx="385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ODDERON-1973 –asymptotic theorems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731519" y="1066800"/>
            <a:ext cx="2392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1975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120" y="685800"/>
            <a:ext cx="4928680" cy="2921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9010" y="1092075"/>
            <a:ext cx="5385980" cy="508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6260" t="-691"/>
          <a:stretch/>
        </p:blipFill>
        <p:spPr>
          <a:xfrm>
            <a:off x="838200" y="3048000"/>
            <a:ext cx="5487068" cy="8718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3400" y="1766223"/>
            <a:ext cx="609600" cy="367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MO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83893" y="2209800"/>
            <a:ext cx="422161" cy="380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z=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" y="29834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QCD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4343400"/>
            <a:ext cx="40481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            Intensive theoretical discussions :</a:t>
            </a:r>
          </a:p>
          <a:p>
            <a:endParaRPr lang="en-GB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reviews 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0" y="4978181"/>
            <a:ext cx="4573002" cy="88921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4" t="28666" r="70220" b="27882"/>
          <a:stretch/>
        </p:blipFill>
        <p:spPr bwMode="auto">
          <a:xfrm>
            <a:off x="6629400" y="4243131"/>
            <a:ext cx="1828800" cy="223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457CF-A048-416E-B56B-2229D179573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24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52400"/>
            <a:ext cx="3200400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  <a:cs typeface="Aharoni" panose="02010803020104030203" pitchFamily="2" charset="-79"/>
              </a:rPr>
              <a:t>Some comments  on   </a:t>
            </a:r>
            <a:r>
              <a:rPr lang="en-GB" sz="20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</a:t>
            </a:r>
            <a:endParaRPr lang="en-GB" sz="20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90513" y="3733800"/>
            <a:ext cx="3190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dirty="0">
                <a:solidFill>
                  <a:srgbClr val="7030A0"/>
                </a:solidFill>
                <a:latin typeface="Lucida Bright" panose="02040602050505020304" pitchFamily="18" charset="0"/>
                <a:sym typeface="ZapfDingbats" pitchFamily="82" charset="2"/>
              </a:rPr>
              <a:t>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31788" y="5486400"/>
            <a:ext cx="3190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dirty="0">
                <a:solidFill>
                  <a:srgbClr val="FF0000"/>
                </a:solidFill>
                <a:latin typeface="Lucida Bright" panose="02040602050505020304" pitchFamily="18" charset="0"/>
                <a:sym typeface="ZapfDingbats" pitchFamily="82" charset="2"/>
              </a:rPr>
              <a:t>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62600" y="3273623"/>
            <a:ext cx="31242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0070C0"/>
                </a:solidFill>
              </a:rPr>
              <a:t>M. Braun, hep-</a:t>
            </a:r>
            <a:r>
              <a:rPr lang="en-GB" sz="1400" dirty="0" err="1" smtClean="0">
                <a:solidFill>
                  <a:srgbClr val="0070C0"/>
                </a:solidFill>
              </a:rPr>
              <a:t>ph</a:t>
            </a:r>
            <a:r>
              <a:rPr lang="en-GB" sz="1400" dirty="0" smtClean="0">
                <a:solidFill>
                  <a:srgbClr val="0070C0"/>
                </a:solidFill>
              </a:rPr>
              <a:t>/9805394</a:t>
            </a:r>
            <a:endParaRPr lang="en-GB" sz="14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7075" y="3657600"/>
            <a:ext cx="7121525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 CGC models the </a:t>
            </a:r>
            <a:r>
              <a:rPr lang="en-GB" dirty="0" err="1" smtClean="0"/>
              <a:t>odderon</a:t>
            </a:r>
            <a:r>
              <a:rPr lang="en-GB" dirty="0" smtClean="0"/>
              <a:t> contribution is decreasing with energy due to    saturation effects</a:t>
            </a:r>
          </a:p>
          <a:p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8203" t="18769" r="9786"/>
          <a:stretch/>
        </p:blipFill>
        <p:spPr>
          <a:xfrm>
            <a:off x="914400" y="4267200"/>
            <a:ext cx="5334000" cy="990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14400" y="5421868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Problems with the multi-particle </a:t>
            </a:r>
            <a:r>
              <a:rPr lang="en-GB" dirty="0" err="1" smtClean="0"/>
              <a:t>unitarity</a:t>
            </a:r>
            <a:r>
              <a:rPr lang="en-GB" dirty="0" smtClean="0">
                <a:solidFill>
                  <a:srgbClr val="FF0000"/>
                </a:solidFill>
              </a:rPr>
              <a:t>: KMR-17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00545" y="4202668"/>
            <a:ext cx="2680855" cy="341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 smtClean="0">
                <a:solidFill>
                  <a:schemeClr val="tx1"/>
                </a:solidFill>
              </a:rPr>
              <a:t>For example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8" t="46239" r="23696" b="21631"/>
          <a:stretch/>
        </p:blipFill>
        <p:spPr bwMode="auto">
          <a:xfrm>
            <a:off x="518159" y="704910"/>
            <a:ext cx="7863841" cy="2571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214313" y="762000"/>
            <a:ext cx="3190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dirty="0">
                <a:solidFill>
                  <a:srgbClr val="7030A0"/>
                </a:solidFill>
                <a:latin typeface="Lucida Bright" panose="02040602050505020304" pitchFamily="18" charset="0"/>
                <a:sym typeface="ZapfDingbats" pitchFamily="82" charset="2"/>
              </a:rPr>
              <a:t>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457CF-A048-416E-B56B-2229D179573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53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457CF-A048-416E-B56B-2229D1795732}" type="slidenum">
              <a:rPr lang="en-GB" smtClean="0"/>
              <a:t>16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3200400" y="197346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/>
              <a:t>Forward scattering at collider energies and </a:t>
            </a:r>
            <a:r>
              <a:rPr lang="en-GB" b="1" dirty="0" err="1"/>
              <a:t>eikonal</a:t>
            </a:r>
            <a:r>
              <a:rPr lang="en-GB" b="1" dirty="0"/>
              <a:t> </a:t>
            </a:r>
            <a:r>
              <a:rPr lang="en-GB" b="1" dirty="0" err="1"/>
              <a:t>unitarization</a:t>
            </a:r>
            <a:r>
              <a:rPr lang="en-GB" b="1" dirty="0"/>
              <a:t> of the </a:t>
            </a:r>
            <a:r>
              <a:rPr lang="en-GB" b="1" dirty="0" err="1" smtClean="0"/>
              <a:t>odderon</a:t>
            </a:r>
            <a:endParaRPr lang="en-GB" b="1" dirty="0"/>
          </a:p>
          <a:p>
            <a:endParaRPr lang="en-GB" dirty="0" smtClean="0"/>
          </a:p>
          <a:p>
            <a:endParaRPr lang="en-GB" b="1" dirty="0"/>
          </a:p>
          <a:p>
            <a:r>
              <a:rPr lang="en-GB" b="1" dirty="0" smtClean="0"/>
              <a:t>Abstract</a:t>
            </a:r>
            <a:endParaRPr lang="en-GB" b="1" dirty="0"/>
          </a:p>
          <a:p>
            <a:r>
              <a:rPr lang="en-GB" dirty="0"/>
              <a:t>The continuing increase of hadron total cross sections up to the highest energies currently available can most naturally be understood through an </a:t>
            </a:r>
            <a:r>
              <a:rPr lang="en-GB" dirty="0" err="1"/>
              <a:t>eikonal</a:t>
            </a:r>
            <a:r>
              <a:rPr lang="en-GB" dirty="0"/>
              <a:t> mechanism, leading to the saturation of the Froissart bound. This picture can be motivated in a </a:t>
            </a:r>
            <a:r>
              <a:rPr lang="en-GB" dirty="0" err="1"/>
              <a:t>nonperturbative</a:t>
            </a:r>
            <a:r>
              <a:rPr lang="en-GB" dirty="0"/>
              <a:t> treatment of QCD, e.g., in the large-</a:t>
            </a:r>
            <a:r>
              <a:rPr lang="en-GB" i="1" dirty="0"/>
              <a:t>N</a:t>
            </a:r>
            <a:r>
              <a:rPr lang="en-GB" dirty="0"/>
              <a:t> limit. It is then natural to ask whether this same mechanism would lead to the maximal allowed </a:t>
            </a:r>
            <a:r>
              <a:rPr lang="en-GB" dirty="0" err="1"/>
              <a:t>behavior</a:t>
            </a:r>
            <a:r>
              <a:rPr lang="en-GB" dirty="0"/>
              <a:t> for the difference of the particle-particle and antiparticle-particle cross section, i.e., the “maximal </a:t>
            </a:r>
            <a:r>
              <a:rPr lang="en-GB" dirty="0" err="1"/>
              <a:t>odderon</a:t>
            </a:r>
            <a:r>
              <a:rPr lang="en-GB" dirty="0"/>
              <a:t>”. We shall show in this paper that, using </a:t>
            </a:r>
            <a:r>
              <a:rPr lang="en-GB" dirty="0" err="1"/>
              <a:t>eikonals</a:t>
            </a:r>
            <a:r>
              <a:rPr lang="en-GB" dirty="0"/>
              <a:t> which are dynamically meaningful for high-energy hadron-hadron scattering at collider energies, this </a:t>
            </a:r>
            <a:r>
              <a:rPr lang="en-GB" dirty="0" err="1"/>
              <a:t>behavior</a:t>
            </a:r>
            <a:r>
              <a:rPr lang="en-GB" dirty="0"/>
              <a:t> is not possible.</a:t>
            </a:r>
          </a:p>
        </p:txBody>
      </p:sp>
      <p:sp>
        <p:nvSpPr>
          <p:cNvPr id="4" name="Rectangle 3"/>
          <p:cNvSpPr/>
          <p:nvPr/>
        </p:nvSpPr>
        <p:spPr>
          <a:xfrm>
            <a:off x="5316314" y="914400"/>
            <a:ext cx="3370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err="1"/>
              <a:t>Phys.Lett</a:t>
            </a:r>
            <a:r>
              <a:rPr lang="en-GB" b="1" dirty="0"/>
              <a:t>. B232 (1989) 257-262</a:t>
            </a:r>
            <a:endParaRPr lang="en-GB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60210" y="914400"/>
            <a:ext cx="37737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 Unicode MS" pitchFamily="34" charset="-128"/>
                <a:cs typeface="Arial" pitchFamily="34" charset="0"/>
              </a:rPr>
              <a:t>J.Finkelstein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Unicode MS" pitchFamily="34" charset="-128"/>
                <a:cs typeface="Arial" pitchFamily="34" charset="0"/>
              </a:rPr>
              <a:t>,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 Unicode MS" pitchFamily="34" charset="-128"/>
                <a:cs typeface="Arial" pitchFamily="34" charset="0"/>
              </a:rPr>
              <a:t>H.M.Fried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Unicode MS" pitchFamily="34" charset="-128"/>
                <a:cs typeface="Arial" pitchFamily="34" charset="0"/>
              </a:rPr>
              <a:t>,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 Unicode MS" pitchFamily="34" charset="-128"/>
                <a:cs typeface="Arial" pitchFamily="34" charset="0"/>
              </a:rPr>
              <a:t>K.Kang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Unicode MS" pitchFamily="34" charset="-128"/>
                <a:cs typeface="Arial" pitchFamily="34" charset="0"/>
              </a:rPr>
              <a:t> and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 Unicode MS" pitchFamily="34" charset="-128"/>
                <a:cs typeface="Arial" pitchFamily="34" charset="0"/>
              </a:rPr>
              <a:t>C.I.Tan</a:t>
            </a: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6" t="26471" r="64530" b="35647"/>
          <a:stretch/>
        </p:blipFill>
        <p:spPr bwMode="auto">
          <a:xfrm>
            <a:off x="0" y="1498600"/>
            <a:ext cx="304800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435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1" y="228600"/>
            <a:ext cx="31241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KMR     arXiv:1801.07065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1200" y="533400"/>
            <a:ext cx="37978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>
                <a:solidFill>
                  <a:srgbClr val="0070C0"/>
                </a:solidFill>
              </a:rPr>
              <a:t>Black disk, maximal </a:t>
            </a:r>
            <a:r>
              <a:rPr lang="en-GB" sz="1600" b="1" dirty="0" err="1">
                <a:solidFill>
                  <a:srgbClr val="0070C0"/>
                </a:solidFill>
              </a:rPr>
              <a:t>Odderon</a:t>
            </a:r>
            <a:r>
              <a:rPr lang="en-GB" sz="1600" b="1" dirty="0">
                <a:solidFill>
                  <a:srgbClr val="0070C0"/>
                </a:solidFill>
              </a:rPr>
              <a:t> and </a:t>
            </a:r>
            <a:r>
              <a:rPr lang="en-GB" sz="1600" b="1" dirty="0" err="1">
                <a:solidFill>
                  <a:srgbClr val="0070C0"/>
                </a:solidFill>
              </a:rPr>
              <a:t>unitarity</a:t>
            </a:r>
            <a:endParaRPr lang="en-GB" sz="1600" b="1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5" t="54995" r="6781" b="19908"/>
          <a:stretch/>
        </p:blipFill>
        <p:spPr bwMode="auto">
          <a:xfrm>
            <a:off x="76200" y="838200"/>
            <a:ext cx="8956982" cy="1811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7600"/>
            <a:ext cx="197224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76550"/>
            <a:ext cx="24384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706487"/>
            <a:ext cx="5108575" cy="63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76200" y="2650123"/>
            <a:ext cx="8458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239000" y="4024943"/>
            <a:ext cx="533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2727325" y="3733800"/>
            <a:ext cx="320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dirty="0">
                <a:solidFill>
                  <a:srgbClr val="FF0000"/>
                </a:solidFill>
                <a:latin typeface="Lucida Bright" pitchFamily="18" charset="0"/>
                <a:sym typeface="ZapfDingbats" pitchFamily="82" charset="2"/>
              </a:rPr>
              <a:t>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95600" y="4495800"/>
            <a:ext cx="2528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err="1" smtClean="0">
                <a:solidFill>
                  <a:srgbClr val="FF0000"/>
                </a:solidFill>
              </a:rPr>
              <a:t>F</a:t>
            </a:r>
            <a:r>
              <a:rPr lang="en-GB" sz="1600" b="1" dirty="0" err="1" smtClean="0"/>
              <a:t>inkilstein-</a:t>
            </a:r>
            <a:r>
              <a:rPr lang="en-GB" sz="1600" b="1" dirty="0" err="1" smtClean="0">
                <a:solidFill>
                  <a:srgbClr val="FF0000"/>
                </a:solidFill>
              </a:rPr>
              <a:t>K</a:t>
            </a:r>
            <a:r>
              <a:rPr lang="en-GB" sz="1600" b="1" dirty="0" err="1" smtClean="0"/>
              <a:t>ajantie</a:t>
            </a:r>
            <a:r>
              <a:rPr lang="en-GB" sz="1600" b="1" dirty="0" smtClean="0"/>
              <a:t> disease </a:t>
            </a:r>
            <a:endParaRPr lang="en-GB" sz="1600" b="1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924" y="5029200"/>
            <a:ext cx="64103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457CF-A048-416E-B56B-2229D1795732}" type="slidenum">
              <a:rPr lang="en-GB" smtClean="0"/>
              <a:t>17</a:t>
            </a:fld>
            <a:endParaRPr lang="en-GB"/>
          </a:p>
        </p:txBody>
      </p:sp>
      <p:cxnSp>
        <p:nvCxnSpPr>
          <p:cNvPr id="6" name="Straight Connector 5"/>
          <p:cNvCxnSpPr/>
          <p:nvPr/>
        </p:nvCxnSpPr>
        <p:spPr>
          <a:xfrm>
            <a:off x="1600200" y="1981200"/>
            <a:ext cx="227991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624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457CF-A048-416E-B56B-2229D1795732}" type="slidenum">
              <a:rPr lang="en-GB" smtClean="0"/>
              <a:t>18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104" t="1041" r="13104" b="5209"/>
          <a:stretch/>
        </p:blipFill>
        <p:spPr>
          <a:xfrm>
            <a:off x="228600" y="0"/>
            <a:ext cx="8839200" cy="631371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353175"/>
            <a:ext cx="5715000" cy="352425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95303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457CF-A048-416E-B56B-2229D1795732}" type="slidenum">
              <a:rPr lang="en-GB" smtClean="0"/>
              <a:t>19</a:t>
            </a:fld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3" t="2235" r="13309"/>
          <a:stretch/>
        </p:blipFill>
        <p:spPr bwMode="auto">
          <a:xfrm>
            <a:off x="310922" y="255378"/>
            <a:ext cx="8223478" cy="614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4" t="46901" r="54368" b="15176"/>
          <a:stretch/>
        </p:blipFill>
        <p:spPr bwMode="auto">
          <a:xfrm>
            <a:off x="7086600" y="762000"/>
            <a:ext cx="1183430" cy="95846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89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86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73" y="2743200"/>
            <a:ext cx="7423427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066800"/>
            <a:ext cx="7391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65" t="50471" r="10000" b="17373"/>
          <a:stretch/>
        </p:blipFill>
        <p:spPr bwMode="auto">
          <a:xfrm>
            <a:off x="742761" y="3712815"/>
            <a:ext cx="7182039" cy="223078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887" y="304800"/>
            <a:ext cx="468313" cy="6481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2" descr="MCj0434411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887" y="1905000"/>
            <a:ext cx="544513" cy="537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3124200"/>
            <a:ext cx="533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914400" y="3745468"/>
            <a:ext cx="16236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latin typeface="Arial" charset="0"/>
                <a:cs typeface="Arial" charset="0"/>
                <a:hlinkClick r:id="rId7"/>
              </a:rPr>
              <a:t>arXiv:1711.03288</a:t>
            </a:r>
            <a:r>
              <a:rPr lang="en-US" altLang="en-US" sz="1400" dirty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38400" y="2236233"/>
            <a:ext cx="533400" cy="2021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971800" y="2362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(MO)</a:t>
            </a:r>
            <a:endParaRPr lang="en-GB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457CF-A048-416E-B56B-2229D1795732}" type="slidenum">
              <a:rPr lang="en-GB" smtClean="0"/>
              <a:t>2</a:t>
            </a:fld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348973" y="2667000"/>
            <a:ext cx="7575827" cy="540306"/>
          </a:xfrm>
          <a:prstGeom prst="roundRect">
            <a:avLst/>
          </a:prstGeom>
          <a:noFill/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3124200" y="914400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accent5">
                    <a:lumMod val="50000"/>
                  </a:schemeClr>
                </a:solidFill>
              </a:rPr>
              <a:t>(Valentina’s talk)</a:t>
            </a:r>
            <a:endParaRPr lang="en-GB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22886" y="3276600"/>
            <a:ext cx="1839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en-GB" dirty="0" err="1" smtClean="0">
                <a:solidFill>
                  <a:schemeClr val="accent5">
                    <a:lumMod val="50000"/>
                  </a:schemeClr>
                </a:solidFill>
              </a:rPr>
              <a:t>Evgenij’s</a:t>
            </a:r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 talk)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9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457CF-A048-416E-B56B-2229D1795732}" type="slidenum">
              <a:rPr lang="en-GB" smtClean="0"/>
              <a:t>20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533400" y="838200"/>
            <a:ext cx="7391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Either the total cross section above 13 </a:t>
            </a:r>
            <a:r>
              <a:rPr lang="en-GB" dirty="0" err="1" smtClean="0"/>
              <a:t>TeV</a:t>
            </a:r>
            <a:r>
              <a:rPr lang="en-GB" dirty="0" smtClean="0"/>
              <a:t>  starts slowing down or</a:t>
            </a:r>
          </a:p>
          <a:p>
            <a:r>
              <a:rPr lang="en-GB" dirty="0"/>
              <a:t>t</a:t>
            </a:r>
            <a:r>
              <a:rPr lang="en-GB" dirty="0" smtClean="0"/>
              <a:t>here is a sizeable </a:t>
            </a:r>
            <a:r>
              <a:rPr lang="en-GB" dirty="0" err="1" smtClean="0"/>
              <a:t>Odderon</a:t>
            </a:r>
            <a:r>
              <a:rPr lang="en-GB" dirty="0" smtClean="0"/>
              <a:t> contribution at 13 </a:t>
            </a:r>
            <a:r>
              <a:rPr lang="en-GB" dirty="0" err="1" smtClean="0"/>
              <a:t>TeV</a:t>
            </a:r>
            <a:r>
              <a:rPr lang="en-GB" dirty="0" smtClean="0"/>
              <a:t> .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New precise data on Re/</a:t>
            </a:r>
            <a:r>
              <a:rPr lang="en-GB" dirty="0" err="1" smtClean="0"/>
              <a:t>Im</a:t>
            </a:r>
            <a:r>
              <a:rPr lang="en-GB" dirty="0" smtClean="0"/>
              <a:t> at 7-8 </a:t>
            </a:r>
            <a:r>
              <a:rPr lang="en-GB" dirty="0" err="1" smtClean="0"/>
              <a:t>TeV</a:t>
            </a:r>
            <a:r>
              <a:rPr lang="en-GB" dirty="0" smtClean="0"/>
              <a:t>  and</a:t>
            </a:r>
          </a:p>
          <a:p>
            <a:r>
              <a:rPr lang="en-GB" dirty="0"/>
              <a:t>e</a:t>
            </a:r>
            <a:r>
              <a:rPr lang="en-GB" dirty="0" smtClean="0"/>
              <a:t>specially at 0.9 </a:t>
            </a:r>
            <a:r>
              <a:rPr lang="en-GB" dirty="0" err="1" smtClean="0"/>
              <a:t>TeV</a:t>
            </a:r>
            <a:r>
              <a:rPr lang="en-GB" dirty="0" smtClean="0"/>
              <a:t> would be very useful. </a:t>
            </a:r>
          </a:p>
          <a:p>
            <a:r>
              <a:rPr lang="en-GB" dirty="0" smtClean="0"/>
              <a:t> The possible </a:t>
            </a:r>
            <a:r>
              <a:rPr lang="en-GB" dirty="0" err="1" smtClean="0"/>
              <a:t>Odderon</a:t>
            </a:r>
            <a:r>
              <a:rPr lang="en-GB" dirty="0" smtClean="0"/>
              <a:t> contribution at 0.9 </a:t>
            </a:r>
            <a:r>
              <a:rPr lang="en-GB" dirty="0" err="1" smtClean="0"/>
              <a:t>TeV</a:t>
            </a:r>
            <a:r>
              <a:rPr lang="en-GB" dirty="0" smtClean="0"/>
              <a:t>  could be quite significant.</a:t>
            </a:r>
          </a:p>
          <a:p>
            <a:endParaRPr lang="en-GB" dirty="0"/>
          </a:p>
          <a:p>
            <a:r>
              <a:rPr lang="en-GB" dirty="0" smtClean="0"/>
              <a:t>High statistics TOTEM data on  elastic cross-section</a:t>
            </a:r>
          </a:p>
          <a:p>
            <a:r>
              <a:rPr lang="en-GB" dirty="0" smtClean="0"/>
              <a:t>in the dip-bump region are very welcome.</a:t>
            </a:r>
          </a:p>
          <a:p>
            <a:endParaRPr lang="en-GB" dirty="0"/>
          </a:p>
          <a:p>
            <a:r>
              <a:rPr lang="en-GB" dirty="0" smtClean="0"/>
              <a:t>In order to resolve a tension between the Totem and CMS results</a:t>
            </a:r>
          </a:p>
          <a:p>
            <a:r>
              <a:rPr lang="en-GB" dirty="0" smtClean="0"/>
              <a:t>on low mass SD more experimental studies are needed.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097964" y="304800"/>
            <a:ext cx="2397836" cy="369332"/>
          </a:xfrm>
          <a:prstGeom prst="rect">
            <a:avLst/>
          </a:prstGeom>
          <a:solidFill>
            <a:srgbClr val="99CCFF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Preliminary conclusions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600200"/>
            <a:ext cx="6248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data at 540 GeV strongly restrict the </a:t>
            </a:r>
            <a:r>
              <a:rPr lang="en-GB" dirty="0" err="1" smtClean="0"/>
              <a:t>Odderon</a:t>
            </a:r>
            <a:r>
              <a:rPr lang="en-GB" dirty="0" smtClean="0"/>
              <a:t> contribution.</a:t>
            </a:r>
            <a:endParaRPr lang="en-GB" dirty="0"/>
          </a:p>
        </p:txBody>
      </p:sp>
      <p:pic>
        <p:nvPicPr>
          <p:cNvPr id="6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5" t="60287" r="88182" b="32854"/>
          <a:stretch>
            <a:fillRect/>
          </a:stretch>
        </p:blipFill>
        <p:spPr bwMode="auto">
          <a:xfrm>
            <a:off x="107950" y="914400"/>
            <a:ext cx="4318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5" t="60287" r="88182" b="32854"/>
          <a:stretch>
            <a:fillRect/>
          </a:stretch>
        </p:blipFill>
        <p:spPr bwMode="auto">
          <a:xfrm>
            <a:off x="107950" y="1600200"/>
            <a:ext cx="4318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5" t="60287" r="88182" b="32854"/>
          <a:stretch>
            <a:fillRect/>
          </a:stretch>
        </p:blipFill>
        <p:spPr bwMode="auto">
          <a:xfrm>
            <a:off x="76200" y="2514600"/>
            <a:ext cx="4318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5" t="60287" r="88182" b="32854"/>
          <a:stretch>
            <a:fillRect/>
          </a:stretch>
        </p:blipFill>
        <p:spPr bwMode="auto">
          <a:xfrm>
            <a:off x="76200" y="3581400"/>
            <a:ext cx="4318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5" t="60287" r="88182" b="32854"/>
          <a:stretch>
            <a:fillRect/>
          </a:stretch>
        </p:blipFill>
        <p:spPr bwMode="auto">
          <a:xfrm>
            <a:off x="0" y="4419600"/>
            <a:ext cx="4318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6"/>
          <a:stretch/>
        </p:blipFill>
        <p:spPr bwMode="auto">
          <a:xfrm>
            <a:off x="457200" y="5181600"/>
            <a:ext cx="7696200" cy="9239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5" t="60287" r="88182" b="32854"/>
          <a:stretch>
            <a:fillRect/>
          </a:stretch>
        </p:blipFill>
        <p:spPr bwMode="auto">
          <a:xfrm>
            <a:off x="25400" y="5334000"/>
            <a:ext cx="4318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587" y="1905000"/>
            <a:ext cx="1928813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858001" y="762000"/>
            <a:ext cx="2209800" cy="584775"/>
          </a:xfrm>
          <a:prstGeom prst="rect">
            <a:avLst/>
          </a:prstGeom>
          <a:solidFill>
            <a:srgbClr val="FFFF00">
              <a:alpha val="32000"/>
            </a:srgb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accent5">
                    <a:lumMod val="75000"/>
                  </a:schemeClr>
                </a:solidFill>
              </a:rPr>
              <a:t>Per-nice pedagogical overview</a:t>
            </a:r>
            <a:endParaRPr lang="en-GB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58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457CF-A048-416E-B56B-2229D1795732}" type="slidenum">
              <a:rPr lang="en-GB" smtClean="0"/>
              <a:t>21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143000"/>
            <a:ext cx="5284358" cy="3531469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505200" y="4387334"/>
            <a:ext cx="3200400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09600" y="4953000"/>
            <a:ext cx="37737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 Unicode MS" pitchFamily="34" charset="-128"/>
                <a:cs typeface="Arial" pitchFamily="34" charset="0"/>
              </a:rPr>
              <a:t>J.Finkelstein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Unicode MS" pitchFamily="34" charset="-128"/>
                <a:cs typeface="Arial" pitchFamily="34" charset="0"/>
              </a:rPr>
              <a:t>,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 Unicode MS" pitchFamily="34" charset="-128"/>
                <a:cs typeface="Arial" pitchFamily="34" charset="0"/>
              </a:rPr>
              <a:t>H.M.Fried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Unicode MS" pitchFamily="34" charset="-128"/>
                <a:cs typeface="Arial" pitchFamily="34" charset="0"/>
              </a:rPr>
              <a:t>,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 Unicode MS" pitchFamily="34" charset="-128"/>
                <a:cs typeface="Arial" pitchFamily="34" charset="0"/>
              </a:rPr>
              <a:t>K.Kang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Unicode MS" pitchFamily="34" charset="-128"/>
                <a:cs typeface="Arial" pitchFamily="34" charset="0"/>
              </a:rPr>
              <a:t> and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 Unicode MS" pitchFamily="34" charset="-128"/>
                <a:cs typeface="Arial" pitchFamily="34" charset="0"/>
              </a:rPr>
              <a:t>C.I.Tan</a:t>
            </a: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0" y="4964668"/>
            <a:ext cx="3370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err="1"/>
              <a:t>Phys.Lett</a:t>
            </a:r>
            <a:r>
              <a:rPr lang="en-GB" b="1" dirty="0"/>
              <a:t>. B232 (1989) 257-262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3" t="42941" r="34882" b="34000"/>
          <a:stretch/>
        </p:blipFill>
        <p:spPr bwMode="auto">
          <a:xfrm>
            <a:off x="3124199" y="5562600"/>
            <a:ext cx="2303927" cy="994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1752600" y="2209800"/>
            <a:ext cx="4953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752600" y="2438400"/>
            <a:ext cx="51319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676400" y="2743200"/>
            <a:ext cx="1905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715000" y="5715000"/>
            <a:ext cx="3144066" cy="369332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But a dynamical model needed</a:t>
            </a:r>
            <a:endParaRPr lang="en-GB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9" t="26706" r="59368" b="50000"/>
          <a:stretch/>
        </p:blipFill>
        <p:spPr bwMode="auto">
          <a:xfrm>
            <a:off x="3545542" y="228600"/>
            <a:ext cx="1674160" cy="760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626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BBA65-90D1-4600-9326-1538FA10667B}" type="slidenum">
              <a:rPr lang="en-GB" altLang="en-US"/>
              <a:pPr>
                <a:defRPr/>
              </a:pPr>
              <a:t>22</a:t>
            </a:fld>
            <a:endParaRPr lang="en-GB" altLang="en-US"/>
          </a:p>
        </p:txBody>
      </p:sp>
      <p:pic>
        <p:nvPicPr>
          <p:cNvPr id="65539" name="Picture 2" descr="MC900105218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439" y="533400"/>
            <a:ext cx="3633961" cy="3785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3" descr="MM900236303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76400"/>
            <a:ext cx="785812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745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"/>
          <a:stretch/>
        </p:blipFill>
        <p:spPr bwMode="auto">
          <a:xfrm>
            <a:off x="1447801" y="228601"/>
            <a:ext cx="7543799" cy="6204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1" y="6248400"/>
            <a:ext cx="6095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428625" y="4886324"/>
            <a:ext cx="14001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4648200"/>
            <a:ext cx="1314450" cy="171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19537"/>
            <a:ext cx="3143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457CF-A048-416E-B56B-2229D179573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18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"/>
            <a:ext cx="6248400" cy="199254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1" t="6236" r="13970" b="60353"/>
          <a:stretch/>
        </p:blipFill>
        <p:spPr bwMode="auto">
          <a:xfrm>
            <a:off x="228600" y="2366682"/>
            <a:ext cx="7422776" cy="1909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5" t="60287" r="88182" b="32854"/>
          <a:stretch>
            <a:fillRect/>
          </a:stretch>
        </p:blipFill>
        <p:spPr bwMode="auto">
          <a:xfrm>
            <a:off x="104775" y="2516187"/>
            <a:ext cx="5048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5" t="60287" r="88182" b="32854"/>
          <a:stretch>
            <a:fillRect/>
          </a:stretch>
        </p:blipFill>
        <p:spPr bwMode="auto">
          <a:xfrm>
            <a:off x="76200" y="3207224"/>
            <a:ext cx="496106" cy="297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Image result for devil's advocat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89560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3" t="67784" r="12769" b="3662"/>
          <a:stretch/>
        </p:blipFill>
        <p:spPr bwMode="auto">
          <a:xfrm>
            <a:off x="409575" y="4724400"/>
            <a:ext cx="7896225" cy="1663968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20" descr="MCj0423848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812" y="5410200"/>
            <a:ext cx="433388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724400" y="609600"/>
            <a:ext cx="1600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4419600" y="6019800"/>
            <a:ext cx="1752600" cy="381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419600" y="6858000"/>
            <a:ext cx="2057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0" name="Rounded Rectangle 9"/>
          <p:cNvSpPr/>
          <p:nvPr/>
        </p:nvSpPr>
        <p:spPr>
          <a:xfrm>
            <a:off x="4572000" y="5943600"/>
            <a:ext cx="1981200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4648200" y="5943600"/>
            <a:ext cx="2895600" cy="36755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2060"/>
                </a:solidFill>
              </a:rPr>
              <a:t>Tension in CMS-TOTEM data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457CF-A048-416E-B56B-2229D1795732}" type="slidenum">
              <a:rPr lang="en-GB" smtClean="0"/>
              <a:t>4</a:t>
            </a:fld>
            <a:endParaRPr lang="en-GB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09800"/>
            <a:ext cx="419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247900" y="2133600"/>
            <a:ext cx="148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=</a:t>
            </a:r>
            <a:r>
              <a:rPr lang="en-GB" sz="1600" dirty="0" smtClean="0"/>
              <a:t>110.6 </a:t>
            </a:r>
            <a:r>
              <a:rPr lang="en-GB" sz="1600" dirty="0" err="1" smtClean="0"/>
              <a:t>mb</a:t>
            </a:r>
            <a:endParaRPr lang="en-GB" sz="1600" dirty="0"/>
          </a:p>
        </p:txBody>
      </p:sp>
      <p:sp>
        <p:nvSpPr>
          <p:cNvPr id="14" name="Moon 13"/>
          <p:cNvSpPr/>
          <p:nvPr/>
        </p:nvSpPr>
        <p:spPr>
          <a:xfrm>
            <a:off x="1630681" y="1981200"/>
            <a:ext cx="45719" cy="342900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44078" y="3821668"/>
            <a:ext cx="1709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u="sng" dirty="0">
                <a:hlinkClick r:id="rId8"/>
              </a:rPr>
              <a:t>arXiv:1306.2149</a:t>
            </a:r>
            <a:endParaRPr lang="en-GB" u="sng" dirty="0"/>
          </a:p>
        </p:txBody>
      </p:sp>
      <p:sp>
        <p:nvSpPr>
          <p:cNvPr id="16" name="TextBox 15"/>
          <p:cNvSpPr txBox="1"/>
          <p:nvPr/>
        </p:nvSpPr>
        <p:spPr>
          <a:xfrm>
            <a:off x="357187" y="4267200"/>
            <a:ext cx="8177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(study within the framework of dynamical  (QCD-based) models for both  P&amp;O)</a:t>
            </a:r>
            <a:endParaRPr lang="en-GB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89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9075"/>
            <a:ext cx="21812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57200"/>
            <a:ext cx="2371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26860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1771650"/>
            <a:ext cx="13049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4"/>
          <a:stretch/>
        </p:blipFill>
        <p:spPr bwMode="auto">
          <a:xfrm>
            <a:off x="3505200" y="990600"/>
            <a:ext cx="38100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-31" b="37837"/>
          <a:stretch/>
        </p:blipFill>
        <p:spPr bwMode="auto">
          <a:xfrm>
            <a:off x="2743200" y="1990725"/>
            <a:ext cx="2715491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1905000"/>
            <a:ext cx="20383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5" t="8021" r="15615" b="1"/>
          <a:stretch/>
        </p:blipFill>
        <p:spPr bwMode="auto">
          <a:xfrm>
            <a:off x="6498933" y="152400"/>
            <a:ext cx="587667" cy="595745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</p:pic>
      <p:sp>
        <p:nvSpPr>
          <p:cNvPr id="4" name="TextBox 3"/>
          <p:cNvSpPr txBox="1"/>
          <p:nvPr/>
        </p:nvSpPr>
        <p:spPr>
          <a:xfrm>
            <a:off x="7162800" y="228600"/>
            <a:ext cx="1752600" cy="398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  </a:t>
            </a:r>
            <a:r>
              <a:rPr lang="en-GB" sz="2000" b="1" dirty="0" smtClean="0">
                <a:solidFill>
                  <a:srgbClr val="FF0000"/>
                </a:solidFill>
              </a:rPr>
              <a:t>Not a MUST !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6999" y="2286000"/>
            <a:ext cx="55903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 smtClean="0"/>
              <a:t>Odderon</a:t>
            </a:r>
            <a:r>
              <a:rPr lang="en-GB" sz="1600" dirty="0" smtClean="0"/>
              <a:t> in asymptotic  theories , L .</a:t>
            </a:r>
            <a:r>
              <a:rPr lang="en-GB" sz="1600" dirty="0" err="1" smtClean="0"/>
              <a:t>Lukaszuk</a:t>
            </a:r>
            <a:r>
              <a:rPr lang="en-GB" sz="1600" dirty="0" smtClean="0"/>
              <a:t> , B.Nicolescu-1973</a:t>
            </a:r>
            <a:endParaRPr lang="en-GB" sz="1600" dirty="0"/>
          </a:p>
        </p:txBody>
      </p:sp>
      <p:sp>
        <p:nvSpPr>
          <p:cNvPr id="6" name="Rounded Rectangle 5"/>
          <p:cNvSpPr/>
          <p:nvPr/>
        </p:nvSpPr>
        <p:spPr>
          <a:xfrm>
            <a:off x="6346534" y="219075"/>
            <a:ext cx="2568866" cy="61912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7010400" y="381000"/>
            <a:ext cx="184731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GB" sz="1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5" t="3333" r="19136" b="52546"/>
          <a:stretch/>
        </p:blipFill>
        <p:spPr bwMode="auto">
          <a:xfrm>
            <a:off x="983673" y="2729178"/>
            <a:ext cx="7031636" cy="26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27756" y="5257800"/>
            <a:ext cx="530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250CDA"/>
                </a:solidFill>
              </a:rPr>
              <a:t>Until very recently  no firm experimental  observation</a:t>
            </a:r>
            <a:endParaRPr lang="en-GB" b="1" dirty="0">
              <a:solidFill>
                <a:srgbClr val="250CDA"/>
              </a:solidFill>
            </a:endParaRPr>
          </a:p>
        </p:txBody>
      </p:sp>
      <p:pic>
        <p:nvPicPr>
          <p:cNvPr id="17" name="Picture 8" descr="MCj04344030000[1]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563" y="5233532"/>
            <a:ext cx="401637" cy="465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047999" y="4724400"/>
            <a:ext cx="609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00B0F0"/>
                </a:solidFill>
              </a:rPr>
              <a:t>BKP</a:t>
            </a:r>
            <a:endParaRPr lang="en-GB" sz="1600" b="1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2800" y="990600"/>
            <a:ext cx="245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I</a:t>
            </a:r>
            <a:endParaRPr lang="en-GB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086600" y="533400"/>
            <a:ext cx="1173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(</a:t>
            </a:r>
            <a:r>
              <a:rPr lang="en-GB" dirty="0" err="1" smtClean="0">
                <a:solidFill>
                  <a:srgbClr val="002060"/>
                </a:solidFill>
              </a:rPr>
              <a:t>Per’s</a:t>
            </a:r>
            <a:r>
              <a:rPr lang="en-GB" dirty="0" smtClean="0">
                <a:solidFill>
                  <a:srgbClr val="002060"/>
                </a:solidFill>
              </a:rPr>
              <a:t> talk</a:t>
            </a:r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  <a:endParaRPr lang="en-GB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31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88"/>
          <a:stretch>
            <a:fillRect/>
          </a:stretch>
        </p:blipFill>
        <p:spPr bwMode="auto">
          <a:xfrm>
            <a:off x="467544" y="2708920"/>
            <a:ext cx="258749" cy="167258"/>
          </a:xfrm>
          <a:prstGeom prst="rect">
            <a:avLst/>
          </a:prstGeom>
          <a:solidFill>
            <a:srgbClr val="002060"/>
          </a:solidFill>
          <a:ln>
            <a:solidFill>
              <a:schemeClr val="accent1"/>
            </a:solidFill>
          </a:ln>
          <a:effectLst/>
          <a:extLst/>
        </p:spPr>
      </p:pic>
      <p:pic>
        <p:nvPicPr>
          <p:cNvPr id="3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88"/>
          <a:stretch>
            <a:fillRect/>
          </a:stretch>
        </p:blipFill>
        <p:spPr bwMode="auto">
          <a:xfrm>
            <a:off x="467544" y="260648"/>
            <a:ext cx="258749" cy="167258"/>
          </a:xfrm>
          <a:prstGeom prst="rect">
            <a:avLst/>
          </a:prstGeom>
          <a:solidFill>
            <a:srgbClr val="002060"/>
          </a:solidFill>
          <a:ln>
            <a:solidFill>
              <a:schemeClr val="accent1"/>
            </a:solidFill>
          </a:ln>
          <a:effectLst/>
          <a:extLst/>
        </p:spPr>
      </p:pic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88"/>
          <a:stretch>
            <a:fillRect/>
          </a:stretch>
        </p:blipFill>
        <p:spPr bwMode="auto">
          <a:xfrm>
            <a:off x="467544" y="4437112"/>
            <a:ext cx="258749" cy="167258"/>
          </a:xfrm>
          <a:prstGeom prst="rect">
            <a:avLst/>
          </a:prstGeom>
          <a:solidFill>
            <a:srgbClr val="002060"/>
          </a:solidFill>
          <a:ln>
            <a:solidFill>
              <a:schemeClr val="accent1"/>
            </a:solidFill>
          </a:ln>
          <a:effectLst/>
          <a:ex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0"/>
          <a:stretch/>
        </p:blipFill>
        <p:spPr bwMode="auto">
          <a:xfrm>
            <a:off x="1033835" y="409258"/>
            <a:ext cx="5194349" cy="214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7" b="3245"/>
          <a:stretch/>
        </p:blipFill>
        <p:spPr bwMode="auto">
          <a:xfrm>
            <a:off x="1115617" y="2564904"/>
            <a:ext cx="6336703" cy="1682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76056" y="1556792"/>
            <a:ext cx="6591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7030A0"/>
                </a:solidFill>
              </a:rPr>
              <a:t>(1960)</a:t>
            </a:r>
            <a:endParaRPr lang="en-GB" sz="1400" dirty="0">
              <a:solidFill>
                <a:srgbClr val="7030A0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4"/>
          <a:stretch/>
        </p:blipFill>
        <p:spPr bwMode="auto">
          <a:xfrm>
            <a:off x="1043608" y="4437112"/>
            <a:ext cx="6624736" cy="1401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27984" y="5075892"/>
            <a:ext cx="79208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0.28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73091-F138-44FE-84AE-4D911B80AA25}" type="slidenum">
              <a:rPr lang="en-GB" smtClean="0"/>
              <a:t>6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323527" y="6093296"/>
            <a:ext cx="5904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3399"/>
                </a:solidFill>
                <a:sym typeface="Wingdings"/>
              </a:rPr>
              <a:t> 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  <a:sym typeface="Wingdings"/>
              </a:rPr>
              <a:t>Conventional RFT assumed all            limited and small</a:t>
            </a:r>
            <a:r>
              <a:rPr lang="en-GB" dirty="0" smtClean="0">
                <a:solidFill>
                  <a:srgbClr val="003399"/>
                </a:solidFill>
                <a:sym typeface="Wingdings"/>
              </a:rPr>
              <a:t>.</a:t>
            </a:r>
            <a:endParaRPr lang="en-GB" dirty="0">
              <a:solidFill>
                <a:srgbClr val="003399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093296"/>
            <a:ext cx="3524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228184" y="5085184"/>
            <a:ext cx="1584176" cy="5133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857999" y="420914"/>
            <a:ext cx="1734457" cy="923330"/>
          </a:xfrm>
          <a:prstGeom prst="rect">
            <a:avLst/>
          </a:prstGeom>
          <a:solidFill>
            <a:srgbClr val="CCEC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  </a:t>
            </a:r>
            <a:r>
              <a:rPr lang="en-GB" b="1" dirty="0" smtClean="0">
                <a:solidFill>
                  <a:srgbClr val="002060"/>
                </a:solidFill>
              </a:rPr>
              <a:t>KMR-2013</a:t>
            </a:r>
          </a:p>
          <a:p>
            <a:r>
              <a:rPr lang="en-GB" b="1" dirty="0" smtClean="0">
                <a:solidFill>
                  <a:srgbClr val="002060"/>
                </a:solidFill>
              </a:rPr>
              <a:t>  Models (1-4)</a:t>
            </a:r>
            <a:endParaRPr lang="en-GB" b="1" dirty="0">
              <a:solidFill>
                <a:srgbClr val="00206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728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"/>
          <a:stretch/>
        </p:blipFill>
        <p:spPr bwMode="auto">
          <a:xfrm>
            <a:off x="152400" y="1371600"/>
            <a:ext cx="8838843" cy="314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457CF-A048-416E-B56B-2229D1795732}" type="slidenum">
              <a:rPr lang="en-GB" smtClean="0"/>
              <a:t>7</a:t>
            </a:fld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1905000" y="3733800"/>
            <a:ext cx="5867400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685800" y="5040868"/>
            <a:ext cx="3559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V.A. </a:t>
            </a:r>
            <a:r>
              <a:rPr lang="en-GB" dirty="0" err="1">
                <a:hlinkClick r:id="rId3"/>
              </a:rPr>
              <a:t>Khoze</a:t>
            </a:r>
            <a:r>
              <a:rPr lang="en-GB" dirty="0"/>
              <a:t>, </a:t>
            </a:r>
            <a:r>
              <a:rPr lang="en-GB" dirty="0">
                <a:hlinkClick r:id="rId4"/>
              </a:rPr>
              <a:t>A.D. Martin</a:t>
            </a:r>
            <a:r>
              <a:rPr lang="en-GB" dirty="0"/>
              <a:t>, </a:t>
            </a:r>
            <a:r>
              <a:rPr lang="en-GB" dirty="0">
                <a:hlinkClick r:id="rId5"/>
              </a:rPr>
              <a:t>M.G. </a:t>
            </a:r>
            <a:r>
              <a:rPr lang="en-GB" dirty="0" err="1">
                <a:hlinkClick r:id="rId5"/>
              </a:rPr>
              <a:t>Ryskin</a:t>
            </a: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933910"/>
              </p:ext>
            </p:extLst>
          </p:nvPr>
        </p:nvGraphicFramePr>
        <p:xfrm>
          <a:off x="228600" y="5029200"/>
          <a:ext cx="8229600" cy="36576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0">
                <a:tc>
                  <a:txBody>
                    <a:bodyPr/>
                    <a:lstStyle/>
                    <a:p>
                      <a:endParaRPr lang="en-GB" u="sng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u="sng" dirty="0">
                          <a:hlinkClick r:id="rId6"/>
                        </a:rPr>
                        <a:t>arXiv:1306.2149</a:t>
                      </a:r>
                      <a:endParaRPr lang="en-GB" u="sng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919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91" y="304800"/>
            <a:ext cx="3021509" cy="3385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tx2">
                    <a:lumMod val="50000"/>
                  </a:schemeClr>
                </a:solidFill>
              </a:rPr>
              <a:t>S</a:t>
            </a:r>
            <a:r>
              <a:rPr lang="en-GB" sz="1600" b="1" dirty="0" smtClean="0">
                <a:solidFill>
                  <a:schemeClr val="accent1">
                    <a:lumMod val="75000"/>
                  </a:schemeClr>
                </a:solidFill>
              </a:rPr>
              <a:t>implified Model for </a:t>
            </a:r>
            <a:r>
              <a:rPr lang="en-GB" sz="1600" b="1" dirty="0" err="1" smtClean="0">
                <a:solidFill>
                  <a:schemeClr val="accent1">
                    <a:lumMod val="75000"/>
                  </a:schemeClr>
                </a:solidFill>
              </a:rPr>
              <a:t>Odderon</a:t>
            </a:r>
            <a:r>
              <a:rPr lang="en-GB" sz="1600" b="1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endParaRPr lang="en-GB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1509" y="152400"/>
            <a:ext cx="4827091" cy="46794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47725"/>
            <a:ext cx="6848475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77000" y="1295400"/>
            <a:ext cx="4572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333500" y="5638800"/>
            <a:ext cx="7239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257800" y="1371600"/>
            <a:ext cx="1905000" cy="369332"/>
          </a:xfrm>
          <a:prstGeom prst="rect">
            <a:avLst/>
          </a:prstGeom>
          <a:solidFill>
            <a:srgbClr val="FFFF00">
              <a:alpha val="94000"/>
            </a:srgb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B0F0"/>
                </a:solidFill>
              </a:rPr>
              <a:t>Absorptive effects</a:t>
            </a:r>
            <a:endParaRPr lang="en-GB" b="1" dirty="0">
              <a:solidFill>
                <a:srgbClr val="00B0F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423446"/>
            <a:ext cx="66875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E.M</a:t>
            </a:r>
            <a:r>
              <a:rPr lang="en-GB" dirty="0"/>
              <a:t>. Levin, M.G. </a:t>
            </a:r>
            <a:r>
              <a:rPr lang="en-GB" dirty="0" err="1"/>
              <a:t>Ryskin</a:t>
            </a:r>
            <a:r>
              <a:rPr lang="en-GB" dirty="0"/>
              <a:t>, Phys. Rept. 189 (1990) 267 (sect.7).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457CF-A048-416E-B56B-2229D1795732}" type="slidenum">
              <a:rPr lang="en-GB" smtClean="0"/>
              <a:t>8</a:t>
            </a:fld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0" y="1219200"/>
            <a:ext cx="25908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g</a:t>
            </a:r>
            <a:r>
              <a:rPr lang="en-GB" sz="1600" dirty="0" smtClean="0"/>
              <a:t>eneral solution of </a:t>
            </a:r>
            <a:r>
              <a:rPr lang="en-GB" sz="1600" dirty="0" err="1" smtClean="0"/>
              <a:t>unitarity</a:t>
            </a:r>
            <a:r>
              <a:rPr lang="en-GB" sz="1600" dirty="0" smtClean="0"/>
              <a:t> equation</a:t>
            </a:r>
            <a:endParaRPr lang="en-GB" sz="1600" dirty="0"/>
          </a:p>
        </p:txBody>
      </p:sp>
      <p:sp>
        <p:nvSpPr>
          <p:cNvPr id="9" name="Rectangle 8"/>
          <p:cNvSpPr/>
          <p:nvPr/>
        </p:nvSpPr>
        <p:spPr>
          <a:xfrm>
            <a:off x="6205814" y="685800"/>
            <a:ext cx="29381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err="1" smtClean="0">
                <a:hlinkClick r:id="rId4"/>
              </a:rPr>
              <a:t>M.Fukugita,J.Kwieciński</a:t>
            </a:r>
            <a:r>
              <a:rPr lang="en-GB" sz="1400" dirty="0" smtClean="0"/>
              <a:t>, </a:t>
            </a:r>
            <a:r>
              <a:rPr lang="en-GB" sz="1200" b="1" dirty="0" smtClean="0">
                <a:solidFill>
                  <a:srgbClr val="7030A0"/>
                </a:solidFill>
              </a:rPr>
              <a:t>1979</a:t>
            </a:r>
            <a:endParaRPr lang="en-GB" sz="1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69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1429" r="-400"/>
          <a:stretch/>
        </p:blipFill>
        <p:spPr bwMode="auto">
          <a:xfrm>
            <a:off x="2085976" y="457200"/>
            <a:ext cx="337353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019175"/>
            <a:ext cx="8401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9715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00"/>
          <a:stretch/>
        </p:blipFill>
        <p:spPr bwMode="auto">
          <a:xfrm>
            <a:off x="647700" y="381000"/>
            <a:ext cx="1257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52400" y="457200"/>
            <a:ext cx="2127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70C0"/>
                </a:solidFill>
                <a:latin typeface="Lucida Bright" panose="02040602050505020304" pitchFamily="18" charset="0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52400" y="1002268"/>
            <a:ext cx="2127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70C0"/>
                </a:solidFill>
                <a:latin typeface="Lucida Bright" panose="02040602050505020304" pitchFamily="18" charset="0"/>
                <a:sym typeface="Wingdings 2" panose="05020102010507070707" pitchFamily="18" charset="2"/>
              </a:rPr>
              <a:t></a:t>
            </a: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8"/>
          <a:stretch/>
        </p:blipFill>
        <p:spPr bwMode="auto">
          <a:xfrm>
            <a:off x="685800" y="1828800"/>
            <a:ext cx="252804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52400" y="1840468"/>
            <a:ext cx="2127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70C0"/>
                </a:solidFill>
                <a:latin typeface="Lucida Bright" panose="02040602050505020304" pitchFamily="18" charset="0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152400" y="2362200"/>
            <a:ext cx="2127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70C0"/>
                </a:solidFill>
                <a:latin typeface="Lucida Bright" panose="02040602050505020304" pitchFamily="18" charset="0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152400" y="2743200"/>
            <a:ext cx="2127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FF0000"/>
                </a:solidFill>
                <a:latin typeface="Lucida Bright" panose="02040602050505020304" pitchFamily="18" charset="0"/>
                <a:sym typeface="Wingdings 2" panose="05020102010507070707" pitchFamily="18" charset="2"/>
              </a:rPr>
              <a:t></a:t>
            </a: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76475"/>
            <a:ext cx="13811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0" y="2286000"/>
            <a:ext cx="16573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" t="5750" r="3330" b="21991"/>
          <a:stretch/>
        </p:blipFill>
        <p:spPr bwMode="auto">
          <a:xfrm>
            <a:off x="609600" y="3581400"/>
            <a:ext cx="6629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49823" y="5486400"/>
            <a:ext cx="6409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2771775"/>
            <a:ext cx="81534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5300" y="3124200"/>
            <a:ext cx="384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Decreases  the </a:t>
            </a: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</a:rPr>
              <a:t>Odderon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  contribution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68275" y="3276600"/>
            <a:ext cx="327025" cy="45719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8200" y="5486400"/>
            <a:ext cx="3912457" cy="69867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377912" y="5486400"/>
            <a:ext cx="3385088" cy="646331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Asymptotically </a:t>
            </a:r>
            <a:r>
              <a:rPr lang="en-GB" b="1" dirty="0" err="1" smtClean="0">
                <a:solidFill>
                  <a:srgbClr val="002060"/>
                </a:solidFill>
              </a:rPr>
              <a:t>Pomeron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dirty="0" smtClean="0">
                <a:solidFill>
                  <a:srgbClr val="FF0000"/>
                </a:solidFill>
              </a:rPr>
              <a:t>→</a:t>
            </a:r>
            <a:r>
              <a:rPr lang="en-GB" dirty="0" smtClean="0"/>
              <a:t> </a:t>
            </a:r>
            <a:r>
              <a:rPr lang="en-GB" b="1" dirty="0" smtClean="0"/>
              <a:t>black</a:t>
            </a:r>
            <a:r>
              <a:rPr lang="en-GB" dirty="0" smtClean="0"/>
              <a:t>    absolutely absorptive disc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676400" y="1916668"/>
            <a:ext cx="25792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~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7239000" y="3581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337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1017</TotalTime>
  <Words>559</Words>
  <Application>Microsoft Office PowerPoint</Application>
  <PresentationFormat>On-screen Show (4:3)</PresentationFormat>
  <Paragraphs>116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valery</dc:creator>
  <cp:lastModifiedBy>valery</cp:lastModifiedBy>
  <cp:revision>224</cp:revision>
  <dcterms:created xsi:type="dcterms:W3CDTF">2017-12-03T17:18:18Z</dcterms:created>
  <dcterms:modified xsi:type="dcterms:W3CDTF">2018-03-17T18:49:27Z</dcterms:modified>
</cp:coreProperties>
</file>