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88" r:id="rId4"/>
    <p:sldMasterId id="2147483700" r:id="rId5"/>
  </p:sldMasterIdLst>
  <p:notesMasterIdLst>
    <p:notesMasterId r:id="rId86"/>
  </p:notesMasterIdLst>
  <p:sldIdLst>
    <p:sldId id="761" r:id="rId6"/>
    <p:sldId id="747" r:id="rId7"/>
    <p:sldId id="751" r:id="rId8"/>
    <p:sldId id="259" r:id="rId9"/>
    <p:sldId id="764" r:id="rId10"/>
    <p:sldId id="261" r:id="rId11"/>
    <p:sldId id="384" r:id="rId12"/>
    <p:sldId id="382" r:id="rId13"/>
    <p:sldId id="823" r:id="rId14"/>
    <p:sldId id="824" r:id="rId15"/>
    <p:sldId id="834" r:id="rId16"/>
    <p:sldId id="367" r:id="rId17"/>
    <p:sldId id="826" r:id="rId18"/>
    <p:sldId id="774" r:id="rId19"/>
    <p:sldId id="375" r:id="rId20"/>
    <p:sldId id="317" r:id="rId21"/>
    <p:sldId id="830" r:id="rId22"/>
    <p:sldId id="353" r:id="rId23"/>
    <p:sldId id="838" r:id="rId24"/>
    <p:sldId id="814" r:id="rId25"/>
    <p:sldId id="841" r:id="rId26"/>
    <p:sldId id="789" r:id="rId27"/>
    <p:sldId id="790" r:id="rId28"/>
    <p:sldId id="548" r:id="rId29"/>
    <p:sldId id="796" r:id="rId30"/>
    <p:sldId id="798" r:id="rId31"/>
    <p:sldId id="856" r:id="rId32"/>
    <p:sldId id="376" r:id="rId33"/>
    <p:sldId id="842" r:id="rId34"/>
    <p:sldId id="831" r:id="rId35"/>
    <p:sldId id="750" r:id="rId36"/>
    <p:sldId id="260" r:id="rId37"/>
    <p:sldId id="782" r:id="rId38"/>
    <p:sldId id="351" r:id="rId39"/>
    <p:sldId id="408" r:id="rId40"/>
    <p:sldId id="813" r:id="rId41"/>
    <p:sldId id="775" r:id="rId42"/>
    <p:sldId id="267" r:id="rId43"/>
    <p:sldId id="853" r:id="rId44"/>
    <p:sldId id="855" r:id="rId45"/>
    <p:sldId id="752" r:id="rId46"/>
    <p:sldId id="290" r:id="rId47"/>
    <p:sldId id="298" r:id="rId48"/>
    <p:sldId id="851" r:id="rId49"/>
    <p:sldId id="292" r:id="rId50"/>
    <p:sldId id="753" r:id="rId51"/>
    <p:sldId id="294" r:id="rId52"/>
    <p:sldId id="357" r:id="rId53"/>
    <p:sldId id="338" r:id="rId54"/>
    <p:sldId id="820" r:id="rId55"/>
    <p:sldId id="300" r:id="rId56"/>
    <p:sldId id="760" r:id="rId57"/>
    <p:sldId id="762" r:id="rId58"/>
    <p:sldId id="342" r:id="rId59"/>
    <p:sldId id="770" r:id="rId60"/>
    <p:sldId id="771" r:id="rId61"/>
    <p:sldId id="772" r:id="rId62"/>
    <p:sldId id="776" r:id="rId63"/>
    <p:sldId id="773" r:id="rId64"/>
    <p:sldId id="849" r:id="rId65"/>
    <p:sldId id="754" r:id="rId66"/>
    <p:sldId id="468" r:id="rId67"/>
    <p:sldId id="792" r:id="rId68"/>
    <p:sldId id="832" r:id="rId69"/>
    <p:sldId id="808" r:id="rId70"/>
    <p:sldId id="258" r:id="rId71"/>
    <p:sldId id="360" r:id="rId72"/>
    <p:sldId id="366" r:id="rId73"/>
    <p:sldId id="363" r:id="rId74"/>
    <p:sldId id="359" r:id="rId75"/>
    <p:sldId id="536" r:id="rId76"/>
    <p:sldId id="811" r:id="rId77"/>
    <p:sldId id="286" r:id="rId78"/>
    <p:sldId id="380" r:id="rId79"/>
    <p:sldId id="840" r:id="rId80"/>
    <p:sldId id="852" r:id="rId81"/>
    <p:sldId id="835" r:id="rId82"/>
    <p:sldId id="854" r:id="rId83"/>
    <p:sldId id="821" r:id="rId84"/>
    <p:sldId id="381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5" autoAdjust="0"/>
    <p:restoredTop sz="94471" autoAdjust="0"/>
  </p:normalViewPr>
  <p:slideViewPr>
    <p:cSldViewPr snapToGrid="0" showGuides="1">
      <p:cViewPr varScale="1">
        <p:scale>
          <a:sx n="95" d="100"/>
          <a:sy n="95" d="100"/>
        </p:scale>
        <p:origin x="954" y="90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B2828-1A36-4336-9F79-AB971D06E747}" type="datetimeFigureOut">
              <a:rPr lang="en-GB" smtClean="0"/>
              <a:t>01/06/2024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FAFB-A236-481C-B204-776FEC00F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61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4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8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79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595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96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B51CE8FF-6972-419B-A7D7-F53E91F97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0FB462F-B3C4-4D78-B394-97469F61A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0785F8D-27D5-4C55-9FF3-6DB5743D2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9DAC555-CACA-493E-B1F9-B276939CE2B5}" type="slidenum">
              <a:rPr lang="en-GB" altLang="en-US" smtClean="0"/>
              <a:pPr/>
              <a:t>67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BAF9FE36-F6DA-1477-D6D7-C55DF8C89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AA34506B-2D1B-F709-B764-28E0C64F6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102721B-5A70-7A3C-95EE-B097430C6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81C148-7DC4-42CD-9A82-E71E8A247EA3}" type="slidenum">
              <a:rPr lang="en-GB" altLang="en-US" smtClean="0"/>
              <a:pPr/>
              <a:t>70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2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64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68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50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78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46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3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2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9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6300-0B24-4BFB-986D-A2A178324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5722C-EFF5-4C2F-80B1-A9DF51D3A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0EE99-EF6F-4550-87BE-B4151842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3E95-1A36-4745-9726-4248BCD4051F}" type="datetime1">
              <a:rPr lang="en-GB" smtClean="0"/>
              <a:t>01/06/2024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8EB46-FC23-4668-B10F-F95E3287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4B29-1461-46A3-81AC-2995BEFC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6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3BB1-7553-4FAE-891F-CE1AF2B6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97E92-1BD0-49AF-9025-02999D8E5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78CA-B643-48D9-ADAE-54246E57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66A0-FB4C-4ACB-A08E-97476F293F9E}" type="datetime1">
              <a:rPr lang="en-GB" smtClean="0"/>
              <a:t>01/06/2024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FB2D-E30F-40B1-BBD0-641CB86B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B7CA-DB8C-4447-AFFE-5DFBEB9E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0D3C1-0588-4D7F-A13B-D93AF4A6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3AF87-5FB5-45AC-A0AF-AD78C3A19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9AAD2-4A5B-4FAD-853A-3AC4CAA8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4524-CC59-4EC4-B3B4-C0F7FB5C4E05}" type="datetime1">
              <a:rPr lang="en-GB" smtClean="0"/>
              <a:t>01/06/2024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0739F-0638-40B0-BCD7-97EBA63F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2B7B2-0970-436E-BAAB-7F517EB2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0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C053BA-E384-4ACD-A0A9-5809EDB4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76483-0F53-4CD7-A478-9B6A550725D1}" type="datetime1">
              <a:rPr lang="en-GB" smtClean="0"/>
              <a:t>01/06/2024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B3CC88-0F8A-470C-B280-0C133B45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207B76-7093-4C0C-B0AF-AB53C938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4672-EF12-45E7-A60F-7B32BBEC22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C7BEA-5F2C-4886-BDFB-2A32DA805D1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2800B-74FC-4930-97DF-9489C496FF10}" type="datetime1">
              <a:rPr lang="en-GB" smtClean="0"/>
              <a:t>01/06/2024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DDA0A-0E78-45D6-B26C-431A4097B23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788B-A787-4316-B6B3-0A1DA49DF0D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B38BE-B387-4728-A75E-58716F8165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585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3D498-0316-4DC5-B82F-44BBE9203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E8AD0-D2ED-4B55-81E5-640684B6CE54}" type="datetime1">
              <a:rPr lang="en-GB" smtClean="0"/>
              <a:t>01/06/2024</a:t>
            </a:fld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347C00-D4A9-43A2-9954-B5FAC910C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i="1">
              <a:solidFill>
                <a:srgbClr val="0066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924388-0E8A-4FD8-A46C-C55A5D4F9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AD63-068F-4B5C-8E09-63446642F7FB}" type="slidenum">
              <a:rPr lang="fr-CH" altLang="en-US"/>
              <a:pPr>
                <a:defRPr/>
              </a:pPr>
              <a:t>‹#›</a:t>
            </a:fld>
            <a:r>
              <a:rPr lang="fr-CH" altLang="en-US"/>
              <a:t> 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2290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71E6B-A326-41AB-8DBD-E732A71D8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B9D5-8165-46EB-BF47-2E04F2827982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BEB7E-48FD-4E4C-A084-4A75D250B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992E1-4F3B-4AF4-BF2B-5EB3CF53D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E930-DBB2-40CE-85CB-06095A26F1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43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4788BC-1809-4909-850C-6D8D0ADBE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D603B-F27E-41FD-B2C4-52BEDAEDDF0F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6C07D-8654-4DA1-83E8-F8B730239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0C4BCC-6D91-4E5B-97FA-BC1560301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C3CC-4EEE-4C9B-A1BB-D3CA913C9A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59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003A1-63BB-468B-9499-9A48B0592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20CF0-5134-44F4-9597-6E9D1618E05E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F50BFA-2F23-4F89-B25C-87A1210CD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44FBE-7D2A-464E-A76A-79089D690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BF51-35D7-4004-A725-C865E2F0B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065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B12F0-4EFF-4562-BD2F-0EC1A7639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4C182-6191-42F4-8A58-7B927FED7FD2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D6E7E-4DFB-4F54-8F3C-210C05716A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39F71-86E9-40CC-9DA7-94FF67090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CEE4-C06A-4A98-9BA8-D9496A799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910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EB9394-DABA-4AE1-9163-7F610AABC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2420B-9877-4C58-B1D2-09022B26304B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C96980-DF74-4D44-8F4F-6D9FEFB8D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1C997-FBF8-4A7E-AAE2-BB4FA2B62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B0B91-5C1D-4D03-9CC2-38F338EA83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574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74D0-8E1A-4B67-9B98-E6299835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121D-D2FA-45F3-AA42-D7444BE45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6FB0D-F8C2-4383-B6A7-6709A231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94E1-B449-4F76-B57B-03997BFFB394}" type="datetime1">
              <a:rPr lang="en-GB" smtClean="0"/>
              <a:t>01/06/2024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360DB-F06A-4CAA-9AB2-4321F348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12B10-9C13-4742-99E0-8353A0C6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844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3024E1-5A89-44B4-A503-EC2F9064B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AF3E3-5E3F-4890-B9FA-DEFE8F69FD93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FF4EA3-55FB-4D06-B790-DF3C1BFA9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6C46FF-3326-45AF-9A03-7D4659C76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CD0C-F3BC-4DC8-A979-93AD1D6BFB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026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29C483-06DF-46A8-A39F-CEDAA5C54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55652-0856-4003-A4EC-1A11D1CDCB8E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D7991A-213B-4874-8CC1-66C4D4ED6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AC1A57-5D9D-4236-8136-F3F59EB4E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339F7-3436-46E6-BDA1-142D95442F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688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B1354-2299-465F-9AC5-EFAF7BFC1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5AEE-A4A1-4A86-B5C6-102C64E4E670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6599C-7F84-449A-966C-82A801B8A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801C3-7C5C-41B4-ADA3-E5CD05D75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3BE52-3162-4493-859E-70EEA4D610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03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6294F-8468-4508-9BED-57DA3750D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FDCF7-7085-44DE-B60C-B00052013582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D5883-F5C8-40B2-B76F-DFE53F7CE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F6B8-8153-4BFD-B46C-5094677EB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093A-FEE1-4508-9CF4-CE3058A07A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159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3A0D77-4D67-45F3-B0BC-983E6D948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6DED8-DE3F-41AC-B239-FB63D3C7A83A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D14A68-E49C-470B-A682-8DBCDBDEF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6EDB8-A64A-484D-AA82-DC0688B39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62F8-0E54-484F-AE56-CDBA9692EE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153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3C98C-BDC6-4CD8-A498-B23B945EF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3393-268B-45E3-AFD8-AA3EAD5F0D98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4A9AA-ECE4-48AE-A213-EC236B613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4C9FDC-EA13-430E-8C83-4631403A7C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76760-F3A4-48C0-89E3-2B103780C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7015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777F-AFDB-4584-950F-15286B6B3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CE163-45E3-4732-AFFD-2C9C19551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8CC05-2CD7-47C1-9B4C-83ACD54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4398B-E704-4F48-8AE9-BBD60813A17D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9216-53E4-49AA-B71F-06F3B2F3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7CC28-5052-4799-9B30-F31E2F4A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78B3F-6799-4364-B400-3663408BA5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080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398D-B5E1-49DD-939D-A55B8962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23EDF-AB79-433D-8A0B-323BC7B0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6AF2A-A581-4B21-8F55-A43C0A85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731EEA-2906-49F8-B72E-20A9582CB2B7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7852-2F84-47CE-AF51-D9F8D9E6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7687-69C1-465C-9FE1-11E79F83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25560-BACF-465B-9D58-4423B5B304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3763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0BA8-942D-469B-B5E6-E46C9EF7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5E77C-CED8-49FA-A2B6-F0B395331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311B2-5AE7-4299-965B-7F540634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74C5D2-B59A-49C2-9381-609F381A1B02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B74B9-9ACA-4AB8-B8AC-8E86036A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D906-1FA8-46B7-B0D6-07617162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9444-F057-44FB-8A72-8A557550D1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3968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FAEE-C0ED-4A58-BA4E-C0881668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D580-405F-4A6D-B5EE-F35F1FEF3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3A10-52EB-462C-AE23-CDF51512C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97628-BC78-4C81-AA3B-EEA686F4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B87B53-4F3E-40CB-8B61-EC8BEC9C4434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8FE5D-C848-43C3-94A5-64C1A726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826F5-0E21-4C75-8735-8CD46FC2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5085E-73FF-436A-B7B2-B2FC5DD1BD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233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8D29-D24F-43B4-B974-E3FE5F09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4412F-E847-4459-A908-3FACB7813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A065-19B4-46D8-9EE9-01DC6ED4E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B60E7-E92B-4469-AAD2-5C59FB39C1C3}" type="datetime1">
              <a:rPr lang="en-GB" smtClean="0"/>
              <a:t>01/06/2024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06393-B344-4475-9964-D88349F0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71BA9-38CE-41B6-B129-DD5A473D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65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9905-8775-421B-B8B3-F4B9B7A95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850A8-C45D-4F08-BD9F-94549381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99350-0F76-4564-ACCE-B738C41F4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DB716-7493-4478-B2D5-FA17C4067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3E576-1EC7-4026-9368-5BA3A3338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E0FFA-C058-47BD-A8CD-15D560AB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EDA37-A2A8-4B83-97A8-4D66A4813870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A990E-CDF8-430E-8473-5D0A735D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F3AB6-D5EF-4935-80F9-B1A6BDE4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9EAE1-15A5-464E-A36E-F5A2FB442F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08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310B-338D-4158-A317-0AFA5580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6ED80-AF8B-4355-B221-D5679C3A6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FC77A-4E6D-47CD-86AA-FBE6568428F6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B9578-ACAA-42E1-940F-CC30E034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F4584-6801-42FC-8D8A-9206AE80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E2907-FC97-4480-B7BE-0801C14C23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991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8D16F-00A9-40F2-97E4-4CD004A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EED55-EC3C-4C80-B313-4209992A19A5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E40BB-360A-4E8A-B120-206E3B7E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A252F-F1B8-4D8D-B225-7FF793D1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20B5C-A5B6-42F9-9829-C31C3E19F5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054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0FF9-2DB4-4807-880F-1B30E90D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C3314-1C7C-4E38-8ADA-8D2F94D9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3EA98-42B9-4AA2-863C-55046C53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3841-795D-4FE1-B9B9-A1F9E3A7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EBEEC3-522F-46DD-93AF-AB71FAF074F2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2B14-2D2A-4213-861B-48333738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9B264-C51F-4F9E-AC1C-21BA59B9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BFD0C-69D7-4949-8E0D-A7300E8B81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5811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1621-9779-46FB-A7DC-5BA119D1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A70DE-D6EE-43BA-9BEB-CAED67BD9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33CD-95C1-44FC-90FC-A05F32A52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30D93-F56E-4404-84B1-9A55CCDA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B358FD-2C05-4C5B-9608-07B4383B076B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17F4A-53EB-4D3F-B0AC-829F74F3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0EF1-8630-40E8-9AC9-36C3C855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4ED8A-4D09-4EAF-90DE-A74DA62982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64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241F-76EE-43F5-A49B-DFC1FA9F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2008A-39A8-48DC-BDA9-D08F00FC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2094-999F-47D3-9DAE-08181A5B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30D0C6-8936-47E7-BCEE-62899723D400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8437-E957-4BE7-B126-2A315CA4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FEE50-3147-4D64-B522-C6849FE5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A34CD-EF33-4511-AC21-43BAE4EA73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8027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B319F-1D7E-4F01-B51B-0B95CEC5C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A42B7-7B57-4E4E-82C9-1FEF57C74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C922-FAAE-4A30-9D71-15BD5B13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185A48-8036-4A93-B157-6ABDDF3AD7D8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9CE4-D06A-4927-959B-CCC55FEC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402B3-A4CC-4750-858D-C4F8F335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6AAC2-7D95-4A15-9702-81DC2D6FF2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752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743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0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89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1165-FC93-42A2-92DA-9AE98E64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285F-720B-4132-9592-1ED2D742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7BE9-94F2-4B37-8C7D-38AEA8D29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44EA4-31B6-41AA-962D-2199DBD2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FBE57-9BFC-4051-B0AD-49A95E428248}" type="datetime1">
              <a:rPr lang="en-GB" smtClean="0"/>
              <a:t>01/06/2024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B8FA5-8B1D-4D4E-A772-D59EA355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D27A-B333-41CF-9104-C675376C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0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871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151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923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148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983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592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275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147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08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D999-C3F4-4D1C-977A-DEC59805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1F4B-16FE-4C4F-ABD6-05B1E09C2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6FED0-705D-4895-AA5A-450F6E90A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ADD44-5D07-42E7-86F5-69181F51D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A4A65-4C5A-4972-9D16-E055DEFEE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15E6A-9174-48BE-8986-824C4127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45E2C-C189-4A73-ACC7-62CC8D14B1B1}" type="datetime1">
              <a:rPr lang="en-GB" smtClean="0"/>
              <a:t>01/06/2024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94561-34E7-4680-BAAB-FB66A7CA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2323D-4527-4464-A471-C6F67C38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7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BE34-E3D2-40AD-B02E-FEA61CFC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CED83-CB4C-4701-9FB1-756F5B12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D595-30FE-415E-BBDB-3D05DBB58C09}" type="datetime1">
              <a:rPr lang="en-GB" smtClean="0"/>
              <a:t>01/06/2024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FF73D-EB08-40CE-AE92-6B75C30F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9FF72-E74B-4ABC-90BE-F487179B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A0D649-564B-4B12-98CC-14809C5F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6FFA-4B9C-40C6-8E35-1897A0A66C9A}" type="datetime1">
              <a:rPr lang="en-GB" smtClean="0"/>
              <a:t>01/06/2024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5CEE7-D093-4684-9488-0559FDC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A6C39-4237-45DC-AC1E-22DEB49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3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6A78-6695-4541-BD74-AB71C531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BF57-A378-45E6-9A6E-43B09D1F2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D190-F7F0-4DB1-8D11-51099ED5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4331B-3E66-48E7-BB63-CC6ED4A3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8452-8950-45F2-AA75-A103892E1B65}" type="datetime1">
              <a:rPr lang="en-GB" smtClean="0"/>
              <a:t>01/06/2024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5983E-02E5-47C1-8985-1900AC8E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50E7D-83DD-47DE-AFBD-913081C6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6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7A32-DE0F-45C1-936E-D4080D36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06FD5-4297-464E-B99F-ACB88573F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E9992-0D27-4BAA-8DCA-9D139BD4D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B8BB9-2456-4149-A3C8-EEC4BAE5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2E72-A106-495A-A75C-A67D4963C035}" type="datetime1">
              <a:rPr lang="en-GB" smtClean="0"/>
              <a:t>01/06/2024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24E19-1BBE-4817-AAED-B0740F0B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55B5-7B26-4B47-837C-D40C14E8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49388-F3A5-43CF-B6D4-DD8223D5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99444-5D6C-474A-8D57-BD61D0E55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DFC5-B269-45C5-B931-81A33A3A2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E1F9-B492-4418-91FD-03B0A0BCE274}" type="datetime1">
              <a:rPr lang="en-GB" smtClean="0"/>
              <a:t>01/06/2024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5EFD-C4F4-46E2-8967-332C877EF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BEBA-8D1C-4FD4-88D6-D774F85B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0E10DC9-07AB-4B52-BCDC-4B6B82F81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E681E55-E1D0-4A62-836F-CE599AB79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78FC6-B893-4A0E-A844-1E881B5A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EB9E8D-6E00-4E13-85AC-1E342C8865E2}" type="datetime1">
              <a:rPr lang="en-GB" smtClean="0"/>
              <a:t>01/06/2024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45FD-9EB3-4FB8-8E22-D25603EA7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2123-5C47-4F6C-9959-DD356F028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8B4BF0-5FF3-4D2A-BEF2-F93A03D4D9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2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DC336D-E67A-40D5-81E2-749BFEB05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3985ED-968B-4486-BECB-3C39C3114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BBE2B0-34C9-4F22-8346-ABD9059F3E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27FA834-C2A9-4872-A3F2-A2E68DE602FB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F606AA-D5CC-4A50-90B8-BF34E4D861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A9DF0E-FABE-4621-80A2-9AC936C06E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F6C4ECB-A2DD-44A3-B4D3-DD186F370A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8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484D8A-AF17-48E9-9817-3A37DD5D9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B012C9-AB2E-4017-BD03-3B3F88FA2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EF0F22-CC83-44CF-80FB-7A54499B5D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fld id="{BB61785E-94F1-4C98-B2BB-BF86206296CE}" type="datetime1">
              <a:rPr lang="en-GB" altLang="en-US" smtClean="0"/>
              <a:t>01/06/2024</a:t>
            </a:fld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BB4014-5042-4619-8E2E-33F7E9A4A7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499846-CA4B-464D-B7F3-9C5F0459B8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BEF4A43F-2350-4ABC-B79C-99D8BDF846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7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A4A6DD7B-9E65-4C9E-B3D7-E2DF974E7108}" type="datetime1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01/06/2024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D85A650-9021-4821-AF86-14FD62147D35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399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flickr.com/photos/jez_b/20600233373" TargetMode="Externa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literature/227338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71.emf"/><Relationship Id="rId18" Type="http://schemas.openxmlformats.org/officeDocument/2006/relationships/oleObject" Target="../embeddings/oleObject1.bin"/><Relationship Id="rId3" Type="http://schemas.openxmlformats.org/officeDocument/2006/relationships/image" Target="../media/image61.emf"/><Relationship Id="rId21" Type="http://schemas.openxmlformats.org/officeDocument/2006/relationships/image" Target="../media/image78.emf"/><Relationship Id="rId7" Type="http://schemas.openxmlformats.org/officeDocument/2006/relationships/image" Target="../media/image65.emf"/><Relationship Id="rId12" Type="http://schemas.openxmlformats.org/officeDocument/2006/relationships/image" Target="../media/image70.emf"/><Relationship Id="rId17" Type="http://schemas.openxmlformats.org/officeDocument/2006/relationships/image" Target="../media/image75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emf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24" Type="http://schemas.openxmlformats.org/officeDocument/2006/relationships/image" Target="../media/image81.png"/><Relationship Id="rId5" Type="http://schemas.openxmlformats.org/officeDocument/2006/relationships/image" Target="../media/image63.emf"/><Relationship Id="rId15" Type="http://schemas.openxmlformats.org/officeDocument/2006/relationships/image" Target="../media/image73.emf"/><Relationship Id="rId23" Type="http://schemas.openxmlformats.org/officeDocument/2006/relationships/image" Target="../media/image80.png"/><Relationship Id="rId10" Type="http://schemas.openxmlformats.org/officeDocument/2006/relationships/image" Target="../media/image68.emf"/><Relationship Id="rId19" Type="http://schemas.openxmlformats.org/officeDocument/2006/relationships/image" Target="../media/image76.wmf"/><Relationship Id="rId4" Type="http://schemas.openxmlformats.org/officeDocument/2006/relationships/image" Target="../media/image62.emf"/><Relationship Id="rId9" Type="http://schemas.openxmlformats.org/officeDocument/2006/relationships/image" Target="../media/image67.emf"/><Relationship Id="rId14" Type="http://schemas.openxmlformats.org/officeDocument/2006/relationships/image" Target="../media/image72.emf"/><Relationship Id="rId22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101.wmf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13" Type="http://schemas.openxmlformats.org/officeDocument/2006/relationships/image" Target="../media/image114.emf"/><Relationship Id="rId18" Type="http://schemas.openxmlformats.org/officeDocument/2006/relationships/image" Target="../media/image119.emf"/><Relationship Id="rId3" Type="http://schemas.openxmlformats.org/officeDocument/2006/relationships/image" Target="../media/image104.emf"/><Relationship Id="rId21" Type="http://schemas.openxmlformats.org/officeDocument/2006/relationships/image" Target="../media/image122.emf"/><Relationship Id="rId7" Type="http://schemas.openxmlformats.org/officeDocument/2006/relationships/image" Target="../media/image108.emf"/><Relationship Id="rId12" Type="http://schemas.openxmlformats.org/officeDocument/2006/relationships/image" Target="../media/image113.emf"/><Relationship Id="rId17" Type="http://schemas.openxmlformats.org/officeDocument/2006/relationships/image" Target="../media/image118.emf"/><Relationship Id="rId2" Type="http://schemas.openxmlformats.org/officeDocument/2006/relationships/image" Target="../media/image103.emf"/><Relationship Id="rId16" Type="http://schemas.openxmlformats.org/officeDocument/2006/relationships/image" Target="../media/image117.emf"/><Relationship Id="rId20" Type="http://schemas.openxmlformats.org/officeDocument/2006/relationships/image" Target="../media/image1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emf"/><Relationship Id="rId11" Type="http://schemas.openxmlformats.org/officeDocument/2006/relationships/image" Target="../media/image112.emf"/><Relationship Id="rId5" Type="http://schemas.openxmlformats.org/officeDocument/2006/relationships/image" Target="../media/image106.emf"/><Relationship Id="rId15" Type="http://schemas.openxmlformats.org/officeDocument/2006/relationships/image" Target="../media/image116.emf"/><Relationship Id="rId10" Type="http://schemas.openxmlformats.org/officeDocument/2006/relationships/image" Target="../media/image111.emf"/><Relationship Id="rId19" Type="http://schemas.openxmlformats.org/officeDocument/2006/relationships/image" Target="../media/image120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Relationship Id="rId14" Type="http://schemas.openxmlformats.org/officeDocument/2006/relationships/image" Target="../media/image11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5" Type="http://schemas.openxmlformats.org/officeDocument/2006/relationships/image" Target="../media/image125.wmf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41.png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image" Target="../media/image145.png"/><Relationship Id="rId7" Type="http://schemas.openxmlformats.org/officeDocument/2006/relationships/image" Target="../media/image149.e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wmf"/><Relationship Id="rId4" Type="http://schemas.openxmlformats.org/officeDocument/2006/relationships/image" Target="../media/image15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emf"/><Relationship Id="rId4" Type="http://schemas.openxmlformats.org/officeDocument/2006/relationships/image" Target="../media/image1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MS_Saga" TargetMode="External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wmf"/><Relationship Id="rId4" Type="http://schemas.openxmlformats.org/officeDocument/2006/relationships/image" Target="../media/image166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hep-ex/0205037" TargetMode="External"/><Relationship Id="rId5" Type="http://schemas.openxmlformats.org/officeDocument/2006/relationships/image" Target="../media/image188.emf"/><Relationship Id="rId4" Type="http://schemas.openxmlformats.org/officeDocument/2006/relationships/image" Target="../media/image18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7" Type="http://schemas.openxmlformats.org/officeDocument/2006/relationships/image" Target="../media/image194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19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5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wmf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picpedia.org/highway-signs/h/hope.html" TargetMode="External"/><Relationship Id="rId3" Type="http://schemas.openxmlformats.org/officeDocument/2006/relationships/image" Target="../media/image127.png"/><Relationship Id="rId7" Type="http://schemas.openxmlformats.org/officeDocument/2006/relationships/image" Target="../media/image2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14.png"/><Relationship Id="rId9" Type="http://schemas.openxmlformats.org/officeDocument/2006/relationships/image" Target="../media/image13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xiv.org/abs/2401.14494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91FC-AD40-45F6-897A-D87DBA72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5A53A-1962-4333-93AC-6E9E0E26274A}"/>
              </a:ext>
            </a:extLst>
          </p:cNvPr>
          <p:cNvSpPr txBox="1"/>
          <p:nvPr/>
        </p:nvSpPr>
        <p:spPr>
          <a:xfrm>
            <a:off x="2232211" y="358588"/>
            <a:ext cx="8597153" cy="123110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C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ENTRAL </a:t>
            </a:r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E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XCLUSIVE </a:t>
            </a:r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P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RODUCTION @ LHC </a:t>
            </a:r>
          </a:p>
          <a:p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                         (selected topics) 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1A982-FE53-46A1-9285-E0941362A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2" t="48913" r="37199" b="26723"/>
          <a:stretch/>
        </p:blipFill>
        <p:spPr>
          <a:xfrm>
            <a:off x="1044947" y="1882449"/>
            <a:ext cx="3768793" cy="90442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EAE859-CB6E-4C5A-ADEB-3410C6EE3E34}"/>
              </a:ext>
            </a:extLst>
          </p:cNvPr>
          <p:cNvSpPr txBox="1"/>
          <p:nvPr/>
        </p:nvSpPr>
        <p:spPr>
          <a:xfrm>
            <a:off x="4153360" y="5644578"/>
            <a:ext cx="396609" cy="112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38" descr="Mushrooms-cep-001">
            <a:extLst>
              <a:ext uri="{FF2B5EF4-FFF2-40B4-BE49-F238E27FC236}">
                <a16:creationId xmlns:a16="http://schemas.microsoft.com/office/drawing/2014/main" id="{CCF2D709-208D-8C8D-5899-0ABD94CC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069" y="683174"/>
            <a:ext cx="663673" cy="8346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DDF8B7-879C-AEEE-DBDA-41422BF4C06B}"/>
              </a:ext>
            </a:extLst>
          </p:cNvPr>
          <p:cNvSpPr/>
          <p:nvPr/>
        </p:nvSpPr>
        <p:spPr>
          <a:xfrm>
            <a:off x="4278094" y="2028497"/>
            <a:ext cx="535646" cy="1125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57CA6B9-19F1-791F-E0F9-89FC34F4854B}"/>
              </a:ext>
            </a:extLst>
          </p:cNvPr>
          <p:cNvSpPr txBox="1"/>
          <p:nvPr/>
        </p:nvSpPr>
        <p:spPr>
          <a:xfrm>
            <a:off x="1130815" y="3468191"/>
            <a:ext cx="2496750" cy="2893097"/>
          </a:xfrm>
          <a:prstGeom prst="rect">
            <a:avLst/>
          </a:prstGeom>
          <a:noFill/>
          <a:ln w="38103" cap="flat">
            <a:solidFill>
              <a:srgbClr val="548235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1F4E79"/>
                </a:solidFill>
                <a:uFillTx/>
                <a:latin typeface="Aldhabi" pitchFamily="2"/>
                <a:cs typeface="Aldhabi" pitchFamily="2"/>
              </a:rPr>
              <a:t>Experiment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1F4E79"/>
              </a:solidFill>
              <a:uFillTx/>
              <a:latin typeface="Aldhabi" pitchFamily="2"/>
              <a:cs typeface="Aldhabi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1F4E79"/>
              </a:solidFill>
              <a:uFillTx/>
              <a:latin typeface="Aldhabi" pitchFamily="2"/>
              <a:cs typeface="Aldhabi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1F4E79"/>
              </a:solidFill>
              <a:uFillTx/>
              <a:latin typeface="Aldhabi" pitchFamily="2"/>
              <a:cs typeface="Aldhabi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1F4E79"/>
                </a:solidFill>
                <a:uFillTx/>
                <a:latin typeface="Aldhabi" pitchFamily="2"/>
                <a:cs typeface="Aldhabi" pitchFamily="2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1F4E79"/>
                </a:solidFill>
                <a:uFillTx/>
                <a:latin typeface="Calibri"/>
              </a:rPr>
              <a:t>Paul Newman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1F4E79"/>
                </a:solidFill>
                <a:uFillTx/>
                <a:latin typeface="Calibri"/>
              </a:rPr>
              <a:t>Kenneth Osterberg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1F4E79"/>
                </a:solidFill>
                <a:uFillTx/>
                <a:latin typeface="Calibri"/>
              </a:rPr>
              <a:t>  Christoph Royon</a:t>
            </a:r>
          </a:p>
        </p:txBody>
      </p:sp>
      <p:pic>
        <p:nvPicPr>
          <p:cNvPr id="7" name="Picture 2" descr="Run 3: an opportunity to expand the LHC physics programme | CERN">
            <a:extLst>
              <a:ext uri="{FF2B5EF4-FFF2-40B4-BE49-F238E27FC236}">
                <a16:creationId xmlns:a16="http://schemas.microsoft.com/office/drawing/2014/main" id="{697A4D93-3178-961C-1532-D0B665D4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0581" y="4193628"/>
            <a:ext cx="1727473" cy="10793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 descr="REPETITION IS THE MOTHER OF ALL LEARNING">
            <a:extLst>
              <a:ext uri="{FF2B5EF4-FFF2-40B4-BE49-F238E27FC236}">
                <a16:creationId xmlns:a16="http://schemas.microsoft.com/office/drawing/2014/main" id="{9D966E4E-1645-CF7E-C90B-A42A2880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1" y="3357563"/>
            <a:ext cx="4576651" cy="30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BA15ED-BA2A-3B4A-1793-2A83B5BDDC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83" t="34702" r="40172" b="56048"/>
          <a:stretch/>
        </p:blipFill>
        <p:spPr>
          <a:xfrm>
            <a:off x="5478500" y="1880814"/>
            <a:ext cx="6143907" cy="9044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13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956BB5-863E-0CD6-93A9-7936EE4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D49DA-CB17-C67E-E9F2-56FD8D1F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1" y="305746"/>
            <a:ext cx="10716363" cy="65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5CDA17-10E9-C74B-61AE-D95F6DA1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3EED3-501E-DEBF-05A5-7B4630369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79" t="13904" r="9035" b="17523"/>
          <a:stretch/>
        </p:blipFill>
        <p:spPr>
          <a:xfrm>
            <a:off x="3768040" y="42456"/>
            <a:ext cx="6100355" cy="3574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C1BCC8-507D-6307-94B9-56BD83B37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75987" r="8714" b="16191"/>
          <a:stretch/>
        </p:blipFill>
        <p:spPr>
          <a:xfrm>
            <a:off x="3230087" y="5963783"/>
            <a:ext cx="8007533" cy="53557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EEAFF-C742-51CF-9111-00A4B2B10CC5}"/>
              </a:ext>
            </a:extLst>
          </p:cNvPr>
          <p:cNvSpPr txBox="1"/>
          <p:nvPr/>
        </p:nvSpPr>
        <p:spPr>
          <a:xfrm flipH="1">
            <a:off x="3559033" y="676894"/>
            <a:ext cx="727959" cy="21731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B19D-92B9-4861-832B-F09D7A9C4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1" t="72554" r="15941" b="14524"/>
          <a:stretch/>
        </p:blipFill>
        <p:spPr>
          <a:xfrm>
            <a:off x="3559033" y="3740730"/>
            <a:ext cx="7140636" cy="92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001C8-EB0C-559E-DF54-DD0489D1C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50" t="54545" r="6875" b="36000"/>
          <a:stretch/>
        </p:blipFill>
        <p:spPr>
          <a:xfrm>
            <a:off x="4130039" y="4914210"/>
            <a:ext cx="5836921" cy="64839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650182-BB8C-CDCA-7ED4-6825906A1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94" t="28343" r="43993" b="30216"/>
          <a:stretch/>
        </p:blipFill>
        <p:spPr>
          <a:xfrm>
            <a:off x="700644" y="2244436"/>
            <a:ext cx="2586091" cy="204255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44597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4E584-DEC6-4695-9184-744C229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1DA65-49BF-4FB3-95E0-47492292A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b="4196"/>
          <a:stretch/>
        </p:blipFill>
        <p:spPr>
          <a:xfrm>
            <a:off x="91432" y="108841"/>
            <a:ext cx="9210220" cy="6658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83E9F-E2C4-4A6E-B081-0F2E7C452C39}"/>
              </a:ext>
            </a:extLst>
          </p:cNvPr>
          <p:cNvSpPr txBox="1"/>
          <p:nvPr/>
        </p:nvSpPr>
        <p:spPr>
          <a:xfrm>
            <a:off x="5515896" y="6145161"/>
            <a:ext cx="4798143" cy="506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A7727-302C-4554-A4BE-098422143C8C}"/>
              </a:ext>
            </a:extLst>
          </p:cNvPr>
          <p:cNvSpPr txBox="1"/>
          <p:nvPr/>
        </p:nvSpPr>
        <p:spPr>
          <a:xfrm>
            <a:off x="241596" y="6243253"/>
            <a:ext cx="4519948" cy="620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CDB8D-8513-421E-B0FD-4B0B01D2CA43}"/>
              </a:ext>
            </a:extLst>
          </p:cNvPr>
          <p:cNvSpPr txBox="1"/>
          <p:nvPr/>
        </p:nvSpPr>
        <p:spPr>
          <a:xfrm>
            <a:off x="1573161" y="5836025"/>
            <a:ext cx="8673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Standard HL runs. With precision tracking and timing detectors.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ADC16-D577-44FA-AA50-CB4ED7A3043C}"/>
              </a:ext>
            </a:extLst>
          </p:cNvPr>
          <p:cNvSpPr txBox="1"/>
          <p:nvPr/>
        </p:nvSpPr>
        <p:spPr>
          <a:xfrm>
            <a:off x="6349179" y="304664"/>
            <a:ext cx="21718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AFP &amp; 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E9DA35-AD59-4AED-86B3-8D7555B9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28" y="6293493"/>
            <a:ext cx="3349969" cy="329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4954E7-B5DB-41ED-87FF-CF32276CFC45}"/>
              </a:ext>
            </a:extLst>
          </p:cNvPr>
          <p:cNvSpPr txBox="1"/>
          <p:nvPr/>
        </p:nvSpPr>
        <p:spPr>
          <a:xfrm>
            <a:off x="6563360" y="6275070"/>
            <a:ext cx="145288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(0.02-0.15)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36925-9FCC-1771-B013-3AB9521D6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117" y="2654494"/>
            <a:ext cx="3553627" cy="30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832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8F21B-2844-8C75-8F55-96A1CB2C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6BE98-5F33-007F-1ACB-5766F277A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9" t="8001" r="21751" b="7315"/>
          <a:stretch/>
        </p:blipFill>
        <p:spPr>
          <a:xfrm>
            <a:off x="1676400" y="548640"/>
            <a:ext cx="7863840" cy="580771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5DD1295-8236-1A18-834F-AF3B80400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50000" r="51137" b="16162"/>
          <a:stretch/>
        </p:blipFill>
        <p:spPr>
          <a:xfrm>
            <a:off x="10664075" y="4750904"/>
            <a:ext cx="1203406" cy="8614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AEF8B-3DC6-EF23-E141-AC5B9645A04D}"/>
              </a:ext>
            </a:extLst>
          </p:cNvPr>
          <p:cNvSpPr/>
          <p:nvPr/>
        </p:nvSpPr>
        <p:spPr>
          <a:xfrm>
            <a:off x="4358962" y="4293704"/>
            <a:ext cx="2389708" cy="1489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CC5FC-AC31-2038-432E-769018393F26}"/>
              </a:ext>
            </a:extLst>
          </p:cNvPr>
          <p:cNvSpPr txBox="1"/>
          <p:nvPr/>
        </p:nvSpPr>
        <p:spPr>
          <a:xfrm>
            <a:off x="9917737" y="1738367"/>
            <a:ext cx="1838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(ZZ, mixed,…)</a:t>
            </a:r>
          </a:p>
        </p:txBody>
      </p:sp>
    </p:spTree>
    <p:extLst>
      <p:ext uri="{BB962C8B-B14F-4D97-AF65-F5344CB8AC3E}">
        <p14:creationId xmlns:p14="http://schemas.microsoft.com/office/powerpoint/2010/main" val="9544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4D34-42E0-40D9-BC65-CC80E21A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14</a:t>
            </a:fld>
            <a:endParaRPr lang="en-GB"/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0FB2E5F0-C3B2-42BA-82E8-224AF6AA8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8" y="2404185"/>
            <a:ext cx="4876799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QCD-induced CEP</a:t>
            </a:r>
          </a:p>
        </p:txBody>
      </p:sp>
    </p:spTree>
    <p:extLst>
      <p:ext uri="{BB962C8B-B14F-4D97-AF65-F5344CB8AC3E}">
        <p14:creationId xmlns:p14="http://schemas.microsoft.com/office/powerpoint/2010/main" val="3445856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8E22F-431B-4140-B29D-BCFFE6384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51" y="316394"/>
            <a:ext cx="8361833" cy="6014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0E383-68B1-447F-9CD0-AE1DCC80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15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FF23CA-18C1-4F6F-B9C8-A79C429C0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1" t="30408" r="9417" b="5647"/>
          <a:stretch/>
        </p:blipFill>
        <p:spPr bwMode="auto">
          <a:xfrm>
            <a:off x="7045812" y="1759485"/>
            <a:ext cx="3299459" cy="190192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44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5ACAE3-7E84-40D6-967A-8AA7CCA2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516E4-4F72-4C4F-AF4D-51EBA7BA77AA}" type="slidenum">
              <a:rPr lang="en-GB" altLang="en-US"/>
              <a:pPr/>
              <a:t>16</a:t>
            </a:fld>
            <a:endParaRPr lang="en-GB" altLang="en-US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98AE1BA9-7FC1-4421-ACF4-F52C7E60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-168" r="9831" b="8855"/>
          <a:stretch>
            <a:fillRect/>
          </a:stretch>
        </p:blipFill>
        <p:spPr bwMode="auto">
          <a:xfrm>
            <a:off x="1631951" y="44450"/>
            <a:ext cx="8640763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5" name="Text Box 35">
            <a:extLst>
              <a:ext uri="{FF2B5EF4-FFF2-40B4-BE49-F238E27FC236}">
                <a16:creationId xmlns:a16="http://schemas.microsoft.com/office/drawing/2014/main" id="{7C03F87E-C4FD-4851-9054-9729825C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1" y="6162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19" name="AutoShape 39">
            <a:extLst>
              <a:ext uri="{FF2B5EF4-FFF2-40B4-BE49-F238E27FC236}">
                <a16:creationId xmlns:a16="http://schemas.microsoft.com/office/drawing/2014/main" id="{2C207981-1DF9-4FEB-B264-3C9E6C65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4797426"/>
            <a:ext cx="4105275" cy="12239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99C32-6652-4A3E-8659-62B1A008E9AA}"/>
              </a:ext>
            </a:extLst>
          </p:cNvPr>
          <p:cNvSpPr txBox="1"/>
          <p:nvPr/>
        </p:nvSpPr>
        <p:spPr>
          <a:xfrm>
            <a:off x="7978588" y="782946"/>
            <a:ext cx="1782501" cy="3385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KMR-1997-2001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00E6B8-380C-3784-1614-D1539472F4C5}"/>
              </a:ext>
            </a:extLst>
          </p:cNvPr>
          <p:cNvCxnSpPr>
            <a:cxnSpLocks/>
          </p:cNvCxnSpPr>
          <p:nvPr/>
        </p:nvCxnSpPr>
        <p:spPr>
          <a:xfrm>
            <a:off x="2047461" y="2494722"/>
            <a:ext cx="6768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172C50-264F-883F-A909-CCC032B3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81D44-1DA9-8288-7688-6E2FD6622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1" t="6060" r="23863" b="11920"/>
          <a:stretch/>
        </p:blipFill>
        <p:spPr>
          <a:xfrm>
            <a:off x="1717964" y="415637"/>
            <a:ext cx="7564581" cy="56249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ABC7C8-A652-5BE4-F7A0-F48DA8A35E78}"/>
              </a:ext>
            </a:extLst>
          </p:cNvPr>
          <p:cNvCxnSpPr/>
          <p:nvPr/>
        </p:nvCxnSpPr>
        <p:spPr>
          <a:xfrm>
            <a:off x="1878496" y="2941983"/>
            <a:ext cx="29618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432A142-44F4-F089-3657-A52EC9A07398}"/>
              </a:ext>
            </a:extLst>
          </p:cNvPr>
          <p:cNvSpPr txBox="1"/>
          <p:nvPr/>
        </p:nvSpPr>
        <p:spPr>
          <a:xfrm>
            <a:off x="4290646" y="733530"/>
            <a:ext cx="2632668" cy="713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07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19551D2F-E9B4-4A14-8097-D722A75C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8584E-539E-4C97-BAE1-0AB247E9889E}" type="slidenum">
              <a:rPr lang="en-GB" altLang="en-US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5D20EBB3-601B-4DEF-8B5E-E520A6C5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6" y="115888"/>
            <a:ext cx="5084763" cy="406400"/>
          </a:xfrm>
          <a:prstGeom prst="rect">
            <a:avLst/>
          </a:prstGeom>
          <a:solidFill>
            <a:srgbClr val="CC9900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1"/>
                </a:solidFill>
              </a:rPr>
              <a:t>“soft” scattering can easily destroy the gaps</a:t>
            </a:r>
          </a:p>
        </p:txBody>
      </p:sp>
      <p:pic>
        <p:nvPicPr>
          <p:cNvPr id="11268" name="Picture 3" descr="pAp">
            <a:extLst>
              <a:ext uri="{FF2B5EF4-FFF2-40B4-BE49-F238E27FC236}">
                <a16:creationId xmlns:a16="http://schemas.microsoft.com/office/drawing/2014/main" id="{F27A4D24-2825-40CE-8BC3-6DF85326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341438"/>
            <a:ext cx="367347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4">
            <a:extLst>
              <a:ext uri="{FF2B5EF4-FFF2-40B4-BE49-F238E27FC236}">
                <a16:creationId xmlns:a16="http://schemas.microsoft.com/office/drawing/2014/main" id="{529875A1-CB51-4BE8-9E42-F0B4A7008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1700213"/>
            <a:ext cx="61753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1270" name="Text Box 5">
            <a:extLst>
              <a:ext uri="{FF2B5EF4-FFF2-40B4-BE49-F238E27FC236}">
                <a16:creationId xmlns:a16="http://schemas.microsoft.com/office/drawing/2014/main" id="{CBA0DC88-D298-4543-B9B8-563B20DB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2781300"/>
            <a:ext cx="61753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1271" name="Text Box 6">
            <a:extLst>
              <a:ext uri="{FF2B5EF4-FFF2-40B4-BE49-F238E27FC236}">
                <a16:creationId xmlns:a16="http://schemas.microsoft.com/office/drawing/2014/main" id="{C56FFB36-742C-48EE-B9BB-00EC0875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4238626"/>
            <a:ext cx="6376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3300"/>
                </a:solidFill>
              </a:rPr>
              <a:t>Eikonal rescatt</a:t>
            </a:r>
            <a:r>
              <a:rPr lang="en-GB" altLang="en-US" sz="2000"/>
              <a:t>:      between protons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3300"/>
                </a:solidFill>
              </a:rPr>
              <a:t>Semi-enhanced rescatt</a:t>
            </a:r>
            <a:r>
              <a:rPr lang="en-GB" altLang="en-US" sz="2000"/>
              <a:t>:  involving intermediate partons</a:t>
            </a:r>
          </a:p>
        </p:txBody>
      </p:sp>
      <p:sp>
        <p:nvSpPr>
          <p:cNvPr id="11272" name="Text Box 7">
            <a:extLst>
              <a:ext uri="{FF2B5EF4-FFF2-40B4-BE49-F238E27FC236}">
                <a16:creationId xmlns:a16="http://schemas.microsoft.com/office/drawing/2014/main" id="{90F8DD2B-DA0E-4A3A-AD5D-6487C4B7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089" y="2239964"/>
            <a:ext cx="3952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M</a:t>
            </a:r>
          </a:p>
        </p:txBody>
      </p:sp>
      <p:pic>
        <p:nvPicPr>
          <p:cNvPr id="11276" name="Picture 11">
            <a:extLst>
              <a:ext uri="{FF2B5EF4-FFF2-40B4-BE49-F238E27FC236}">
                <a16:creationId xmlns:a16="http://schemas.microsoft.com/office/drawing/2014/main" id="{2104F351-6D65-44A7-B334-7D31C1EA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4137" r="11604" b="4922"/>
          <a:stretch>
            <a:fillRect/>
          </a:stretch>
        </p:blipFill>
        <p:spPr bwMode="auto">
          <a:xfrm>
            <a:off x="1558926" y="44451"/>
            <a:ext cx="33131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Rectangle 13">
            <a:extLst>
              <a:ext uri="{FF2B5EF4-FFF2-40B4-BE49-F238E27FC236}">
                <a16:creationId xmlns:a16="http://schemas.microsoft.com/office/drawing/2014/main" id="{63A84369-E4F3-438B-8F86-2B0F38BE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1" y="836614"/>
            <a:ext cx="4098925" cy="314325"/>
          </a:xfrm>
          <a:prstGeom prst="rect">
            <a:avLst/>
          </a:prstGeom>
          <a:solidFill>
            <a:srgbClr val="00FFFF">
              <a:alpha val="58823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</a:rPr>
              <a:t>S</a:t>
            </a:r>
            <a:r>
              <a:rPr lang="en-US" altLang="en-US" sz="1400" b="1">
                <a:solidFill>
                  <a:srgbClr val="FF0000"/>
                </a:solidFill>
                <a:latin typeface="ZapfChancery" pitchFamily="18" charset="0"/>
              </a:rPr>
              <a:t>²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</a:rPr>
              <a:t>  </a:t>
            </a:r>
            <a:r>
              <a:rPr lang="en-GB" altLang="en-US" sz="1400">
                <a:solidFill>
                  <a:srgbClr val="333300"/>
                </a:solidFill>
              </a:rPr>
              <a:t>absorption effects</a:t>
            </a:r>
            <a:r>
              <a:rPr lang="en-GB" altLang="en-US" sz="1400"/>
              <a:t> -necessitated by unitarity</a:t>
            </a:r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id="{66EECC1B-D84B-4F2E-9429-17576DF403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4" y="3284539"/>
            <a:ext cx="2447925" cy="10810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0" name="Line 23">
            <a:extLst>
              <a:ext uri="{FF2B5EF4-FFF2-40B4-BE49-F238E27FC236}">
                <a16:creationId xmlns:a16="http://schemas.microsoft.com/office/drawing/2014/main" id="{2077CCB9-9F5C-4470-B623-3EFB9928B0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1" y="2924176"/>
            <a:ext cx="2881313" cy="180022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83" name="Picture 21">
            <a:extLst>
              <a:ext uri="{FF2B5EF4-FFF2-40B4-BE49-F238E27FC236}">
                <a16:creationId xmlns:a16="http://schemas.microsoft.com/office/drawing/2014/main" id="{237E12E4-584A-42EE-B575-CC6D5F83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85725"/>
            <a:ext cx="5762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D65D6-3883-43F4-A726-6D3E7D2BFF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76" r="14503"/>
          <a:stretch/>
        </p:blipFill>
        <p:spPr>
          <a:xfrm>
            <a:off x="8557889" y="3679154"/>
            <a:ext cx="2325264" cy="18002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A90CC9-7DB1-4B1B-9A77-BE1F972203CB}"/>
              </a:ext>
            </a:extLst>
          </p:cNvPr>
          <p:cNvCxnSpPr>
            <a:cxnSpLocks/>
          </p:cNvCxnSpPr>
          <p:nvPr/>
        </p:nvCxnSpPr>
        <p:spPr>
          <a:xfrm>
            <a:off x="6266329" y="4482353"/>
            <a:ext cx="28059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E6ED56-20DA-4EA1-B834-FCC596445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86" y="5312362"/>
            <a:ext cx="708666" cy="501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F6791-B0A9-40BF-9CCC-D651A4EF4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169" y="5224681"/>
            <a:ext cx="587479" cy="5594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F31FB0-9706-498E-AEC9-196CBB4D54F1}"/>
              </a:ext>
            </a:extLst>
          </p:cNvPr>
          <p:cNvSpPr txBox="1"/>
          <p:nvPr/>
        </p:nvSpPr>
        <p:spPr>
          <a:xfrm>
            <a:off x="1388125" y="5312361"/>
            <a:ext cx="1046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   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C2C75-813A-4CA3-857B-BBD32E89A062}"/>
              </a:ext>
            </a:extLst>
          </p:cNvPr>
          <p:cNvSpPr txBox="1"/>
          <p:nvPr/>
        </p:nvSpPr>
        <p:spPr>
          <a:xfrm>
            <a:off x="2941504" y="5312362"/>
            <a:ext cx="44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≫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EB189-A320-468D-AD0E-4CC855D906FA}"/>
              </a:ext>
            </a:extLst>
          </p:cNvPr>
          <p:cNvSpPr txBox="1"/>
          <p:nvPr/>
        </p:nvSpPr>
        <p:spPr>
          <a:xfrm>
            <a:off x="1277957" y="5224681"/>
            <a:ext cx="2809301" cy="58875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2" name="Picture 1" descr="C:\Users\valery\AppData\Local\Microsoft\Windows\Temporary Internet Files\Content.IE5\0U50TSPF\MIT_EMBA_Survival_Guide_Travel[1].jpg">
            <a:extLst>
              <a:ext uri="{FF2B5EF4-FFF2-40B4-BE49-F238E27FC236}">
                <a16:creationId xmlns:a16="http://schemas.microsoft.com/office/drawing/2014/main" id="{97BE2088-D5DC-39B6-EF5D-54955BFB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5" y="92125"/>
            <a:ext cx="849030" cy="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8" y="116632"/>
            <a:ext cx="88946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513" y="4941169"/>
            <a:ext cx="8539261" cy="76944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First fully differential implementation of soft survival factor – </a:t>
            </a:r>
            <a:r>
              <a:rPr lang="en-GB" sz="2400" b="1" dirty="0" err="1">
                <a:solidFill>
                  <a:srgbClr val="FF0000"/>
                </a:solidFill>
              </a:rPr>
              <a:t>SuperChic</a:t>
            </a:r>
            <a:r>
              <a:rPr lang="en-GB" sz="2400" b="1" dirty="0">
                <a:solidFill>
                  <a:srgbClr val="FF0000"/>
                </a:solidFill>
              </a:rPr>
              <a:t> 2</a:t>
            </a:r>
            <a:r>
              <a:rPr lang="en-GB" sz="2000" dirty="0"/>
              <a:t>  MC</a:t>
            </a:r>
          </a:p>
          <a:p>
            <a:pPr algn="ctr"/>
            <a:r>
              <a:rPr lang="en-GB" sz="2000" dirty="0"/>
              <a:t>event generator- HKR, ArHiv:1508.02718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1864" y="260648"/>
            <a:ext cx="2592288" cy="720080"/>
          </a:xfrm>
          <a:prstGeom prst="round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28500" y="3573016"/>
            <a:ext cx="2115772" cy="369332"/>
          </a:xfrm>
          <a:prstGeom prst="rect">
            <a:avLst/>
          </a:prstGeom>
          <a:solidFill>
            <a:srgbClr val="FFFF66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Process dependence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7B87F-54F8-D6E1-E0EA-D3E974616EE0}"/>
              </a:ext>
            </a:extLst>
          </p:cNvPr>
          <p:cNvSpPr txBox="1"/>
          <p:nvPr/>
        </p:nvSpPr>
        <p:spPr>
          <a:xfrm>
            <a:off x="10699668" y="5070765"/>
            <a:ext cx="783771" cy="3385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SC-3,4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3BD3C-6C98-C4AB-E98B-59B68665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9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F63AF3C-5ED7-4E24-BE3C-30744DB1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BCA6-C80B-4CF0-8D8E-08C3FAC41681}" type="slidenum">
              <a:rPr lang="en-GB" altLang="en-US"/>
              <a:pPr/>
              <a:t>2</a:t>
            </a:fld>
            <a:endParaRPr lang="en-GB" altLang="en-US" dirty="0"/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400E2F1C-8103-46B2-93EC-FF185410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207" r="22855" b="87814"/>
          <a:stretch>
            <a:fillRect/>
          </a:stretch>
        </p:blipFill>
        <p:spPr bwMode="auto">
          <a:xfrm>
            <a:off x="1631950" y="1"/>
            <a:ext cx="83518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113B6AAE-D1E0-420A-ABA4-FDF7CA88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74826" y="938173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>
            <a:extLst>
              <a:ext uri="{FF2B5EF4-FFF2-40B4-BE49-F238E27FC236}">
                <a16:creationId xmlns:a16="http://schemas.microsoft.com/office/drawing/2014/main" id="{2A60BCE6-2901-45B7-8E6B-CC059D49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52792" y="1623440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B70116A9-B513-49F2-979E-88CDC5EE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639648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313A83FF-A76D-4A11-B593-4019F65A6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851532"/>
            <a:ext cx="5397503" cy="886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 dirty="0"/>
              <a:t>Introduction </a:t>
            </a:r>
            <a:r>
              <a:rPr lang="en-GB" altLang="en-US" sz="1600" b="1" dirty="0"/>
              <a:t>(why we are interested in CEP processes?)</a:t>
            </a:r>
          </a:p>
          <a:p>
            <a:pPr algn="l"/>
            <a:r>
              <a:rPr lang="en-GB" altLang="en-US" sz="1600" b="1" dirty="0">
                <a:solidFill>
                  <a:srgbClr val="FF0000"/>
                </a:solidFill>
              </a:rPr>
              <a:t>CEP</a:t>
            </a:r>
            <a:r>
              <a:rPr lang="en-GB" altLang="en-US" sz="1600" b="1" dirty="0"/>
              <a:t> and </a:t>
            </a:r>
            <a:r>
              <a:rPr lang="en-GB" altLang="en-US" sz="1600" b="1" dirty="0">
                <a:solidFill>
                  <a:srgbClr val="FF0000"/>
                </a:solidFill>
              </a:rPr>
              <a:t>L</a:t>
            </a:r>
            <a:r>
              <a:rPr lang="en-GB" altLang="en-US" sz="1600" b="1" dirty="0"/>
              <a:t>arge </a:t>
            </a:r>
            <a:r>
              <a:rPr lang="en-GB" altLang="en-US" sz="1600" b="1" dirty="0">
                <a:solidFill>
                  <a:srgbClr val="FF0000"/>
                </a:solidFill>
              </a:rPr>
              <a:t>R</a:t>
            </a:r>
            <a:r>
              <a:rPr lang="en-GB" altLang="en-US" sz="1600" b="1" dirty="0"/>
              <a:t>AP </a:t>
            </a:r>
            <a:r>
              <a:rPr lang="en-GB" altLang="en-US" sz="1600" b="1" dirty="0">
                <a:solidFill>
                  <a:srgbClr val="FF0000"/>
                </a:solidFill>
              </a:rPr>
              <a:t>G</a:t>
            </a:r>
            <a:r>
              <a:rPr lang="en-GB" altLang="en-US" sz="1600" b="1" dirty="0"/>
              <a:t>APS.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QCD-induced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mechanism.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as a spin-parity </a:t>
            </a:r>
            <a:r>
              <a:rPr lang="en-GB" altLang="en-US" b="1" dirty="0" err="1"/>
              <a:t>analyzer</a:t>
            </a:r>
            <a:r>
              <a:rPr lang="en-GB" altLang="en-US" b="1" dirty="0"/>
              <a:t> 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‘Diffractive Higgs’ revisited.</a:t>
            </a:r>
          </a:p>
          <a:p>
            <a:pPr algn="l"/>
            <a:endParaRPr lang="en-GB" altLang="en-US" b="1" dirty="0"/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Standard Candle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reactions and experimental tests.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Gluon –gluon vs photon-photon fusion.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Dimeson Saga.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Other selected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topics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Summary and Outlook</a:t>
            </a:r>
          </a:p>
          <a:p>
            <a:pPr algn="l"/>
            <a:endParaRPr lang="en-GB" altLang="en-US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r>
              <a:rPr lang="en-GB" altLang="en-US" b="1" dirty="0"/>
              <a:t>‘</a:t>
            </a:r>
            <a:endParaRPr lang="en-GB" altLang="en-US" sz="1600" b="1" dirty="0"/>
          </a:p>
          <a:p>
            <a:pPr algn="l"/>
            <a:r>
              <a:rPr lang="en-GB" altLang="en-US" b="1" dirty="0"/>
              <a:t>Summary and Outlook.</a:t>
            </a:r>
          </a:p>
          <a:p>
            <a:pPr algn="l"/>
            <a:endParaRPr lang="en-GB" altLang="en-US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1600" b="1" dirty="0"/>
          </a:p>
          <a:p>
            <a:pPr algn="l"/>
            <a:endParaRPr lang="en-GB" altLang="en-US" sz="1600" b="1" dirty="0"/>
          </a:p>
          <a:p>
            <a:pPr algn="l"/>
            <a:endParaRPr lang="en-GB" altLang="en-US" sz="1600" b="1" dirty="0"/>
          </a:p>
          <a:p>
            <a:pPr algn="l"/>
            <a:endParaRPr lang="en-US" altLang="en-US" sz="1600" b="1" dirty="0"/>
          </a:p>
        </p:txBody>
      </p:sp>
      <p:pic>
        <p:nvPicPr>
          <p:cNvPr id="121864" name="Picture 8">
            <a:extLst>
              <a:ext uri="{FF2B5EF4-FFF2-40B4-BE49-F238E27FC236}">
                <a16:creationId xmlns:a16="http://schemas.microsoft.com/office/drawing/2014/main" id="{A97DBA8A-BF48-4100-8586-E053DBBF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46328" y="2247436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EECDF019-E4BA-4353-A623-41AEF05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167712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0" name="Picture 14">
            <a:extLst>
              <a:ext uri="{FF2B5EF4-FFF2-40B4-BE49-F238E27FC236}">
                <a16:creationId xmlns:a16="http://schemas.microsoft.com/office/drawing/2014/main" id="{A554B86E-EB86-475C-94E9-74C16DE2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1951" y="3553913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1" name="Picture 15">
            <a:extLst>
              <a:ext uri="{FF2B5EF4-FFF2-40B4-BE49-F238E27FC236}">
                <a16:creationId xmlns:a16="http://schemas.microsoft.com/office/drawing/2014/main" id="{B6D209A3-BF74-4EDB-BEF5-E74C6CCE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5122436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53F8C9F-8B23-4B63-B661-7E3E05FA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11439" y="2796444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DCF7A32-DE03-41D8-971E-3D2D8B71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50560" y="5704494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7D06B-6BC8-4183-AE36-BAC0CC07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DC571-A5F1-4ADB-AD0F-507019CA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04" y="3157728"/>
            <a:ext cx="8362196" cy="2898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2A927-434B-E9D5-C49F-C62D8865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214485"/>
            <a:ext cx="8260080" cy="261763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DD435-4532-32A0-1BF6-4036BEB0EA7B}"/>
              </a:ext>
            </a:extLst>
          </p:cNvPr>
          <p:cNvSpPr txBox="1"/>
          <p:nvPr/>
        </p:nvSpPr>
        <p:spPr>
          <a:xfrm>
            <a:off x="9680448" y="463296"/>
            <a:ext cx="251155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Well developed machinery</a:t>
            </a:r>
          </a:p>
          <a:p>
            <a:pPr algn="ctr"/>
            <a:r>
              <a:rPr lang="en-GB" b="1" dirty="0">
                <a:solidFill>
                  <a:schemeClr val="accent1"/>
                </a:solidFill>
              </a:rPr>
              <a:t>KMR </a:t>
            </a:r>
            <a:r>
              <a:rPr lang="en-GB" sz="1600" dirty="0">
                <a:solidFill>
                  <a:schemeClr val="accent1"/>
                </a:solidFill>
              </a:rPr>
              <a:t>(2000-2013)</a:t>
            </a:r>
          </a:p>
          <a:p>
            <a:pPr algn="ctr"/>
            <a:r>
              <a:rPr lang="en-GB" sz="1600" dirty="0">
                <a:solidFill>
                  <a:schemeClr val="accent1"/>
                </a:solidFill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GLM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FS</a:t>
            </a:r>
            <a:r>
              <a:rPr lang="en-GB" sz="1600" b="1" dirty="0">
                <a:solidFill>
                  <a:schemeClr val="accent1"/>
                </a:solidFill>
              </a:rPr>
              <a:t>, O</a:t>
            </a:r>
            <a:r>
              <a:rPr lang="en-GB" b="1" dirty="0">
                <a:solidFill>
                  <a:schemeClr val="accent1"/>
                </a:solidFill>
              </a:rPr>
              <a:t>stapchenko</a:t>
            </a:r>
          </a:p>
        </p:txBody>
      </p:sp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5E25D969-2BCC-296C-09BF-57333BB8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18741" y="2222024"/>
            <a:ext cx="1786717" cy="12900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ADF079-176C-C306-0C9A-0FC678EBF576}"/>
              </a:ext>
            </a:extLst>
          </p:cNvPr>
          <p:cNvSpPr txBox="1"/>
          <p:nvPr/>
        </p:nvSpPr>
        <p:spPr>
          <a:xfrm>
            <a:off x="1146048" y="6014966"/>
            <a:ext cx="8827008" cy="64633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231F20"/>
                </a:solidFill>
                <a:latin typeface="LGJFYK+CMR10"/>
              </a:rPr>
              <a:t> 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exp(−</a:t>
            </a:r>
            <a:r>
              <a:rPr lang="el-GR" sz="1800" dirty="0">
                <a:solidFill>
                  <a:schemeClr val="accent1"/>
                </a:solidFill>
                <a:latin typeface="LGJFYK+CMR10"/>
              </a:rPr>
              <a:t>Ω(</a:t>
            </a:r>
            <a:r>
              <a:rPr lang="en-GB" sz="1800" dirty="0">
                <a:solidFill>
                  <a:schemeClr val="accent1"/>
                </a:solidFill>
                <a:latin typeface="YGQNYC+CMMI10"/>
              </a:rPr>
              <a:t>s, but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)) probability that no inelastic scattering occurs at impact parameter </a:t>
            </a:r>
            <a:r>
              <a:rPr lang="en-GB" sz="1800" dirty="0" err="1">
                <a:solidFill>
                  <a:schemeClr val="accent1"/>
                </a:solidFill>
                <a:latin typeface="LGJFYK+CMR10"/>
              </a:rPr>
              <a:t>bt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,</a:t>
            </a:r>
          </a:p>
          <a:p>
            <a:pPr algn="ctr"/>
            <a:r>
              <a:rPr lang="en-GB" dirty="0">
                <a:solidFill>
                  <a:schemeClr val="accent1"/>
                </a:solidFill>
                <a:latin typeface="LGJFYK+CMR10"/>
              </a:rPr>
              <a:t>depends only on proton 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 transverse separation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DD1AB-4B38-2684-1B96-897425C1AE17}"/>
              </a:ext>
            </a:extLst>
          </p:cNvPr>
          <p:cNvSpPr txBox="1"/>
          <p:nvPr/>
        </p:nvSpPr>
        <p:spPr>
          <a:xfrm>
            <a:off x="1402080" y="5501074"/>
            <a:ext cx="6803136" cy="485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A2E5B3-A979-0BB4-8B60-858BDD286BAF}"/>
              </a:ext>
            </a:extLst>
          </p:cNvPr>
          <p:cNvSpPr txBox="1"/>
          <p:nvPr/>
        </p:nvSpPr>
        <p:spPr>
          <a:xfrm>
            <a:off x="7168896" y="5291328"/>
            <a:ext cx="1146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908B33-32F5-2A8A-6A80-BC829442510B}"/>
              </a:ext>
            </a:extLst>
          </p:cNvPr>
          <p:cNvCxnSpPr/>
          <p:nvPr/>
        </p:nvCxnSpPr>
        <p:spPr>
          <a:xfrm>
            <a:off x="1600200" y="3429000"/>
            <a:ext cx="49298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931A76-EADF-FF93-EA49-699197035A51}"/>
              </a:ext>
            </a:extLst>
          </p:cNvPr>
          <p:cNvCxnSpPr>
            <a:cxnSpLocks/>
          </p:cNvCxnSpPr>
          <p:nvPr/>
        </p:nvCxnSpPr>
        <p:spPr>
          <a:xfrm>
            <a:off x="1679713" y="463296"/>
            <a:ext cx="69308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193505-F4E7-0E3F-8387-9D7EF767A7C2}"/>
              </a:ext>
            </a:extLst>
          </p:cNvPr>
          <p:cNvCxnSpPr/>
          <p:nvPr/>
        </p:nvCxnSpPr>
        <p:spPr>
          <a:xfrm>
            <a:off x="6619461" y="1749287"/>
            <a:ext cx="1991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A797D3-D67D-7D87-6FD1-368D2B0C218D}"/>
              </a:ext>
            </a:extLst>
          </p:cNvPr>
          <p:cNvCxnSpPr>
            <a:cxnSpLocks/>
          </p:cNvCxnSpPr>
          <p:nvPr/>
        </p:nvCxnSpPr>
        <p:spPr>
          <a:xfrm>
            <a:off x="1480930" y="2015312"/>
            <a:ext cx="162401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3A7994-6ECE-F0EF-908D-46DCBB737953}"/>
              </a:ext>
            </a:extLst>
          </p:cNvPr>
          <p:cNvCxnSpPr>
            <a:cxnSpLocks/>
          </p:cNvCxnSpPr>
          <p:nvPr/>
        </p:nvCxnSpPr>
        <p:spPr>
          <a:xfrm flipV="1">
            <a:off x="6172198" y="1612439"/>
            <a:ext cx="4118113" cy="168992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0D4C73-3E48-E78F-6912-DBF0AF2A518D}"/>
              </a:ext>
            </a:extLst>
          </p:cNvPr>
          <p:cNvSpPr/>
          <p:nvPr/>
        </p:nvSpPr>
        <p:spPr>
          <a:xfrm>
            <a:off x="3104941" y="1749287"/>
            <a:ext cx="432079" cy="24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98234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F5F3E-8DED-80D7-EE7C-060CB437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ACD41-9C1B-EC03-A418-D9F1CEE9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84" y="915350"/>
            <a:ext cx="9591611" cy="528452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259021-359A-9ECB-E798-8301A0E1C98D}"/>
              </a:ext>
            </a:extLst>
          </p:cNvPr>
          <p:cNvCxnSpPr/>
          <p:nvPr/>
        </p:nvCxnSpPr>
        <p:spPr>
          <a:xfrm>
            <a:off x="1914144" y="4864608"/>
            <a:ext cx="82905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073E8-09D4-4F56-9D89-D0FF7B0120A1}"/>
              </a:ext>
            </a:extLst>
          </p:cNvPr>
          <p:cNvCxnSpPr/>
          <p:nvPr/>
        </p:nvCxnSpPr>
        <p:spPr>
          <a:xfrm>
            <a:off x="999744" y="5181600"/>
            <a:ext cx="203606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8EAC69-E42F-5B94-F611-E37350B901D2}"/>
              </a:ext>
            </a:extLst>
          </p:cNvPr>
          <p:cNvSpPr txBox="1"/>
          <p:nvPr/>
        </p:nvSpPr>
        <p:spPr>
          <a:xfrm>
            <a:off x="2206752" y="6199870"/>
            <a:ext cx="51816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LGJFYK+CMR10"/>
              </a:rPr>
              <a:t>the possibility of (low mass) diffractive dissociation </a:t>
            </a:r>
            <a:r>
              <a:rPr lang="en-GB" sz="1600" dirty="0">
                <a:solidFill>
                  <a:schemeClr val="accent1"/>
                </a:solidFill>
                <a:latin typeface="YGQNYC+CMMI10"/>
              </a:rPr>
              <a:t>p → N</a:t>
            </a:r>
            <a:r>
              <a:rPr lang="en-GB" sz="1600" baseline="30000" dirty="0">
                <a:solidFill>
                  <a:schemeClr val="accent1"/>
                </a:solidFill>
                <a:latin typeface="YGQNYC+CMMI10"/>
              </a:rPr>
              <a:t>*</a:t>
            </a:r>
            <a:r>
              <a:rPr lang="en-GB" sz="1600" dirty="0">
                <a:solidFill>
                  <a:schemeClr val="accent1"/>
                </a:solidFill>
                <a:latin typeface="YGQNYC+CMMI10"/>
              </a:rPr>
              <a:t> </a:t>
            </a:r>
            <a:r>
              <a:rPr lang="en-GB" sz="800" dirty="0">
                <a:solidFill>
                  <a:srgbClr val="231F20"/>
                </a:solidFill>
                <a:latin typeface="YGQNYC+CMMI10"/>
              </a:rPr>
              <a:t>∗</a:t>
            </a:r>
            <a:endParaRPr lang="en-GB" sz="800" dirty="0">
              <a:solidFill>
                <a:srgbClr val="231F20"/>
              </a:solidFill>
              <a:latin typeface="SEANYT+CMSY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16F8FE-D3DE-A10C-1A8E-1D65AB0F4A4B}"/>
              </a:ext>
            </a:extLst>
          </p:cNvPr>
          <p:cNvCxnSpPr/>
          <p:nvPr/>
        </p:nvCxnSpPr>
        <p:spPr>
          <a:xfrm flipV="1">
            <a:off x="2385391" y="3357563"/>
            <a:ext cx="7702826" cy="714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02F41C-E3A1-A3BF-D106-B4F03E608D61}"/>
              </a:ext>
            </a:extLst>
          </p:cNvPr>
          <p:cNvSpPr/>
          <p:nvPr/>
        </p:nvSpPr>
        <p:spPr>
          <a:xfrm>
            <a:off x="7264958" y="2733153"/>
            <a:ext cx="663218" cy="285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ADDDA-607F-3E65-B8BB-8102081C15AF}"/>
              </a:ext>
            </a:extLst>
          </p:cNvPr>
          <p:cNvSpPr txBox="1"/>
          <p:nvPr/>
        </p:nvSpPr>
        <p:spPr>
          <a:xfrm>
            <a:off x="1788607" y="5787853"/>
            <a:ext cx="215034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67295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58ACC24D-C9F6-4C0E-91B1-699C4A3B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/>
          <a:stretch>
            <a:fillRect/>
          </a:stretch>
        </p:blipFill>
        <p:spPr bwMode="auto">
          <a:xfrm>
            <a:off x="1703388" y="188913"/>
            <a:ext cx="8964612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D21DC3BA-7179-472A-8B4C-75583CB5F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6165850"/>
            <a:ext cx="248443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88B62-68D7-4737-AF4C-14241C4604A9}"/>
              </a:ext>
            </a:extLst>
          </p:cNvPr>
          <p:cNvSpPr txBox="1"/>
          <p:nvPr/>
        </p:nvSpPr>
        <p:spPr>
          <a:xfrm>
            <a:off x="2061882" y="3164539"/>
            <a:ext cx="3639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84520-2BAA-4A23-ABFB-9B1A463F3318}"/>
              </a:ext>
            </a:extLst>
          </p:cNvPr>
          <p:cNvSpPr txBox="1"/>
          <p:nvPr/>
        </p:nvSpPr>
        <p:spPr>
          <a:xfrm>
            <a:off x="2312894" y="3429000"/>
            <a:ext cx="1030941" cy="470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A12D6-52E3-1096-A0A5-AF1DA900BF0A}"/>
              </a:ext>
            </a:extLst>
          </p:cNvPr>
          <p:cNvSpPr txBox="1"/>
          <p:nvPr/>
        </p:nvSpPr>
        <p:spPr>
          <a:xfrm>
            <a:off x="1864659" y="6165850"/>
            <a:ext cx="6875929" cy="431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A1AE7-603D-882E-8AF0-796B10BF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875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4C2AB68-AA5A-4980-8315-DC3CBC31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356" r="-1619" b="-95"/>
          <a:stretch>
            <a:fillRect/>
          </a:stretch>
        </p:blipFill>
        <p:spPr bwMode="auto">
          <a:xfrm>
            <a:off x="1631951" y="188913"/>
            <a:ext cx="896461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059FA654-2408-4179-80C2-187EFC88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1" y="6019800"/>
            <a:ext cx="35988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E6A98-9527-43CA-881F-9AEE637F2679}"/>
              </a:ext>
            </a:extLst>
          </p:cNvPr>
          <p:cNvSpPr txBox="1"/>
          <p:nvPr/>
        </p:nvSpPr>
        <p:spPr>
          <a:xfrm>
            <a:off x="5307105" y="42582"/>
            <a:ext cx="5611907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E8734-C5FA-ACD4-B134-BA099911DBEB}"/>
              </a:ext>
            </a:extLst>
          </p:cNvPr>
          <p:cNvCxnSpPr/>
          <p:nvPr/>
        </p:nvCxnSpPr>
        <p:spPr>
          <a:xfrm>
            <a:off x="6430617" y="5685183"/>
            <a:ext cx="35880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E94A19-C3D3-C56D-7687-B18A27CE0025}"/>
              </a:ext>
            </a:extLst>
          </p:cNvPr>
          <p:cNvCxnSpPr/>
          <p:nvPr/>
        </p:nvCxnSpPr>
        <p:spPr>
          <a:xfrm>
            <a:off x="2186609" y="6019800"/>
            <a:ext cx="22561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BC3C4-FE23-B27B-2D84-2209D2D6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230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51A890A-C0F6-4C77-86C6-8FAE65F2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5D56-762B-4FA9-B913-A5E28B7E4522}" type="slidenum">
              <a:rPr lang="en-GB" altLang="en-US"/>
              <a:pPr/>
              <a:t>24</a:t>
            </a:fld>
            <a:endParaRPr lang="en-GB" altLang="en-US"/>
          </a:p>
        </p:txBody>
      </p:sp>
      <p:pic>
        <p:nvPicPr>
          <p:cNvPr id="361474" name="Picture 2">
            <a:extLst>
              <a:ext uri="{FF2B5EF4-FFF2-40B4-BE49-F238E27FC236}">
                <a16:creationId xmlns:a16="http://schemas.microsoft.com/office/drawing/2014/main" id="{89165E69-7F36-42DC-9A9C-C920B6F6C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9173" b="34245"/>
          <a:stretch/>
        </p:blipFill>
        <p:spPr bwMode="auto">
          <a:xfrm>
            <a:off x="2191116" y="996711"/>
            <a:ext cx="7842532" cy="334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1479" name="Picture 7">
            <a:extLst>
              <a:ext uri="{FF2B5EF4-FFF2-40B4-BE49-F238E27FC236}">
                <a16:creationId xmlns:a16="http://schemas.microsoft.com/office/drawing/2014/main" id="{90986ACE-735F-4C71-85BA-0B3E5D45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3732" r="8672" b="84460"/>
          <a:stretch>
            <a:fillRect/>
          </a:stretch>
        </p:blipFill>
        <p:spPr bwMode="auto">
          <a:xfrm>
            <a:off x="1749513" y="5620871"/>
            <a:ext cx="8064500" cy="77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80" name="AutoShape 8">
            <a:extLst>
              <a:ext uri="{FF2B5EF4-FFF2-40B4-BE49-F238E27FC236}">
                <a16:creationId xmlns:a16="http://schemas.microsoft.com/office/drawing/2014/main" id="{669CC7C9-ADCC-4904-9763-593AF6D3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5576044"/>
            <a:ext cx="8137525" cy="98052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1481" name="Text Box 9">
            <a:extLst>
              <a:ext uri="{FF2B5EF4-FFF2-40B4-BE49-F238E27FC236}">
                <a16:creationId xmlns:a16="http://schemas.microsoft.com/office/drawing/2014/main" id="{0414722D-68D4-4BAE-A6AD-8322D7C9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39" y="5635063"/>
            <a:ext cx="8342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dirty="0" err="1"/>
              <a:t>gg</a:t>
            </a:r>
            <a:r>
              <a:rPr lang="en-GB" altLang="en-US" sz="1600" dirty="0" err="1">
                <a:sym typeface="Wingdings" panose="05000000000000000000" pitchFamily="2" charset="2"/>
              </a:rPr>
              <a:t>qq</a:t>
            </a:r>
            <a:r>
              <a:rPr lang="en-GB" altLang="en-US" sz="1400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61482" name="Rectangle 10">
            <a:extLst>
              <a:ext uri="{FF2B5EF4-FFF2-40B4-BE49-F238E27FC236}">
                <a16:creationId xmlns:a16="http://schemas.microsoft.com/office/drawing/2014/main" id="{8A40DF07-2C16-4164-AC7A-010A302CD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573463"/>
            <a:ext cx="14398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034E6-8001-45FD-9FFE-275CD7E981F6}"/>
              </a:ext>
            </a:extLst>
          </p:cNvPr>
          <p:cNvSpPr txBox="1"/>
          <p:nvPr/>
        </p:nvSpPr>
        <p:spPr>
          <a:xfrm>
            <a:off x="8364071" y="2579601"/>
            <a:ext cx="1201269" cy="280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59E5C-D89C-416A-AACB-259A7F786E05}"/>
              </a:ext>
            </a:extLst>
          </p:cNvPr>
          <p:cNvSpPr txBox="1"/>
          <p:nvPr/>
        </p:nvSpPr>
        <p:spPr>
          <a:xfrm>
            <a:off x="5836024" y="6115517"/>
            <a:ext cx="228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E1A8F-87D0-4C48-9813-04D1021BE364}"/>
              </a:ext>
            </a:extLst>
          </p:cNvPr>
          <p:cNvSpPr txBox="1"/>
          <p:nvPr/>
        </p:nvSpPr>
        <p:spPr>
          <a:xfrm>
            <a:off x="1845733" y="4658533"/>
            <a:ext cx="879208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Symmetry properties of the                                                                    amplitude   (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FKM-97</a:t>
            </a:r>
            <a:r>
              <a:rPr lang="en-GB" dirty="0"/>
              <a:t>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BC38B-1B04-4722-81B4-DD5021EC9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6" t="71691" r="38567" b="23589"/>
          <a:stretch/>
        </p:blipFill>
        <p:spPr>
          <a:xfrm>
            <a:off x="4715436" y="4731258"/>
            <a:ext cx="3279606" cy="351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CFAE57-3DCA-4345-BC0C-AADCD384DF93}"/>
              </a:ext>
            </a:extLst>
          </p:cNvPr>
          <p:cNvSpPr/>
          <p:nvPr/>
        </p:nvSpPr>
        <p:spPr>
          <a:xfrm>
            <a:off x="1703389" y="4446494"/>
            <a:ext cx="8330259" cy="9646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B9B07-2327-43B8-AD37-EBB13DD37234}"/>
              </a:ext>
            </a:extLst>
          </p:cNvPr>
          <p:cNvSpPr txBox="1"/>
          <p:nvPr/>
        </p:nvSpPr>
        <p:spPr>
          <a:xfrm>
            <a:off x="4249271" y="1837765"/>
            <a:ext cx="466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D1DEB-41F2-4D08-BB9D-484F7E19CDDF}"/>
              </a:ext>
            </a:extLst>
          </p:cNvPr>
          <p:cNvSpPr txBox="1"/>
          <p:nvPr/>
        </p:nvSpPr>
        <p:spPr>
          <a:xfrm>
            <a:off x="6854923" y="6098756"/>
            <a:ext cx="609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‘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An Amplitude for </a:t>
            </a:r>
            <a:r>
              <a:rPr lang="en-GB" sz="1400" b="0" i="1" u="none" strike="noStrike" dirty="0">
                <a:solidFill>
                  <a:srgbClr val="40A9FF"/>
                </a:solidFill>
                <a:effectLst/>
                <a:latin typeface="KaTeX_Math"/>
                <a:hlinkClick r:id="rId6"/>
              </a:rPr>
              <a:t>n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 Gluon Scattering</a:t>
            </a:r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</a:rPr>
              <a:t>’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/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4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E14E6BF-C96D-6B88-6612-FA241CF20BDB}"/>
              </a:ext>
            </a:extLst>
          </p:cNvPr>
          <p:cNvSpPr txBox="1"/>
          <p:nvPr/>
        </p:nvSpPr>
        <p:spPr>
          <a:xfrm>
            <a:off x="6241776" y="5027865"/>
            <a:ext cx="2014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(nullifies in the massless limit)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147A0-4275-3773-2F1A-9778514B68AE}"/>
              </a:ext>
            </a:extLst>
          </p:cNvPr>
          <p:cNvSpPr txBox="1"/>
          <p:nvPr/>
        </p:nvSpPr>
        <p:spPr>
          <a:xfrm>
            <a:off x="10346267" y="4628328"/>
            <a:ext cx="149123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(++,+-) (--,+-)</a:t>
            </a:r>
          </a:p>
          <a:p>
            <a:r>
              <a:rPr lang="en-GB" dirty="0"/>
              <a:t>(++,-+) (--,-+)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6D2CD8-1076-6921-F2CE-B2D220A139C5}"/>
              </a:ext>
            </a:extLst>
          </p:cNvPr>
          <p:cNvCxnSpPr/>
          <p:nvPr/>
        </p:nvCxnSpPr>
        <p:spPr>
          <a:xfrm>
            <a:off x="8122024" y="5122414"/>
            <a:ext cx="22242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/>
              <p:nvPr/>
            </p:nvSpPr>
            <p:spPr>
              <a:xfrm>
                <a:off x="8756373" y="3573463"/>
                <a:ext cx="2961861" cy="37542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Important consequences for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373" y="3573463"/>
                <a:ext cx="2961861" cy="375424"/>
              </a:xfrm>
              <a:prstGeom prst="rect">
                <a:avLst/>
              </a:prstGeom>
              <a:blipFill>
                <a:blip r:embed="rId8"/>
                <a:stretch>
                  <a:fillRect b="-149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25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5871882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AS A SPIN-PARITY ANALYZER</a:t>
            </a:r>
          </a:p>
        </p:txBody>
      </p:sp>
    </p:spTree>
    <p:extLst>
      <p:ext uri="{BB962C8B-B14F-4D97-AF65-F5344CB8AC3E}">
        <p14:creationId xmlns:p14="http://schemas.microsoft.com/office/powerpoint/2010/main" val="214764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EC077-9FFD-47F9-939A-4CDB7630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096" y="6424797"/>
            <a:ext cx="2743200" cy="365125"/>
          </a:xfrm>
        </p:spPr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12A0C-DCB8-486C-985F-2A351726FBFF}"/>
              </a:ext>
            </a:extLst>
          </p:cNvPr>
          <p:cNvSpPr txBox="1"/>
          <p:nvPr/>
        </p:nvSpPr>
        <p:spPr>
          <a:xfrm>
            <a:off x="2393576" y="277905"/>
            <a:ext cx="584498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What is known from </a:t>
            </a:r>
            <a:r>
              <a:rPr lang="en-GB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Regge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Theory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E7304-87FC-4F12-A97D-C6B27FF55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994" y="136194"/>
            <a:ext cx="1588712" cy="12661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1A6EE-E88E-4F2D-9AB8-299945B6E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60" y="1583781"/>
            <a:ext cx="9487325" cy="583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05A09-702B-42AA-B040-FC83E3388385}"/>
              </a:ext>
            </a:extLst>
          </p:cNvPr>
          <p:cNvSpPr txBox="1"/>
          <p:nvPr/>
        </p:nvSpPr>
        <p:spPr>
          <a:xfrm>
            <a:off x="10067365" y="1712259"/>
            <a:ext cx="146124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1"/>
                </a:solidFill>
              </a:rPr>
              <a:t>K.Boreskov</a:t>
            </a:r>
            <a:r>
              <a:rPr lang="en-GB" sz="1400" dirty="0">
                <a:solidFill>
                  <a:schemeClr val="accent1"/>
                </a:solidFill>
              </a:rPr>
              <a:t>, 68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C09FD-B16B-4EA6-BEEE-A4197CF5D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053" y="859682"/>
            <a:ext cx="1620456" cy="3335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FEBCD-F5E2-4681-8988-99CD739D5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76" y="2420470"/>
            <a:ext cx="4031096" cy="384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E2C8D-0AFC-4AB0-83D9-742B1829D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394" y="2411505"/>
            <a:ext cx="5137385" cy="569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7FBC88-564C-4996-A0FB-437CFB4F9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10" y="3186868"/>
            <a:ext cx="2398459" cy="405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28E26F-26FD-44A1-9558-136682AFF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8593" y="3127243"/>
            <a:ext cx="1794070" cy="3565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5CE57F-F225-49D9-9998-8B339ECC0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1452" y="3094431"/>
            <a:ext cx="1451238" cy="3893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9A9CEB-392D-47A1-ADD2-B9E5588F66DF}"/>
              </a:ext>
            </a:extLst>
          </p:cNvPr>
          <p:cNvSpPr txBox="1"/>
          <p:nvPr/>
        </p:nvSpPr>
        <p:spPr>
          <a:xfrm>
            <a:off x="2707340" y="3047998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9A641-3F44-402D-ABEF-62A4B4F4273C}"/>
              </a:ext>
            </a:extLst>
          </p:cNvPr>
          <p:cNvSpPr txBox="1"/>
          <p:nvPr/>
        </p:nvSpPr>
        <p:spPr>
          <a:xfrm>
            <a:off x="4706470" y="2994210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9E9A2C-FBE4-43E7-956B-9A74C114F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0182" y="3037593"/>
            <a:ext cx="4213185" cy="5260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6BA396-C843-46EF-B5D1-05E22ECFBF29}"/>
              </a:ext>
            </a:extLst>
          </p:cNvPr>
          <p:cNvSpPr txBox="1"/>
          <p:nvPr/>
        </p:nvSpPr>
        <p:spPr>
          <a:xfrm>
            <a:off x="9789459" y="2272221"/>
            <a:ext cx="207436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1"/>
                </a:solidFill>
              </a:rPr>
              <a:t>Kaidalov</a:t>
            </a:r>
            <a:r>
              <a:rPr lang="en-GB" sz="1400" dirty="0">
                <a:solidFill>
                  <a:schemeClr val="accent1"/>
                </a:solidFill>
              </a:rPr>
              <a:t>. </a:t>
            </a:r>
            <a:r>
              <a:rPr lang="en-GB" sz="1400" dirty="0" err="1">
                <a:solidFill>
                  <a:schemeClr val="accent1"/>
                </a:solidFill>
              </a:rPr>
              <a:t>Karnakov</a:t>
            </a:r>
            <a:r>
              <a:rPr lang="en-GB" sz="1400" dirty="0">
                <a:solidFill>
                  <a:schemeClr val="accent1"/>
                </a:solidFill>
              </a:rPr>
              <a:t>, 66,70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CAC31D-C7CB-4A0D-B91E-5A35F424A2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345" y="3664448"/>
            <a:ext cx="1158490" cy="42557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71F9CB-6F25-4709-9C51-13015BD9DE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4040" y="3652951"/>
            <a:ext cx="4228692" cy="4877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35AC8E-FD70-4941-8D29-5D96623A4D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176" y="4144472"/>
            <a:ext cx="6507764" cy="40595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4EF942-E201-42E5-9F47-0BA843F87022}"/>
              </a:ext>
            </a:extLst>
          </p:cNvPr>
          <p:cNvCxnSpPr>
            <a:cxnSpLocks/>
          </p:cNvCxnSpPr>
          <p:nvPr/>
        </p:nvCxnSpPr>
        <p:spPr>
          <a:xfrm>
            <a:off x="6795248" y="4329956"/>
            <a:ext cx="448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B59FD04B-530E-497A-8588-9F1DA55929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761" y="4569713"/>
            <a:ext cx="4375230" cy="2645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E9D74-819C-4C7A-94DA-6F7E27FFE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414" y="5066103"/>
            <a:ext cx="842116" cy="3775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D7DC2C4-6A54-4650-9B6C-A12163C2B9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9918" y="5000189"/>
            <a:ext cx="5614057" cy="471264"/>
          </a:xfrm>
          <a:prstGeom prst="rect">
            <a:avLst/>
          </a:prstGeom>
        </p:spPr>
      </p:pic>
      <p:graphicFrame>
        <p:nvGraphicFramePr>
          <p:cNvPr id="47" name="Object 7">
            <a:extLst>
              <a:ext uri="{FF2B5EF4-FFF2-40B4-BE49-F238E27FC236}">
                <a16:creationId xmlns:a16="http://schemas.microsoft.com/office/drawing/2014/main" id="{FD7EAA41-3AAB-459C-B915-571007BF58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890740"/>
              </p:ext>
            </p:extLst>
          </p:nvPr>
        </p:nvGraphicFramePr>
        <p:xfrm>
          <a:off x="7319965" y="4080720"/>
          <a:ext cx="15827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76240" imgH="228600" progId="Equation.DSMT4">
                  <p:embed/>
                </p:oleObj>
              </mc:Choice>
              <mc:Fallback>
                <p:oleObj name="Equation" r:id="rId18" imgW="876240" imgH="228600" progId="Equation.DSMT4">
                  <p:embed/>
                  <p:pic>
                    <p:nvPicPr>
                      <p:cNvPr id="145415" name="Object 7">
                        <a:extLst>
                          <a:ext uri="{FF2B5EF4-FFF2-40B4-BE49-F238E27FC236}">
                            <a16:creationId xmlns:a16="http://schemas.microsoft.com/office/drawing/2014/main" id="{56997BF1-A891-4119-A8DE-0809A47B27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5" y="4080720"/>
                        <a:ext cx="1582737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8">
            <a:extLst>
              <a:ext uri="{FF2B5EF4-FFF2-40B4-BE49-F238E27FC236}">
                <a16:creationId xmlns:a16="http://schemas.microsoft.com/office/drawing/2014/main" id="{B3CE46CA-0822-4FBD-9C53-1F00EF48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68" y="4118349"/>
            <a:ext cx="15113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361E00-993D-48C7-A6FA-C694AC904A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5158" y="5620786"/>
            <a:ext cx="972273" cy="22428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9164FAF-B190-4327-99E8-7F515604C6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35468" y="5485471"/>
            <a:ext cx="2870522" cy="333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424C9-A1B1-40AE-A74B-ACED9DB9C31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733" t="82594" r="34853" b="7315"/>
          <a:stretch/>
        </p:blipFill>
        <p:spPr>
          <a:xfrm>
            <a:off x="98382" y="5978171"/>
            <a:ext cx="5476757" cy="629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83840-F684-4936-9EC7-77F7CB829BE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278" t="68829" r="26015" b="26435"/>
          <a:stretch/>
        </p:blipFill>
        <p:spPr>
          <a:xfrm>
            <a:off x="5351931" y="5543172"/>
            <a:ext cx="6606988" cy="2998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D79B75-15E1-4BA2-B3CF-DE16B728CB7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62280" t="22092" r="12499" b="64383"/>
          <a:stretch/>
        </p:blipFill>
        <p:spPr>
          <a:xfrm>
            <a:off x="8973674" y="3487655"/>
            <a:ext cx="1766044" cy="53274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20FC5E-FCC7-40CB-895F-F5C7B39FDF39}"/>
              </a:ext>
            </a:extLst>
          </p:cNvPr>
          <p:cNvSpPr txBox="1"/>
          <p:nvPr/>
        </p:nvSpPr>
        <p:spPr>
          <a:xfrm>
            <a:off x="6918897" y="5952562"/>
            <a:ext cx="310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Follows from general principles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1AC2CB-38A6-4CA4-EF77-29132B968563}"/>
              </a:ext>
            </a:extLst>
          </p:cNvPr>
          <p:cNvSpPr/>
          <p:nvPr/>
        </p:nvSpPr>
        <p:spPr>
          <a:xfrm>
            <a:off x="2886635" y="3021024"/>
            <a:ext cx="8166732" cy="38907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F8D28F-137F-DA38-3BA3-EE9F38C1385E}"/>
              </a:ext>
            </a:extLst>
          </p:cNvPr>
          <p:cNvCxnSpPr/>
          <p:nvPr/>
        </p:nvCxnSpPr>
        <p:spPr>
          <a:xfrm>
            <a:off x="8485096" y="4569713"/>
            <a:ext cx="0" cy="76760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954151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DDC75-E82B-46E9-B46C-E22184C0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2" b="4921"/>
          <a:stretch/>
        </p:blipFill>
        <p:spPr>
          <a:xfrm>
            <a:off x="1614227" y="343148"/>
            <a:ext cx="8740010" cy="62279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F4357-6E2D-4C79-A229-652C1FA5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27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D3DD6-5453-4911-AD33-EE01E9FD1B7F}"/>
              </a:ext>
            </a:extLst>
          </p:cNvPr>
          <p:cNvSpPr txBox="1"/>
          <p:nvPr/>
        </p:nvSpPr>
        <p:spPr>
          <a:xfrm>
            <a:off x="2913530" y="286871"/>
            <a:ext cx="3119717" cy="4840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2B7FB-8080-4339-A14C-F225CFA74F71}"/>
              </a:ext>
            </a:extLst>
          </p:cNvPr>
          <p:cNvSpPr txBox="1"/>
          <p:nvPr/>
        </p:nvSpPr>
        <p:spPr>
          <a:xfrm>
            <a:off x="2913530" y="344252"/>
            <a:ext cx="3039035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  Pre-LHC</a:t>
            </a: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studies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951FA-9732-464B-A3F0-EB6D6560816C}"/>
              </a:ext>
            </a:extLst>
          </p:cNvPr>
          <p:cNvSpPr txBox="1"/>
          <p:nvPr/>
        </p:nvSpPr>
        <p:spPr>
          <a:xfrm>
            <a:off x="9816353" y="335286"/>
            <a:ext cx="22860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review: A. Kirk.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1408.1196[hep-ex]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C323F-AB2B-499E-B03B-B0C72C1D8D7D}"/>
              </a:ext>
            </a:extLst>
          </p:cNvPr>
          <p:cNvSpPr txBox="1"/>
          <p:nvPr/>
        </p:nvSpPr>
        <p:spPr>
          <a:xfrm>
            <a:off x="3048000" y="31143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1408.1196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3EBDE-B9B0-4B8E-A60A-B1E19B2A597A}"/>
              </a:ext>
            </a:extLst>
          </p:cNvPr>
          <p:cNvSpPr txBox="1"/>
          <p:nvPr/>
        </p:nvSpPr>
        <p:spPr>
          <a:xfrm>
            <a:off x="1465243" y="6070294"/>
            <a:ext cx="8351110" cy="557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ED128-EA00-C1A1-1A39-8CA49090D295}"/>
              </a:ext>
            </a:extLst>
          </p:cNvPr>
          <p:cNvSpPr txBox="1"/>
          <p:nvPr/>
        </p:nvSpPr>
        <p:spPr>
          <a:xfrm>
            <a:off x="7613374" y="1869620"/>
            <a:ext cx="1689652" cy="557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145CA-DA7E-17D3-1FBE-084837B88A6D}"/>
              </a:ext>
            </a:extLst>
          </p:cNvPr>
          <p:cNvSpPr txBox="1"/>
          <p:nvPr/>
        </p:nvSpPr>
        <p:spPr>
          <a:xfrm>
            <a:off x="2325757" y="2238952"/>
            <a:ext cx="1669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7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EE621-1123-47DB-84BD-E1EC84809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12028" b="1790"/>
          <a:stretch/>
        </p:blipFill>
        <p:spPr>
          <a:xfrm>
            <a:off x="887505" y="573741"/>
            <a:ext cx="8662219" cy="5656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2FAEC-EE99-49F7-8999-939FAC8B9981}"/>
              </a:ext>
            </a:extLst>
          </p:cNvPr>
          <p:cNvSpPr txBox="1"/>
          <p:nvPr/>
        </p:nvSpPr>
        <p:spPr>
          <a:xfrm>
            <a:off x="9930002" y="4676394"/>
            <a:ext cx="896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HKSR-10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AA5C-5930-473E-84B1-095BE55A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45B7E-97DF-4AEC-8786-4EF03599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32" y="6545249"/>
            <a:ext cx="2810603" cy="209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0D7B2-9075-4470-8F3B-FB53F2B796AE}"/>
              </a:ext>
            </a:extLst>
          </p:cNvPr>
          <p:cNvSpPr txBox="1"/>
          <p:nvPr/>
        </p:nvSpPr>
        <p:spPr>
          <a:xfrm>
            <a:off x="3352799" y="6488668"/>
            <a:ext cx="123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1966, 1970   ,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A6CE2-4106-4B67-AFDB-7C5FD0A47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213" y="4241852"/>
            <a:ext cx="1394070" cy="289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035D66-9E7E-4B51-ACE2-5599DCB6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032" y="6459831"/>
            <a:ext cx="1356267" cy="369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6E0531-5B16-4929-BC09-DB8F241CA33D}"/>
              </a:ext>
            </a:extLst>
          </p:cNvPr>
          <p:cNvSpPr txBox="1"/>
          <p:nvPr/>
        </p:nvSpPr>
        <p:spPr>
          <a:xfrm>
            <a:off x="5841662" y="6488668"/>
            <a:ext cx="691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30EF6-5A06-4FEC-A2A7-C5180F3A2E67}"/>
              </a:ext>
            </a:extLst>
          </p:cNvPr>
          <p:cNvSpPr txBox="1"/>
          <p:nvPr/>
        </p:nvSpPr>
        <p:spPr>
          <a:xfrm>
            <a:off x="9305360" y="419283"/>
            <a:ext cx="2375647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Irrespective of the decay 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7D9A6-C7F0-E445-F517-86E827C85D80}"/>
              </a:ext>
            </a:extLst>
          </p:cNvPr>
          <p:cNvSpPr txBox="1"/>
          <p:nvPr/>
        </p:nvSpPr>
        <p:spPr>
          <a:xfrm>
            <a:off x="4589929" y="4391130"/>
            <a:ext cx="6342678" cy="186817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E9888-C39F-D0D9-EE02-FD73C266B616}"/>
              </a:ext>
            </a:extLst>
          </p:cNvPr>
          <p:cNvSpPr txBox="1"/>
          <p:nvPr/>
        </p:nvSpPr>
        <p:spPr>
          <a:xfrm>
            <a:off x="380832" y="6545249"/>
            <a:ext cx="5879291" cy="25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606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A1A00-786E-4109-9BEF-F7D7E856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29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E411E-B4BE-4793-A674-D1C174F4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5" t="51896" r="6175" b="15425"/>
          <a:stretch/>
        </p:blipFill>
        <p:spPr>
          <a:xfrm>
            <a:off x="719685" y="753035"/>
            <a:ext cx="9320785" cy="2492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A0892-5E8F-45AF-94FA-D114A517F3DE}"/>
              </a:ext>
            </a:extLst>
          </p:cNvPr>
          <p:cNvSpPr txBox="1"/>
          <p:nvPr/>
        </p:nvSpPr>
        <p:spPr>
          <a:xfrm>
            <a:off x="9027459" y="3245224"/>
            <a:ext cx="164950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B6FCB-3482-463B-B6DD-B9F25D280D09}"/>
              </a:ext>
            </a:extLst>
          </p:cNvPr>
          <p:cNvSpPr txBox="1"/>
          <p:nvPr/>
        </p:nvSpPr>
        <p:spPr>
          <a:xfrm>
            <a:off x="7464298" y="1996596"/>
            <a:ext cx="35443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err="1"/>
              <a:t>Jz</a:t>
            </a:r>
            <a:r>
              <a:rPr lang="en-GB" sz="1600" dirty="0"/>
              <a:t> = 0 amplitude   vanishes</a:t>
            </a:r>
          </a:p>
          <a:p>
            <a:r>
              <a:rPr lang="en-GB" sz="1600" dirty="0"/>
              <a:t>for the </a:t>
            </a:r>
            <a:r>
              <a:rPr lang="en-GB" sz="1600" dirty="0" err="1"/>
              <a:t>γγ</a:t>
            </a:r>
            <a:r>
              <a:rPr lang="en-GB" sz="1600" dirty="0"/>
              <a:t> decay of the 2++ 3P2</a:t>
            </a:r>
          </a:p>
          <a:p>
            <a:r>
              <a:rPr lang="en-GB" sz="1600" dirty="0"/>
              <a:t>positronium (</a:t>
            </a:r>
            <a:r>
              <a:rPr lang="en-GB" sz="1600" dirty="0" err="1"/>
              <a:t>Tumanov</a:t>
            </a:r>
            <a:r>
              <a:rPr lang="en-GB" sz="1600" dirty="0"/>
              <a:t>, 53;Alekseev, 58)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421DC0-2685-4C8E-3F4E-DBF5FA8E1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29" t="40144" r="42041" b="45653"/>
          <a:stretch/>
        </p:blipFill>
        <p:spPr>
          <a:xfrm>
            <a:off x="3082770" y="3945835"/>
            <a:ext cx="3374901" cy="1992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E92D7A-F51F-2752-7CB4-1F2390B256B4}"/>
              </a:ext>
            </a:extLst>
          </p:cNvPr>
          <p:cNvSpPr txBox="1"/>
          <p:nvPr/>
        </p:nvSpPr>
        <p:spPr>
          <a:xfrm>
            <a:off x="3273304" y="5947770"/>
            <a:ext cx="588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Eur.Phys.J.C</a:t>
            </a:r>
            <a:r>
              <a:rPr lang="en-GB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80 (2020) 11, 1077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16AC7-0C1B-8405-0C1D-5824EBAAC144}"/>
              </a:ext>
            </a:extLst>
          </p:cNvPr>
          <p:cNvSpPr txBox="1"/>
          <p:nvPr/>
        </p:nvSpPr>
        <p:spPr>
          <a:xfrm>
            <a:off x="3708969" y="3528204"/>
            <a:ext cx="250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Lattice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8E636-46BC-6154-C97F-0A732DBB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857" y="569640"/>
            <a:ext cx="1233672" cy="3693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ECDCAF-8FE9-F7EB-CA7E-C67A8E369B34}"/>
                  </a:ext>
                </a:extLst>
              </p:cNvPr>
              <p:cNvSpPr txBox="1"/>
              <p:nvPr/>
            </p:nvSpPr>
            <p:spPr>
              <a:xfrm>
                <a:off x="6632155" y="5330831"/>
                <a:ext cx="4803354" cy="36933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X(2370) @ BESIII      </a:t>
                </a:r>
                <a:r>
                  <a:rPr lang="en-GB" sz="1600" dirty="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strong evidence in favour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  <m:sup>
                        <m:r>
                          <a:rPr lang="en-GB" sz="1600" b="0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ECDCAF-8FE9-F7EB-CA7E-C67A8E369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155" y="5330831"/>
                <a:ext cx="4803354" cy="369332"/>
              </a:xfrm>
              <a:prstGeom prst="rect">
                <a:avLst/>
              </a:prstGeom>
              <a:blipFill>
                <a:blip r:embed="rId5"/>
                <a:stretch>
                  <a:fillRect l="-1013" t="-4762" b="-23810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4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DB0B8-B348-4AB0-8FA1-1C29DF5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</a:t>
            </a:fld>
            <a:endParaRPr lang="en-GB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89745B4A-1BEC-4B3A-B89C-21BA55ED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43" y="2302525"/>
            <a:ext cx="524932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          </a:t>
            </a:r>
            <a:r>
              <a:rPr lang="en-GB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and RAP GAPs</a:t>
            </a:r>
          </a:p>
        </p:txBody>
      </p:sp>
    </p:spTree>
    <p:extLst>
      <p:ext uri="{BB962C8B-B14F-4D97-AF65-F5344CB8AC3E}">
        <p14:creationId xmlns:p14="http://schemas.microsoft.com/office/powerpoint/2010/main" val="241073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7FD5F-EB7F-6906-49B9-4B3519BB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C80AD-DCC6-508F-D64F-B29B4EC5B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6" t="14719" r="17499" b="9438"/>
          <a:stretch/>
        </p:blipFill>
        <p:spPr>
          <a:xfrm>
            <a:off x="2078183" y="1009403"/>
            <a:ext cx="7980218" cy="5201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FC873C-4D65-791E-8F6D-EF144BA7DC3A}"/>
              </a:ext>
            </a:extLst>
          </p:cNvPr>
          <p:cNvSpPr txBox="1"/>
          <p:nvPr/>
        </p:nvSpPr>
        <p:spPr>
          <a:xfrm>
            <a:off x="10535478" y="2276061"/>
            <a:ext cx="1292087" cy="2616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6">
                    <a:lumMod val="75000"/>
                  </a:schemeClr>
                </a:solidFill>
              </a:rPr>
              <a:t>dotted curve- no S</a:t>
            </a:r>
            <a:r>
              <a:rPr lang="en-GB" sz="11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C421C-5E94-24F0-9AF2-41134D77D936}"/>
              </a:ext>
            </a:extLst>
          </p:cNvPr>
          <p:cNvSpPr txBox="1"/>
          <p:nvPr/>
        </p:nvSpPr>
        <p:spPr>
          <a:xfrm>
            <a:off x="7656844" y="5416062"/>
            <a:ext cx="245697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768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31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8417858" cy="461665"/>
          </a:xfrm>
          <a:prstGeom prst="rect">
            <a:avLst/>
          </a:prstGeom>
          <a:gradFill flip="none" rotWithShape="1">
            <a:gsLst>
              <a:gs pos="0">
                <a:srgbClr val="DBB015">
                  <a:gamma/>
                  <a:shade val="46275"/>
                  <a:invGamma/>
                </a:srgbClr>
              </a:gs>
              <a:gs pos="23000">
                <a:srgbClr val="DBB015"/>
              </a:gs>
              <a:gs pos="100000">
                <a:srgbClr val="DBB015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Life, Death and “</a:t>
            </a:r>
            <a:r>
              <a:rPr lang="en-GB" sz="24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Ressurection</a:t>
            </a:r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“ of ‘Diffractive Higgs</a:t>
            </a:r>
          </a:p>
        </p:txBody>
      </p:sp>
    </p:spTree>
    <p:extLst>
      <p:ext uri="{BB962C8B-B14F-4D97-AF65-F5344CB8AC3E}">
        <p14:creationId xmlns:p14="http://schemas.microsoft.com/office/powerpoint/2010/main" val="2842723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08513-82DD-4BDC-9F26-75AA745A1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46701"/>
            <a:ext cx="10363200" cy="7263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78C0C8-44D6-4F24-84AA-FFD8592F4099}"/>
              </a:ext>
            </a:extLst>
          </p:cNvPr>
          <p:cNvSpPr txBox="1"/>
          <p:nvPr/>
        </p:nvSpPr>
        <p:spPr>
          <a:xfrm>
            <a:off x="10148046" y="410927"/>
            <a:ext cx="184968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early 2000s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14627-41C1-49E0-BF7D-D65A0575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32</a:t>
            </a:fld>
            <a:endParaRPr lang="en-GB"/>
          </a:p>
        </p:txBody>
      </p:sp>
      <p:pic>
        <p:nvPicPr>
          <p:cNvPr id="7" name="Picture 13" descr="fp420-logo2">
            <a:extLst>
              <a:ext uri="{FF2B5EF4-FFF2-40B4-BE49-F238E27FC236}">
                <a16:creationId xmlns:a16="http://schemas.microsoft.com/office/drawing/2014/main" id="{816380C0-6A07-4AB7-ACF2-83E5BE04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65" y="5549156"/>
            <a:ext cx="435126" cy="3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1581D-67F2-4B34-9F2B-7FFCF9B22462}"/>
              </a:ext>
            </a:extLst>
          </p:cNvPr>
          <p:cNvSpPr txBox="1"/>
          <p:nvPr/>
        </p:nvSpPr>
        <p:spPr>
          <a:xfrm>
            <a:off x="822462" y="298591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9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A18B453-D3FC-4E07-AB39-830A2B94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24BB-1CCC-4F9B-8532-C5BB811A742B}" type="slidenum">
              <a:rPr lang="en-GB" altLang="en-US"/>
              <a:pPr/>
              <a:t>33</a:t>
            </a:fld>
            <a:endParaRPr lang="en-GB" altLang="en-US" dirty="0"/>
          </a:p>
        </p:txBody>
      </p:sp>
      <p:sp>
        <p:nvSpPr>
          <p:cNvPr id="355330" name="Text Box 2">
            <a:extLst>
              <a:ext uri="{FF2B5EF4-FFF2-40B4-BE49-F238E27FC236}">
                <a16:creationId xmlns:a16="http://schemas.microsoft.com/office/drawing/2014/main" id="{E560B4F2-729F-4E68-A9FC-F3FCA9A3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"/>
            <a:ext cx="633571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The basic ingredients of the </a:t>
            </a:r>
            <a:r>
              <a:rPr lang="en-GB" altLang="en-US" sz="2000" dirty="0" err="1">
                <a:solidFill>
                  <a:srgbClr val="000066"/>
                </a:solidFill>
                <a:latin typeface="Comic Sans MS" panose="030F0702030302020204" pitchFamily="66" charset="0"/>
              </a:rPr>
              <a:t>thery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approach</a:t>
            </a:r>
            <a:r>
              <a:rPr lang="en-GB" altLang="en-US" sz="2400" b="1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latin typeface="Comic Sans MS" panose="030F0702030302020204" pitchFamily="66" charset="0"/>
              </a:rPr>
              <a:t>(</a:t>
            </a:r>
            <a:r>
              <a:rPr lang="en-GB" altLang="en-US" sz="1400" dirty="0">
                <a:solidFill>
                  <a:schemeClr val="tx2"/>
                </a:solidFill>
                <a:latin typeface="Comic Sans MS" panose="030F0702030302020204" pitchFamily="66" charset="0"/>
              </a:rPr>
              <a:t>interplay between the soft and hard  dynamics)</a:t>
            </a:r>
            <a:r>
              <a:rPr lang="en-GB" altLang="en-US" sz="2400" dirty="0">
                <a:latin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</a:rPr>
              <a:t>                               </a:t>
            </a:r>
            <a:endParaRPr lang="en-GB" altLang="en-US" sz="2400" dirty="0">
              <a:latin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</a:rPr>
              <a:t>                                                                             </a:t>
            </a:r>
          </a:p>
          <a:p>
            <a:r>
              <a:rPr lang="en-GB" altLang="en-US" sz="2400" dirty="0">
                <a:latin typeface="Arial" panose="020B0604020202020204" pitchFamily="34" charset="0"/>
              </a:rPr>
              <a:t>                            </a:t>
            </a:r>
          </a:p>
        </p:txBody>
      </p:sp>
      <p:sp>
        <p:nvSpPr>
          <p:cNvPr id="355331" name="Text Box 3">
            <a:extLst>
              <a:ext uri="{FF2B5EF4-FFF2-40B4-BE49-F238E27FC236}">
                <a16:creationId xmlns:a16="http://schemas.microsoft.com/office/drawing/2014/main" id="{5A65429A-CC1C-4C76-86CD-B5C26FEB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924175"/>
            <a:ext cx="8501062" cy="304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dirty="0">
                <a:latin typeface="Arial" panose="020B0604020202020204" pitchFamily="34" charset="0"/>
              </a:rPr>
              <a:t>                </a:t>
            </a:r>
            <a:endParaRPr lang="en-GB" altLang="en-US" sz="16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r>
              <a:rPr lang="en-GB" altLang="en-US" sz="1600" dirty="0">
                <a:solidFill>
                  <a:srgbClr val="0000FF"/>
                </a:solidFill>
                <a:latin typeface="Lucida Calligraphy" panose="03010101010101010101" pitchFamily="66" charset="0"/>
              </a:rPr>
              <a:t>                        </a:t>
            </a:r>
            <a:endParaRPr lang="en-GB" altLang="en-US" sz="16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endParaRPr lang="en-GB" altLang="en-US" sz="14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endParaRPr lang="en-GB" altLang="en-US" sz="1600" dirty="0">
              <a:solidFill>
                <a:srgbClr val="0000FF"/>
              </a:solidFill>
              <a:latin typeface="Lucida Calligraphy" panose="03010101010101010101" pitchFamily="66" charset="0"/>
            </a:endParaRPr>
          </a:p>
          <a:p>
            <a:endParaRPr lang="en-GB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Main requirements:</a:t>
            </a:r>
          </a:p>
          <a:p>
            <a:pPr>
              <a:buFontTx/>
              <a:buChar char="•"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inelastically</a:t>
            </a:r>
            <a:r>
              <a:rPr lang="en-GB" altLang="en-US" dirty="0">
                <a:latin typeface="Comic Sans MS" panose="030F0702030302020204" pitchFamily="66" charset="0"/>
              </a:rPr>
              <a:t> scattered protons remain intact</a:t>
            </a:r>
          </a:p>
          <a:p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active gluons do not radiate in the course of evolution up to the scale M</a:t>
            </a:r>
          </a:p>
          <a:p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n-GB" altLang="en-US" sz="2000" dirty="0">
                <a:solidFill>
                  <a:schemeClr val="hlink"/>
                </a:solidFill>
                <a:latin typeface="Arial" panose="020B0604020202020204" pitchFamily="34" charset="0"/>
              </a:rPr>
              <a:t>&lt;Qt&gt; &gt;&gt;/\</a:t>
            </a:r>
            <a:r>
              <a:rPr lang="en-GB" altLang="en-US" sz="900" dirty="0">
                <a:solidFill>
                  <a:schemeClr val="hlink"/>
                </a:solidFill>
                <a:latin typeface="Arial" panose="020B0604020202020204" pitchFamily="34" charset="0"/>
              </a:rPr>
              <a:t>QCD</a:t>
            </a:r>
            <a:r>
              <a:rPr lang="en-GB" altLang="en-US" sz="2000" dirty="0">
                <a:latin typeface="Arial" panose="020B0604020202020204" pitchFamily="34" charset="0"/>
              </a:rPr>
              <a:t>     </a:t>
            </a:r>
            <a:r>
              <a:rPr lang="en-GB" altLang="en-US" dirty="0">
                <a:latin typeface="Comic Sans MS" panose="030F0702030302020204" pitchFamily="66" charset="0"/>
              </a:rPr>
              <a:t>in order to go by </a:t>
            </a:r>
            <a:r>
              <a:rPr lang="en-GB" alt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pQCD</a:t>
            </a:r>
            <a:r>
              <a:rPr lang="en-GB" altLang="en-US" sz="2000" dirty="0">
                <a:latin typeface="Comic Sans MS" panose="030F0702030302020204" pitchFamily="66" charset="0"/>
              </a:rPr>
              <a:t> book</a:t>
            </a:r>
          </a:p>
        </p:txBody>
      </p:sp>
      <p:sp>
        <p:nvSpPr>
          <p:cNvPr id="355332" name="Text Box 4">
            <a:extLst>
              <a:ext uri="{FF2B5EF4-FFF2-40B4-BE49-F238E27FC236}">
                <a16:creationId xmlns:a16="http://schemas.microsoft.com/office/drawing/2014/main" id="{2BAD5636-CBD2-49CF-8F14-D861ED0A9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1" y="2446339"/>
            <a:ext cx="2460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55333" name="Text Box 5">
            <a:extLst>
              <a:ext uri="{FF2B5EF4-FFF2-40B4-BE49-F238E27FC236}">
                <a16:creationId xmlns:a16="http://schemas.microsoft.com/office/drawing/2014/main" id="{83D86D9D-5EDF-4B18-A8F5-AA0DA572D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45263" y="636905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55334" name="Rectangle 6">
            <a:extLst>
              <a:ext uri="{FF2B5EF4-FFF2-40B4-BE49-F238E27FC236}">
                <a16:creationId xmlns:a16="http://schemas.microsoft.com/office/drawing/2014/main" id="{0698C030-4105-487A-BDA0-6C450385A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9" y="1919288"/>
            <a:ext cx="701675" cy="233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5335" name="Rectangle 7">
            <a:extLst>
              <a:ext uri="{FF2B5EF4-FFF2-40B4-BE49-F238E27FC236}">
                <a16:creationId xmlns:a16="http://schemas.microsoft.com/office/drawing/2014/main" id="{DE9432D5-9A9D-44A7-9F4C-13ED56773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1560513"/>
            <a:ext cx="79375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5336" name="Rectangle 8">
            <a:extLst>
              <a:ext uri="{FF2B5EF4-FFF2-40B4-BE49-F238E27FC236}">
                <a16:creationId xmlns:a16="http://schemas.microsoft.com/office/drawing/2014/main" id="{CE999683-0CE3-4073-8080-CF91E4B4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4" y="6232526"/>
            <a:ext cx="2714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(CDPE) ~ 10 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* </a:t>
            </a:r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 (</a:t>
            </a:r>
            <a:r>
              <a:rPr lang="en-GB" altLang="en-US" b="1" dirty="0" err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incl</a:t>
            </a:r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55337" name="Text Box 9">
            <a:extLst>
              <a:ext uri="{FF2B5EF4-FFF2-40B4-BE49-F238E27FC236}">
                <a16:creationId xmlns:a16="http://schemas.microsoft.com/office/drawing/2014/main" id="{34AF5691-B2EB-464F-89DB-B37E696FF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602138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 - 4</a:t>
            </a:r>
          </a:p>
        </p:txBody>
      </p:sp>
      <p:pic>
        <p:nvPicPr>
          <p:cNvPr id="355338" name="Picture 10">
            <a:extLst>
              <a:ext uri="{FF2B5EF4-FFF2-40B4-BE49-F238E27FC236}">
                <a16:creationId xmlns:a16="http://schemas.microsoft.com/office/drawing/2014/main" id="{474A7543-D7AA-44A3-B865-5562F856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t="28835" r="22540" b="42700"/>
          <a:stretch>
            <a:fillRect/>
          </a:stretch>
        </p:blipFill>
        <p:spPr bwMode="auto">
          <a:xfrm>
            <a:off x="1919289" y="1628776"/>
            <a:ext cx="48974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9" name="Line 11">
            <a:extLst>
              <a:ext uri="{FF2B5EF4-FFF2-40B4-BE49-F238E27FC236}">
                <a16:creationId xmlns:a16="http://schemas.microsoft.com/office/drawing/2014/main" id="{0054CBC2-9FFB-4213-B711-7F2E34F48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1773239"/>
            <a:ext cx="0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5340" name="Text Box 12">
            <a:extLst>
              <a:ext uri="{FF2B5EF4-FFF2-40B4-BE49-F238E27FC236}">
                <a16:creationId xmlns:a16="http://schemas.microsoft.com/office/drawing/2014/main" id="{E90C16BE-2FA1-4CB0-BCDA-9AE4EC5C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5" y="1282045"/>
            <a:ext cx="12404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RG</a:t>
            </a:r>
            <a:r>
              <a:rPr lang="en-GB" altLang="en-US" sz="120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solidFill>
                  <a:schemeClr val="accent1"/>
                </a:solidFill>
                <a:latin typeface="Comic Sans MS" panose="030F0702030302020204" pitchFamily="66" charset="0"/>
              </a:rPr>
              <a:t>signature for Higgs hunting</a:t>
            </a:r>
            <a:r>
              <a:rPr lang="en-GB" altLang="en-US" sz="1400" dirty="0">
                <a:solidFill>
                  <a:schemeClr val="accent1"/>
                </a:solidFill>
              </a:rPr>
              <a:t> </a:t>
            </a:r>
            <a:r>
              <a:rPr lang="en-GB" altLang="en-US" sz="900" dirty="0">
                <a:solidFill>
                  <a:srgbClr val="006600"/>
                </a:solidFill>
                <a:latin typeface="Comic Sans MS" panose="030F0702030302020204" pitchFamily="66" charset="0"/>
              </a:rPr>
              <a:t>(</a:t>
            </a:r>
            <a:r>
              <a:rPr lang="en-GB" altLang="en-US" sz="1050" dirty="0">
                <a:solidFill>
                  <a:srgbClr val="FF0000"/>
                </a:solidFill>
                <a:latin typeface="Comic Sans MS" panose="030F0702030302020204" pitchFamily="66" charset="0"/>
              </a:rPr>
              <a:t>DKT-</a:t>
            </a:r>
            <a:r>
              <a:rPr lang="en-GB" altLang="en-US" sz="1050" dirty="0">
                <a:solidFill>
                  <a:srgbClr val="006600"/>
                </a:solidFill>
                <a:latin typeface="Comic Sans MS" panose="030F0702030302020204" pitchFamily="66" charset="0"/>
              </a:rPr>
              <a:t>1987</a:t>
            </a:r>
            <a:r>
              <a:rPr lang="en-GB" altLang="en-US" sz="900" dirty="0">
                <a:solidFill>
                  <a:srgbClr val="006600"/>
                </a:solidFill>
                <a:latin typeface="Comic Sans MS" panose="030F0702030302020204" pitchFamily="66" charset="0"/>
              </a:rPr>
              <a:t>).  </a:t>
            </a:r>
            <a:r>
              <a:rPr lang="en-GB" altLang="en-US" sz="12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Bjorken</a:t>
            </a:r>
            <a:r>
              <a:rPr lang="en-GB" altLang="en-US" sz="1200" dirty="0">
                <a:solidFill>
                  <a:srgbClr val="000099"/>
                </a:solidFill>
                <a:latin typeface="Comic Sans MS" panose="030F0702030302020204" pitchFamily="66" charset="0"/>
              </a:rPr>
              <a:t> (1992-93)</a:t>
            </a:r>
            <a:endParaRPr lang="en-GB" altLang="en-US" sz="16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5343" name="Picture 15">
            <a:extLst>
              <a:ext uri="{FF2B5EF4-FFF2-40B4-BE49-F238E27FC236}">
                <a16:creationId xmlns:a16="http://schemas.microsoft.com/office/drawing/2014/main" id="{AC127A87-7BFA-451C-9008-57134BA0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34560" r="27072" b="16008"/>
          <a:stretch>
            <a:fillRect/>
          </a:stretch>
        </p:blipFill>
        <p:spPr bwMode="auto">
          <a:xfrm>
            <a:off x="7535864" y="1725613"/>
            <a:ext cx="194627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45" name="Line 17">
            <a:extLst>
              <a:ext uri="{FF2B5EF4-FFF2-40B4-BE49-F238E27FC236}">
                <a16:creationId xmlns:a16="http://schemas.microsoft.com/office/drawing/2014/main" id="{146D82FF-E78E-4E58-9DA7-29D5C465C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2420938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5346" name="Rectangle 18">
            <a:extLst>
              <a:ext uri="{FF2B5EF4-FFF2-40B4-BE49-F238E27FC236}">
                <a16:creationId xmlns:a16="http://schemas.microsoft.com/office/drawing/2014/main" id="{AC766ADE-E4CF-4C4F-99C3-467F9A40C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2347913"/>
            <a:ext cx="360362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600"/>
              <a:t>h</a:t>
            </a:r>
          </a:p>
        </p:txBody>
      </p:sp>
      <p:sp>
        <p:nvSpPr>
          <p:cNvPr id="355349" name="Text Box 21">
            <a:extLst>
              <a:ext uri="{FF2B5EF4-FFF2-40B4-BE49-F238E27FC236}">
                <a16:creationId xmlns:a16="http://schemas.microsoft.com/office/drawing/2014/main" id="{84D47FCF-EE23-4EF3-BE38-93690A36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76" y="2151063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>
                <a:solidFill>
                  <a:srgbClr val="FF0000"/>
                </a:solidFill>
              </a:rPr>
              <a:t>+ ….</a:t>
            </a:r>
          </a:p>
        </p:txBody>
      </p:sp>
      <p:sp>
        <p:nvSpPr>
          <p:cNvPr id="355351" name="AutoShape 23">
            <a:extLst>
              <a:ext uri="{FF2B5EF4-FFF2-40B4-BE49-F238E27FC236}">
                <a16:creationId xmlns:a16="http://schemas.microsoft.com/office/drawing/2014/main" id="{DBC87B7B-1DC5-4E65-8534-F6134E2A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6092826"/>
            <a:ext cx="3097212" cy="5762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B466A9DA-7A4A-47F6-B83A-3684DA567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8" t="17804" r="37823" b="10000"/>
          <a:stretch/>
        </p:blipFill>
        <p:spPr bwMode="auto">
          <a:xfrm>
            <a:off x="8245727" y="5507335"/>
            <a:ext cx="576261" cy="71346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Echoes From the Past - Alexandra Ivy">
            <a:extLst>
              <a:ext uri="{FF2B5EF4-FFF2-40B4-BE49-F238E27FC236}">
                <a16:creationId xmlns:a16="http://schemas.microsoft.com/office/drawing/2014/main" id="{E9F3297B-2D3E-695C-23FD-720B4DBD75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16" b="17284"/>
          <a:stretch>
            <a:fillRect/>
          </a:stretch>
        </p:blipFill>
        <p:spPr>
          <a:xfrm>
            <a:off x="9648824" y="140305"/>
            <a:ext cx="2016125" cy="23781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B088F64D-2E8B-2495-05CE-0AEFD7DAEB21}"/>
              </a:ext>
            </a:extLst>
          </p:cNvPr>
          <p:cNvSpPr txBox="1"/>
          <p:nvPr/>
        </p:nvSpPr>
        <p:spPr>
          <a:xfrm rot="20212851">
            <a:off x="2694217" y="2869842"/>
            <a:ext cx="4813335" cy="748923"/>
          </a:xfrm>
          <a:prstGeom prst="rect">
            <a:avLst/>
          </a:prstGeom>
          <a:noFill/>
          <a:ln w="38103" cap="flat">
            <a:solidFill>
              <a:srgbClr val="0000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1" i="0" u="none" strike="noStrike" kern="1200" cap="none" spc="0" baseline="30000" dirty="0">
              <a:solidFill>
                <a:srgbClr val="0000FF"/>
              </a:solidFill>
              <a:uFillTx/>
              <a:latin typeface="Arial Black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30000" dirty="0">
                <a:solidFill>
                  <a:srgbClr val="0000FF"/>
                </a:solidFill>
                <a:uFillTx/>
                <a:latin typeface="Arial Black" pitchFamily="34"/>
              </a:rPr>
              <a:t>With a bit of personal flavour</a:t>
            </a:r>
            <a:endParaRPr lang="en-US" sz="3200" b="1" i="0" u="none" strike="noStrike" kern="1200" cap="none" spc="0" baseline="30000" dirty="0">
              <a:solidFill>
                <a:srgbClr val="0000FF"/>
              </a:solidFill>
              <a:uFillTx/>
              <a:latin typeface="Arial Black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55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55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51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FDA099A-ECE7-4C1E-BCE8-9EA44FF4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204C-9E72-4201-8F95-D1C2715E462D}" type="slidenum">
              <a:rPr lang="en-GB" altLang="en-US"/>
              <a:pPr/>
              <a:t>34</a:t>
            </a:fld>
            <a:endParaRPr lang="en-GB" altLang="en-US"/>
          </a:p>
        </p:txBody>
      </p:sp>
      <p:pic>
        <p:nvPicPr>
          <p:cNvPr id="106498" name="Picture 2">
            <a:extLst>
              <a:ext uri="{FF2B5EF4-FFF2-40B4-BE49-F238E27FC236}">
                <a16:creationId xmlns:a16="http://schemas.microsoft.com/office/drawing/2014/main" id="{75938472-A24C-4749-A1A3-31668BC9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868864"/>
            <a:ext cx="874713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>
            <a:extLst>
              <a:ext uri="{FF2B5EF4-FFF2-40B4-BE49-F238E27FC236}">
                <a16:creationId xmlns:a16="http://schemas.microsoft.com/office/drawing/2014/main" id="{EFD8BBDF-50F3-422F-BF3B-DAABC15C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85" y="4848184"/>
            <a:ext cx="85090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>
            <a:extLst>
              <a:ext uri="{FF2B5EF4-FFF2-40B4-BE49-F238E27FC236}">
                <a16:creationId xmlns:a16="http://schemas.microsoft.com/office/drawing/2014/main" id="{CD16AA30-2885-4E60-994E-858D95ED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13802" r="14113" b="7465"/>
          <a:stretch>
            <a:fillRect/>
          </a:stretch>
        </p:blipFill>
        <p:spPr bwMode="auto">
          <a:xfrm>
            <a:off x="5591176" y="5084764"/>
            <a:ext cx="76517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 Box 5">
            <a:extLst>
              <a:ext uri="{FF2B5EF4-FFF2-40B4-BE49-F238E27FC236}">
                <a16:creationId xmlns:a16="http://schemas.microsoft.com/office/drawing/2014/main" id="{32157FD5-ED50-4571-9FAF-EF587988C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525" y="4319589"/>
            <a:ext cx="41932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993300"/>
                </a:solidFill>
              </a:rPr>
              <a:t>Forcing two camels to go through the eye</a:t>
            </a:r>
            <a:r>
              <a:rPr lang="en-GB" altLang="en-US" sz="1600" b="1">
                <a:solidFill>
                  <a:srgbClr val="993300"/>
                </a:solidFill>
                <a:latin typeface="Lucida Calligraphy" panose="03010101010101010101" pitchFamily="66" charset="0"/>
              </a:rPr>
              <a:t> </a:t>
            </a:r>
          </a:p>
          <a:p>
            <a:r>
              <a:rPr lang="en-GB" altLang="en-US" b="1">
                <a:solidFill>
                  <a:srgbClr val="993300"/>
                </a:solidFill>
              </a:rPr>
              <a:t>of a needle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CA5F1DDB-6C44-410F-B91A-CA7627BA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030" y="342340"/>
            <a:ext cx="67198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High price to pay for such a clean exclusive  environment</a:t>
            </a:r>
            <a:r>
              <a:rPr lang="en-GB" alt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</a:p>
          <a:p>
            <a:pPr algn="l"/>
            <a:endParaRPr lang="en-GB" alt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algn="l"/>
            <a:r>
              <a:rPr lang="el-GR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(CEP) ~ 10</a:t>
            </a:r>
            <a:endParaRPr lang="en-US" altLang="en-US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DCA6EA45-83A2-4CED-BC40-DD843209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888" y="835590"/>
            <a:ext cx="50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106505" name="Text Box 9">
            <a:extLst>
              <a:ext uri="{FF2B5EF4-FFF2-40B4-BE49-F238E27FC236}">
                <a16:creationId xmlns:a16="http://schemas.microsoft.com/office/drawing/2014/main" id="{B9EE4053-7034-462B-B3BC-D82DBD6E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906463"/>
            <a:ext cx="1477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r>
              <a:rPr lang="en-GB" alt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en-US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GB" altLang="en-US" sz="16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inclus</a:t>
            </a: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6" name="Text Box 10">
            <a:extLst>
              <a:ext uri="{FF2B5EF4-FFF2-40B4-BE49-F238E27FC236}">
                <a16:creationId xmlns:a16="http://schemas.microsoft.com/office/drawing/2014/main" id="{A5DAA0E2-A0D4-4D5D-98BB-FC79C6A1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019" y="1323976"/>
            <a:ext cx="5620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dirty="0">
                <a:latin typeface="Comic Sans MS" panose="030F0702030302020204" pitchFamily="66" charset="0"/>
              </a:rPr>
              <a:t>R</a:t>
            </a:r>
            <a:r>
              <a:rPr lang="en-GB" altLang="en-US" sz="1600" dirty="0">
                <a:latin typeface="Comic Sans MS" panose="030F0702030302020204" pitchFamily="66" charset="0"/>
              </a:rPr>
              <a:t>apidity Gaps</a:t>
            </a:r>
            <a:r>
              <a:rPr lang="en-GB" altLang="en-US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should survive</a:t>
            </a:r>
            <a:r>
              <a:rPr lang="en-GB" altLang="en-US" sz="1600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hostile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hadronic</a:t>
            </a:r>
            <a:r>
              <a:rPr lang="en-GB" altLang="en-US" sz="1600" dirty="0">
                <a:solidFill>
                  <a:srgbClr val="66CCFF"/>
                </a:solidFill>
                <a:latin typeface="Lucida Calligraphy" panose="03010101010101010101" pitchFamily="66" charset="0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radiation</a:t>
            </a:r>
          </a:p>
          <a:p>
            <a:pPr algn="l"/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damages</a:t>
            </a:r>
            <a:r>
              <a:rPr lang="en-GB" altLang="en-US" sz="1600" dirty="0">
                <a:latin typeface="Lucida Calligraphy" panose="03010101010101010101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and </a:t>
            </a:r>
            <a:r>
              <a:rPr lang="en-GB" altLang="en-US" sz="1600" dirty="0">
                <a:latin typeface="Lucida Calligraphy" panose="03010101010101010101" pitchFamily="66" charset="0"/>
              </a:rPr>
              <a:t> </a:t>
            </a:r>
            <a:r>
              <a:rPr lang="en-GB" alt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‘</a:t>
            </a:r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partonic pile-up</a:t>
            </a:r>
            <a:r>
              <a:rPr lang="en-GB" altLang="en-US" sz="1600" dirty="0">
                <a:solidFill>
                  <a:srgbClr val="66CCFF"/>
                </a:solidFill>
                <a:latin typeface="Lucida Calligraphy" panose="03010101010101010101" pitchFamily="66" charset="0"/>
              </a:rPr>
              <a:t> ‘</a:t>
            </a:r>
          </a:p>
        </p:txBody>
      </p:sp>
      <p:sp>
        <p:nvSpPr>
          <p:cNvPr id="106507" name="Text Box 11">
            <a:extLst>
              <a:ext uri="{FF2B5EF4-FFF2-40B4-BE49-F238E27FC236}">
                <a16:creationId xmlns:a16="http://schemas.microsoft.com/office/drawing/2014/main" id="{1B8C7464-7BCA-49F4-A851-0D940A7C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277" y="1889126"/>
            <a:ext cx="313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>
                <a:solidFill>
                  <a:schemeClr val="accent2"/>
                </a:solidFill>
              </a:rPr>
              <a:t>symbolically</a:t>
            </a:r>
            <a:r>
              <a:rPr lang="en-GB" altLang="en-US" sz="1600">
                <a:solidFill>
                  <a:schemeClr val="accent2"/>
                </a:solidFill>
              </a:rPr>
              <a:t>   </a:t>
            </a:r>
            <a:r>
              <a:rPr lang="en-GB" altLang="en-US">
                <a:solidFill>
                  <a:schemeClr val="accent2"/>
                </a:solidFill>
              </a:rPr>
              <a:t>W</a:t>
            </a:r>
            <a:r>
              <a:rPr lang="en-GB" altLang="en-US" b="1">
                <a:solidFill>
                  <a:schemeClr val="accent2"/>
                </a:solidFill>
              </a:rPr>
              <a:t> = S</a:t>
            </a:r>
            <a:r>
              <a:rPr lang="en-US" altLang="en-US" b="1">
                <a:solidFill>
                  <a:schemeClr val="accent2"/>
                </a:solidFill>
              </a:rPr>
              <a:t>² T²</a:t>
            </a:r>
          </a:p>
        </p:txBody>
      </p:sp>
      <p:sp>
        <p:nvSpPr>
          <p:cNvPr id="106508" name="Text Box 12">
            <a:extLst>
              <a:ext uri="{FF2B5EF4-FFF2-40B4-BE49-F238E27FC236}">
                <a16:creationId xmlns:a16="http://schemas.microsoft.com/office/drawing/2014/main" id="{E274D92E-40DB-4874-9F89-4ADC4B04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143" y="2205038"/>
            <a:ext cx="4268989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200" dirty="0">
                <a:solidFill>
                  <a:srgbClr val="003300"/>
                </a:solidFill>
              </a:rPr>
              <a:t>Colour  charges of the ‘digluon dipole’ are screened</a:t>
            </a:r>
          </a:p>
          <a:p>
            <a:r>
              <a:rPr lang="en-GB" altLang="en-US" sz="1200" dirty="0">
                <a:solidFill>
                  <a:srgbClr val="003300"/>
                </a:solidFill>
              </a:rPr>
              <a:t>only at</a:t>
            </a:r>
            <a:r>
              <a:rPr lang="en-GB" altLang="en-US" sz="1600" dirty="0"/>
              <a:t> </a:t>
            </a:r>
            <a:r>
              <a:rPr lang="en-GB" altLang="en-US" sz="1600" dirty="0" err="1"/>
              <a:t>r</a:t>
            </a:r>
            <a:r>
              <a:rPr lang="en-GB" altLang="en-US" sz="1200" dirty="0" err="1"/>
              <a:t>d</a:t>
            </a:r>
            <a:r>
              <a:rPr lang="en-GB" altLang="en-US" sz="1200" dirty="0"/>
              <a:t> ≥  1/ (Qt)</a:t>
            </a:r>
            <a:r>
              <a:rPr lang="en-GB" altLang="en-US" sz="1000" dirty="0" err="1"/>
              <a:t>ch</a:t>
            </a:r>
            <a:endParaRPr lang="en-GB" altLang="en-US" sz="1000" dirty="0"/>
          </a:p>
          <a:p>
            <a:endParaRPr lang="en-GB" altLang="en-US" sz="1200" dirty="0">
              <a:solidFill>
                <a:srgbClr val="FF0000"/>
              </a:solidFill>
            </a:endParaRPr>
          </a:p>
          <a:p>
            <a:r>
              <a:rPr lang="en-GB" altLang="en-US" dirty="0">
                <a:solidFill>
                  <a:srgbClr val="FF0000"/>
                </a:solidFill>
              </a:rPr>
              <a:t>GAP   Keepers </a:t>
            </a:r>
            <a:r>
              <a:rPr lang="en-GB" altLang="en-US" sz="1200" dirty="0"/>
              <a:t> </a:t>
            </a:r>
            <a:r>
              <a:rPr lang="en-GB" altLang="en-US" sz="1200" dirty="0">
                <a:solidFill>
                  <a:srgbClr val="000066"/>
                </a:solidFill>
              </a:rPr>
              <a:t>(Survival Factors)  ,</a:t>
            </a:r>
            <a:r>
              <a:rPr lang="en-GB" altLang="en-US" sz="1200" dirty="0">
                <a:solidFill>
                  <a:srgbClr val="66CCFF"/>
                </a:solidFill>
              </a:rPr>
              <a:t>  </a:t>
            </a:r>
            <a:r>
              <a:rPr lang="en-GB" altLang="en-US" sz="1200" dirty="0"/>
              <a:t>protecting</a:t>
            </a:r>
            <a:r>
              <a:rPr lang="en-GB" altLang="en-US" sz="1200" dirty="0">
                <a:solidFill>
                  <a:srgbClr val="FF0000"/>
                </a:solidFill>
              </a:rPr>
              <a:t> RG  </a:t>
            </a:r>
            <a:r>
              <a:rPr lang="en-GB" altLang="en-US" sz="1200" dirty="0"/>
              <a:t> against:</a:t>
            </a:r>
          </a:p>
          <a:p>
            <a:endParaRPr lang="en-GB" altLang="en-US" sz="1200" dirty="0"/>
          </a:p>
          <a:p>
            <a:r>
              <a:rPr lang="en-GB" altLang="en-US" sz="1600" dirty="0">
                <a:solidFill>
                  <a:schemeClr val="accent2"/>
                </a:solidFill>
                <a:sym typeface="Wingdings 2" panose="05020102010507070707" pitchFamily="18" charset="2"/>
              </a:rPr>
              <a:t></a:t>
            </a:r>
            <a:r>
              <a:rPr lang="en-GB" altLang="en-US" sz="1600" dirty="0">
                <a:solidFill>
                  <a:srgbClr val="003300"/>
                </a:solidFill>
                <a:sym typeface="Wingdings 2" panose="05020102010507070707" pitchFamily="18" charset="2"/>
              </a:rPr>
              <a:t> </a:t>
            </a:r>
            <a:r>
              <a:rPr lang="en-GB" altLang="en-US" sz="1200" dirty="0"/>
              <a:t>the debris of QCD radiation with </a:t>
            </a:r>
            <a:r>
              <a:rPr lang="en-GB" altLang="en-US" sz="1200" dirty="0">
                <a:solidFill>
                  <a:srgbClr val="FF0000"/>
                </a:solidFill>
              </a:rPr>
              <a:t>1/Qt≥ </a:t>
            </a:r>
            <a:r>
              <a:rPr lang="en-GB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≥</a:t>
            </a:r>
            <a:r>
              <a:rPr lang="en-GB" altLang="en-US" sz="1200" dirty="0">
                <a:solidFill>
                  <a:srgbClr val="FF0000"/>
                </a:solidFill>
              </a:rPr>
              <a:t>  1/M</a:t>
            </a:r>
            <a:r>
              <a:rPr lang="en-GB" altLang="en-US" sz="1200" dirty="0"/>
              <a:t>          </a:t>
            </a:r>
            <a:r>
              <a:rPr lang="en-GB" altLang="en-US" b="1" dirty="0">
                <a:solidFill>
                  <a:srgbClr val="FF0000"/>
                </a:solidFill>
              </a:rPr>
              <a:t>(T)</a:t>
            </a:r>
          </a:p>
          <a:p>
            <a:endParaRPr lang="en-GB" altLang="en-US" b="1" dirty="0">
              <a:solidFill>
                <a:srgbClr val="FF00FF"/>
              </a:solidFill>
            </a:endParaRPr>
          </a:p>
          <a:p>
            <a:r>
              <a:rPr lang="en-GB" altLang="en-US" sz="1600" dirty="0">
                <a:solidFill>
                  <a:schemeClr val="accent2"/>
                </a:solidFill>
                <a:sym typeface="Wingdings 2" panose="05020102010507070707" pitchFamily="18" charset="2"/>
              </a:rPr>
              <a:t></a:t>
            </a:r>
            <a:r>
              <a:rPr lang="en-GB" altLang="en-US" sz="16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GB" altLang="en-US" sz="1200" dirty="0"/>
              <a:t>soft </a:t>
            </a:r>
            <a:r>
              <a:rPr lang="en-GB" altLang="en-US" sz="1200" dirty="0" err="1"/>
              <a:t>rescattering</a:t>
            </a:r>
            <a:r>
              <a:rPr lang="en-GB" altLang="en-US" sz="1200" dirty="0"/>
              <a:t> effects (necessitated by unitarity)       </a:t>
            </a:r>
            <a:r>
              <a:rPr lang="en-GB" altLang="en-US" b="1" dirty="0">
                <a:solidFill>
                  <a:srgbClr val="FF0000"/>
                </a:solidFill>
              </a:rPr>
              <a:t>(S)</a:t>
            </a:r>
          </a:p>
          <a:p>
            <a:endParaRPr lang="en-GB" altLang="en-US" b="1" dirty="0">
              <a:solidFill>
                <a:srgbClr val="FF00FF"/>
              </a:solidFill>
            </a:endParaRPr>
          </a:p>
          <a:p>
            <a:endParaRPr lang="en-GB" altLang="en-US" dirty="0"/>
          </a:p>
          <a:p>
            <a:endParaRPr lang="en-GB" altLang="en-US" dirty="0"/>
          </a:p>
        </p:txBody>
      </p:sp>
      <p:sp>
        <p:nvSpPr>
          <p:cNvPr id="106509" name="Text Box 13">
            <a:extLst>
              <a:ext uri="{FF2B5EF4-FFF2-40B4-BE49-F238E27FC236}">
                <a16:creationId xmlns:a16="http://schemas.microsoft.com/office/drawing/2014/main" id="{E4A84251-7F86-4242-84A7-0CB64553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6197600"/>
            <a:ext cx="330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6510" name="Text Box 14">
            <a:extLst>
              <a:ext uri="{FF2B5EF4-FFF2-40B4-BE49-F238E27FC236}">
                <a16:creationId xmlns:a16="http://schemas.microsoft.com/office/drawing/2014/main" id="{5AD39A69-856B-4BE0-9D5A-E33381AE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6359525"/>
            <a:ext cx="308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6511" name="Text Box 15">
            <a:extLst>
              <a:ext uri="{FF2B5EF4-FFF2-40B4-BE49-F238E27FC236}">
                <a16:creationId xmlns:a16="http://schemas.microsoft.com/office/drawing/2014/main" id="{1D085375-E765-4099-9722-70C4D502A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888" y="6291263"/>
            <a:ext cx="481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6512" name="Line 16">
            <a:extLst>
              <a:ext uri="{FF2B5EF4-FFF2-40B4-BE49-F238E27FC236}">
                <a16:creationId xmlns:a16="http://schemas.microsoft.com/office/drawing/2014/main" id="{C1D04FA1-A4E6-4216-A9B3-99070DF5D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2100" y="6345239"/>
            <a:ext cx="2590800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13" name="Line 17">
            <a:extLst>
              <a:ext uri="{FF2B5EF4-FFF2-40B4-BE49-F238E27FC236}">
                <a16:creationId xmlns:a16="http://schemas.microsoft.com/office/drawing/2014/main" id="{0DC8EA64-D886-488B-961E-583D62E370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8588" y="6345238"/>
            <a:ext cx="2208212" cy="107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58DDE-594B-4574-8118-0512C8CB6914}"/>
              </a:ext>
            </a:extLst>
          </p:cNvPr>
          <p:cNvSpPr txBox="1"/>
          <p:nvPr/>
        </p:nvSpPr>
        <p:spPr>
          <a:xfrm>
            <a:off x="8477531" y="1084728"/>
            <a:ext cx="3750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A.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Bialas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and P.V.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Landshoff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, Phys. Lett. B256 (1991) 540.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85C47-4862-43C7-A946-886ABB934B7C}"/>
              </a:ext>
            </a:extLst>
          </p:cNvPr>
          <p:cNvSpPr txBox="1"/>
          <p:nvPr/>
        </p:nvSpPr>
        <p:spPr>
          <a:xfrm>
            <a:off x="8732955" y="1506941"/>
            <a:ext cx="362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Excitement of the Tevatron community-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E1018-1902-452E-B084-02F18C683D09}"/>
              </a:ext>
            </a:extLst>
          </p:cNvPr>
          <p:cNvSpPr txBox="1"/>
          <p:nvPr/>
        </p:nvSpPr>
        <p:spPr>
          <a:xfrm>
            <a:off x="9027459" y="2321859"/>
            <a:ext cx="234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KMR 1997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FD8BD-0537-4319-AEE4-04831D7AEA38}"/>
              </a:ext>
            </a:extLst>
          </p:cNvPr>
          <p:cNvSpPr txBox="1"/>
          <p:nvPr/>
        </p:nvSpPr>
        <p:spPr>
          <a:xfrm>
            <a:off x="8955973" y="1882587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Theory spread of 11 orders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FF560-19D5-45A7-ABC0-7D86D356C284}"/>
              </a:ext>
            </a:extLst>
          </p:cNvPr>
          <p:cNvSpPr txBox="1"/>
          <p:nvPr/>
        </p:nvSpPr>
        <p:spPr>
          <a:xfrm>
            <a:off x="8758515" y="2967165"/>
            <a:ext cx="216946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" name="Picture 18" descr="MCj04238200000[1]">
            <a:extLst>
              <a:ext uri="{FF2B5EF4-FFF2-40B4-BE49-F238E27FC236}">
                <a16:creationId xmlns:a16="http://schemas.microsoft.com/office/drawing/2014/main" id="{722593A5-72BF-4D1A-BB01-59886D96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69" y="1522478"/>
            <a:ext cx="308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MCj04238480000[1]">
            <a:extLst>
              <a:ext uri="{FF2B5EF4-FFF2-40B4-BE49-F238E27FC236}">
                <a16:creationId xmlns:a16="http://schemas.microsoft.com/office/drawing/2014/main" id="{DB9BE5E7-556A-4BA2-A4AA-61406F63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190" y="1873128"/>
            <a:ext cx="251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27E222-8734-4EC1-BDA3-1C0F14769C5D}"/>
              </a:ext>
            </a:extLst>
          </p:cNvPr>
          <p:cNvSpPr/>
          <p:nvPr/>
        </p:nvSpPr>
        <p:spPr>
          <a:xfrm>
            <a:off x="2205318" y="4182876"/>
            <a:ext cx="7565744" cy="250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035C7F8-4D12-4F15-B916-5A1A0112F0F8}"/>
              </a:ext>
            </a:extLst>
          </p:cNvPr>
          <p:cNvSpPr/>
          <p:nvPr/>
        </p:nvSpPr>
        <p:spPr>
          <a:xfrm>
            <a:off x="9420763" y="2654984"/>
            <a:ext cx="288003" cy="2470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0BE7A5-0EFC-4550-B4C2-4F5AA817A2B4}"/>
              </a:ext>
            </a:extLst>
          </p:cNvPr>
          <p:cNvSpPr/>
          <p:nvPr/>
        </p:nvSpPr>
        <p:spPr>
          <a:xfrm>
            <a:off x="7924800" y="865611"/>
            <a:ext cx="4195482" cy="2831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F852C2-A71F-49C5-AE54-D6C5BB87A3A3}"/>
              </a:ext>
            </a:extLst>
          </p:cNvPr>
          <p:cNvSpPr txBox="1"/>
          <p:nvPr/>
        </p:nvSpPr>
        <p:spPr>
          <a:xfrm>
            <a:off x="8720786" y="2966897"/>
            <a:ext cx="22991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</a:rPr>
              <a:t>Factor ~3 since then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9" grpId="0"/>
      <p:bldP spid="106510" grpId="0"/>
      <p:bldP spid="106511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5E1955C-7E7D-4E8F-BFBA-4963F29D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D15-A03C-4E00-B16D-70D738E727BD}" type="slidenum">
              <a:rPr lang="en-GB" altLang="en-US"/>
              <a:pPr/>
              <a:t>35</a:t>
            </a:fld>
            <a:endParaRPr lang="en-GB" altLang="en-US"/>
          </a:p>
        </p:txBody>
      </p:sp>
      <p:pic>
        <p:nvPicPr>
          <p:cNvPr id="193538" name="Picture 2">
            <a:extLst>
              <a:ext uri="{FF2B5EF4-FFF2-40B4-BE49-F238E27FC236}">
                <a16:creationId xmlns:a16="http://schemas.microsoft.com/office/drawing/2014/main" id="{9B8B8D23-ABC0-4658-AEA4-BDC91609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3125" r="1270" b="-1193"/>
          <a:stretch>
            <a:fillRect/>
          </a:stretch>
        </p:blipFill>
        <p:spPr bwMode="auto">
          <a:xfrm>
            <a:off x="1919288" y="115888"/>
            <a:ext cx="763270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0" name="Oval 4">
            <a:extLst>
              <a:ext uri="{FF2B5EF4-FFF2-40B4-BE49-F238E27FC236}">
                <a16:creationId xmlns:a16="http://schemas.microsoft.com/office/drawing/2014/main" id="{154991C1-2AE8-4FDB-851A-8EFF0C62E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8" y="5589589"/>
            <a:ext cx="647700" cy="2873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8EE3E-B7DC-4A03-8355-450019B2DF3D}"/>
              </a:ext>
            </a:extLst>
          </p:cNvPr>
          <p:cNvSpPr txBox="1"/>
          <p:nvPr/>
        </p:nvSpPr>
        <p:spPr>
          <a:xfrm>
            <a:off x="4990641" y="33048"/>
            <a:ext cx="27982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1997-2000)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E77E65D-AEAF-4998-A847-1CC6CE642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633" y="1989139"/>
            <a:ext cx="2736850" cy="346075"/>
          </a:xfrm>
          <a:prstGeom prst="rect">
            <a:avLst/>
          </a:prstGeom>
          <a:solidFill>
            <a:srgbClr val="00FFFF">
              <a:alpha val="240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(CEP) ~ 10</a:t>
            </a:r>
            <a:r>
              <a:rPr lang="en-GB" altLang="en-US" sz="1600" b="1" baseline="30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-4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 (</a:t>
            </a:r>
            <a:r>
              <a:rPr lang="en-GB" altLang="en-US" sz="1600" b="1" dirty="0" err="1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incl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5121A-FD86-F9A8-FCD4-D8F354853286}"/>
              </a:ext>
            </a:extLst>
          </p:cNvPr>
          <p:cNvSpPr txBox="1"/>
          <p:nvPr/>
        </p:nvSpPr>
        <p:spPr>
          <a:xfrm>
            <a:off x="745433" y="3240155"/>
            <a:ext cx="97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Roughly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12F8B-3E47-7D9F-E530-82B9485876CB}"/>
              </a:ext>
            </a:extLst>
          </p:cNvPr>
          <p:cNvSpPr txBox="1"/>
          <p:nvPr/>
        </p:nvSpPr>
        <p:spPr>
          <a:xfrm>
            <a:off x="3376246" y="136525"/>
            <a:ext cx="293411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CF83F-437E-4CEE-BD95-E1E8BF24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0078-A56F-49E6-8F49-B8EAE41D3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9" y="755082"/>
            <a:ext cx="5475969" cy="83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97BA2-200C-433D-8F17-444DAC2F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5" y="1609868"/>
            <a:ext cx="3759386" cy="907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117D0-CC69-499F-B2CB-EC185048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970" y="414166"/>
            <a:ext cx="3705802" cy="2253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AA730-98D5-4C57-B019-B22CC0E89E92}"/>
              </a:ext>
            </a:extLst>
          </p:cNvPr>
          <p:cNvSpPr txBox="1"/>
          <p:nvPr/>
        </p:nvSpPr>
        <p:spPr>
          <a:xfrm>
            <a:off x="9430439" y="1366092"/>
            <a:ext cx="7932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F952E-5B83-41B7-B522-9EA949107C10}"/>
              </a:ext>
            </a:extLst>
          </p:cNvPr>
          <p:cNvSpPr txBox="1"/>
          <p:nvPr/>
        </p:nvSpPr>
        <p:spPr>
          <a:xfrm>
            <a:off x="198302" y="2671457"/>
            <a:ext cx="547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Sudakov</a:t>
            </a:r>
            <a:r>
              <a:rPr lang="en-GB" dirty="0"/>
              <a:t>      - probability not emitting gluons with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381A9-FB97-42E9-B5F7-F5C28538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60" y="3281866"/>
            <a:ext cx="1435261" cy="3163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5D079-DB62-463F-A843-9050F78BE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95" y="3220207"/>
            <a:ext cx="7118902" cy="36933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DF358-514B-4377-AF8B-484EBA368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545" y="555399"/>
            <a:ext cx="2009769" cy="3693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5A6601-20B7-4C83-A7C9-98B1140B8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845" y="4560689"/>
            <a:ext cx="5162309" cy="667109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1D32A2-3AD5-4D07-8639-60130C617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72" y="3887248"/>
            <a:ext cx="5783855" cy="821068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2A54DF-E165-441D-9A68-6A274721E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6655" y="2646440"/>
            <a:ext cx="2011428" cy="4521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E8C3B3-4539-4590-8325-3296E2600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4656" y="2709927"/>
            <a:ext cx="324091" cy="4025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4B24E58-E6A0-4872-ADEA-91D8D9DAC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0887" y="1498069"/>
            <a:ext cx="324091" cy="4025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C4ED90-498C-43DD-BDF0-9D1B0AA9E5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4514" y="3148692"/>
            <a:ext cx="532435" cy="362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BA07C4-4793-4D98-AF8C-ECFFF073EF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1361" y="5076647"/>
            <a:ext cx="3379808" cy="3623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4BEEB1-FA76-4484-944D-730FB25850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452" y="5052221"/>
            <a:ext cx="1713053" cy="345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C53EBBE-1A39-4A07-A3DF-9BD556DA1A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721" y="5636117"/>
            <a:ext cx="5284848" cy="3613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1F96FC-790F-4F8D-9B97-69BE70F14D84}"/>
              </a:ext>
            </a:extLst>
          </p:cNvPr>
          <p:cNvSpPr txBox="1"/>
          <p:nvPr/>
        </p:nvSpPr>
        <p:spPr>
          <a:xfrm>
            <a:off x="3048918" y="3247088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EBA4F-4820-400E-9BAB-576BD7F39815}"/>
              </a:ext>
            </a:extLst>
          </p:cNvPr>
          <p:cNvSpPr txBox="1"/>
          <p:nvPr/>
        </p:nvSpPr>
        <p:spPr>
          <a:xfrm>
            <a:off x="7249098" y="4105195"/>
            <a:ext cx="3641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infrared divergency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26C78-49A7-47EF-BA6A-24D7C18B079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9174" b="22316"/>
          <a:stretch/>
        </p:blipFill>
        <p:spPr>
          <a:xfrm>
            <a:off x="7311344" y="4613416"/>
            <a:ext cx="4409222" cy="284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A4D78-417C-47A9-91D0-C26745FB1B5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33163" r="16131" b="21015"/>
          <a:stretch/>
        </p:blipFill>
        <p:spPr>
          <a:xfrm>
            <a:off x="7146509" y="5076648"/>
            <a:ext cx="734264" cy="3693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8B4F84-3177-470F-AAB3-50EB598B61EF}"/>
              </a:ext>
            </a:extLst>
          </p:cNvPr>
          <p:cNvSpPr txBox="1"/>
          <p:nvPr/>
        </p:nvSpPr>
        <p:spPr>
          <a:xfrm>
            <a:off x="7946829" y="5051286"/>
            <a:ext cx="380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increases with mass M</a:t>
            </a:r>
            <a:r>
              <a:rPr lang="en-GB" baseline="-25000" dirty="0"/>
              <a:t>H</a:t>
            </a:r>
            <a:r>
              <a:rPr lang="en-GB" dirty="0"/>
              <a:t> and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349670-DCA3-4B40-957C-0A68192197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38701" y="5116450"/>
            <a:ext cx="354436" cy="2641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E0F1B95-DAEA-4F74-BC26-DB0F0F12BD7E}"/>
              </a:ext>
            </a:extLst>
          </p:cNvPr>
          <p:cNvSpPr txBox="1"/>
          <p:nvPr/>
        </p:nvSpPr>
        <p:spPr>
          <a:xfrm>
            <a:off x="6962645" y="4098407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D63C4C-5160-4F3A-BC21-CBDF3FE1E3A0}"/>
              </a:ext>
            </a:extLst>
          </p:cNvPr>
          <p:cNvSpPr txBox="1"/>
          <p:nvPr/>
        </p:nvSpPr>
        <p:spPr>
          <a:xfrm>
            <a:off x="6960815" y="4537249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B6AC9D-8C55-4231-BCF1-EFB1DDD91127}"/>
              </a:ext>
            </a:extLst>
          </p:cNvPr>
          <p:cNvSpPr txBox="1"/>
          <p:nvPr/>
        </p:nvSpPr>
        <p:spPr>
          <a:xfrm>
            <a:off x="6947958" y="4965068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3C6A86-C27B-4FE6-8489-32C4F3C9386C}"/>
              </a:ext>
            </a:extLst>
          </p:cNvPr>
          <p:cNvSpPr/>
          <p:nvPr/>
        </p:nvSpPr>
        <p:spPr>
          <a:xfrm>
            <a:off x="6731306" y="3977089"/>
            <a:ext cx="5148973" cy="174066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00957F-5CF9-454C-BB47-F57F26830A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51315" y="6138563"/>
            <a:ext cx="1574157" cy="41981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A9A667E-BF7C-4A05-AFEE-A538BCFF55B9}"/>
              </a:ext>
            </a:extLst>
          </p:cNvPr>
          <p:cNvSpPr txBox="1"/>
          <p:nvPr/>
        </p:nvSpPr>
        <p:spPr>
          <a:xfrm>
            <a:off x="3944039" y="6193257"/>
            <a:ext cx="278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‘skewed’  unintegrated PDF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F8873B-53FF-4070-A19D-1D8727ACD4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4380" y="6220787"/>
            <a:ext cx="3239273" cy="254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9D212-D1FB-4C21-92D8-F0CBFBE7C7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7987" y="3065270"/>
            <a:ext cx="1921397" cy="661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2EBE0-09BD-4732-82B9-399C46B72E00}"/>
              </a:ext>
            </a:extLst>
          </p:cNvPr>
          <p:cNvSpPr txBox="1"/>
          <p:nvPr/>
        </p:nvSpPr>
        <p:spPr>
          <a:xfrm>
            <a:off x="10891091" y="3274523"/>
            <a:ext cx="462710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DL</a:t>
            </a:r>
          </a:p>
        </p:txBody>
      </p:sp>
    </p:spTree>
    <p:extLst>
      <p:ext uri="{BB962C8B-B14F-4D97-AF65-F5344CB8AC3E}">
        <p14:creationId xmlns:p14="http://schemas.microsoft.com/office/powerpoint/2010/main" val="414833785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F2D448A9-53FC-4B20-8BB4-FD3498E9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AC372-85B9-4D10-A85B-62BC4964D933}" type="slidenum">
              <a:rPr lang="en-GB" altLang="en-US"/>
              <a:pPr>
                <a:defRPr/>
              </a:pPr>
              <a:t>37</a:t>
            </a:fld>
            <a:endParaRPr lang="en-GB" alt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563586D4-5BB0-4BFB-9ED5-9FF6AA8AF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353" y="82159"/>
            <a:ext cx="9640117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endParaRPr lang="en-GB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The main advantages of </a:t>
            </a:r>
            <a:r>
              <a:rPr lang="en-GB" altLang="en-US" sz="2000" b="1" dirty="0">
                <a:solidFill>
                  <a:srgbClr val="FF0000"/>
                </a:solidFill>
                <a:latin typeface="Lucida Bright" panose="02040602050505020304" pitchFamily="18" charset="0"/>
              </a:rPr>
              <a:t>CEP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 Higgs production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</a:t>
            </a:r>
            <a:r>
              <a:rPr lang="en-GB" altLang="en-US" sz="2400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GB" altLang="en-US" sz="1600" dirty="0">
                <a:latin typeface="Comic Sans MS" panose="030F0702030302020204" pitchFamily="66" charset="0"/>
              </a:rPr>
              <a:t>Prospects for high accuracy (~1%) mass measurement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1600" dirty="0">
                <a:latin typeface="Comic Sans MS" panose="030F0702030302020204" pitchFamily="66" charset="0"/>
              </a:rPr>
              <a:t>       (irrespectively of the decay mode).    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  </a:t>
            </a:r>
            <a:endParaRPr lang="en-GB" altLang="en-US" sz="3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</a:t>
            </a: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  <a:r>
              <a:rPr lang="en-GB" altLang="en-US" sz="1600" dirty="0">
                <a:latin typeface="Comic Sans MS" panose="030F0702030302020204" pitchFamily="66" charset="0"/>
              </a:rPr>
              <a:t>Quantum number </a:t>
            </a:r>
            <a:r>
              <a:rPr lang="en-GB" altLang="en-US" sz="1600" dirty="0">
                <a:solidFill>
                  <a:srgbClr val="3333CC"/>
                </a:solidFill>
                <a:latin typeface="Comic Sans MS" panose="030F0702030302020204" pitchFamily="66" charset="0"/>
              </a:rPr>
              <a:t>filter</a:t>
            </a:r>
            <a:r>
              <a:rPr lang="en-GB" altLang="en-US" sz="1600" dirty="0">
                <a:latin typeface="Comic Sans MS" panose="030F0702030302020204" pitchFamily="66" charset="0"/>
              </a:rPr>
              <a:t>/</a:t>
            </a:r>
            <a:r>
              <a:rPr lang="en-GB" altLang="en-US" sz="1600" dirty="0">
                <a:solidFill>
                  <a:srgbClr val="336600"/>
                </a:solidFill>
                <a:latin typeface="Comic Sans MS" panose="030F0702030302020204" pitchFamily="66" charset="0"/>
              </a:rPr>
              <a:t>analyser</a:t>
            </a:r>
            <a:r>
              <a:rPr lang="en-GB" altLang="en-US" sz="2400" dirty="0">
                <a:latin typeface="Comic Sans MS" panose="030F0702030302020204" pitchFamily="66" charset="0"/>
              </a:rPr>
              <a:t>.       </a:t>
            </a:r>
            <a:endParaRPr lang="en-GB" altLang="en-US" sz="2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     ( </a:t>
            </a:r>
            <a:r>
              <a:rPr lang="en-GB" altLang="en-US" sz="1800" dirty="0">
                <a:solidFill>
                  <a:srgbClr val="FF0000"/>
                </a:solidFill>
              </a:rPr>
              <a:t>0++</a:t>
            </a:r>
            <a:r>
              <a:rPr lang="en-GB" altLang="en-US" sz="1600" dirty="0"/>
              <a:t> </a:t>
            </a:r>
            <a:r>
              <a:rPr lang="en-GB" altLang="en-US" sz="1400" dirty="0" err="1"/>
              <a:t>dominance;</a:t>
            </a:r>
            <a:r>
              <a:rPr lang="en-GB" altLang="en-US" sz="2000" dirty="0" err="1">
                <a:solidFill>
                  <a:srgbClr val="FF0000"/>
                </a:solidFill>
              </a:rPr>
              <a:t>C,P-</a:t>
            </a:r>
            <a:r>
              <a:rPr lang="en-GB" altLang="en-US" sz="1600" dirty="0" err="1">
                <a:solidFill>
                  <a:srgbClr val="000099"/>
                </a:solidFill>
              </a:rPr>
              <a:t>even</a:t>
            </a:r>
            <a:r>
              <a:rPr lang="en-GB" altLang="en-US" sz="1600" dirty="0"/>
              <a:t>)</a:t>
            </a: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ym typeface="Wingdings 2" panose="05020102010507070707" pitchFamily="18" charset="2"/>
              </a:rPr>
              <a:t></a:t>
            </a:r>
            <a:r>
              <a:rPr lang="en-GB" altLang="en-US" sz="1400" dirty="0"/>
              <a:t>    </a:t>
            </a:r>
            <a:r>
              <a:rPr lang="en-GB" altLang="en-US" sz="1800" dirty="0"/>
              <a:t>H -&gt;bb 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opens up (</a:t>
            </a:r>
            <a:r>
              <a:rPr lang="en-GB" altLang="en-US" sz="1400" dirty="0" err="1">
                <a:latin typeface="Comic Sans MS" panose="030F0702030302020204" pitchFamily="66" charset="0"/>
              </a:rPr>
              <a:t>Hbb</a:t>
            </a:r>
            <a:r>
              <a:rPr lang="en-GB" altLang="en-US" sz="1400" dirty="0">
                <a:latin typeface="Comic Sans MS" panose="030F0702030302020204" pitchFamily="66" charset="0"/>
              </a:rPr>
              <a:t> Yukawa </a:t>
            </a:r>
            <a:r>
              <a:rPr lang="en-GB" altLang="en-US" sz="1400" dirty="0" err="1">
                <a:latin typeface="Comic Sans MS" panose="030F0702030302020204" pitchFamily="66" charset="0"/>
              </a:rPr>
              <a:t>coupl</a:t>
            </a:r>
            <a:r>
              <a:rPr lang="en-GB" altLang="en-US" sz="1400" dirty="0">
                <a:latin typeface="Comic Sans MS" panose="030F0702030302020204" pitchFamily="66" charset="0"/>
              </a:rPr>
              <a:t>.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) 0</a:t>
            </a:r>
            <a:endParaRPr lang="en-GB" altLang="en-US" sz="2800" dirty="0">
              <a:solidFill>
                <a:schemeClr val="accent2"/>
              </a:solidFill>
              <a:latin typeface="Comic Sans MS" panose="030F0702030302020204" pitchFamily="66" charset="0"/>
              <a:sym typeface="Webdings" panose="05030102010509060703" pitchFamily="18" charset="2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800" dirty="0"/>
              <a:t>   </a:t>
            </a:r>
            <a:r>
              <a:rPr lang="en-GB" altLang="en-US" sz="1600" dirty="0"/>
              <a:t>(gg)--,</a:t>
            </a:r>
            <a:r>
              <a:rPr lang="en-GB" altLang="en-US" sz="1200" dirty="0">
                <a:solidFill>
                  <a:srgbClr val="0000FF"/>
                </a:solidFill>
              </a:rPr>
              <a:t>++   </a:t>
            </a:r>
            <a:r>
              <a:rPr lang="en-GB" altLang="en-US" sz="2800" b="1" dirty="0">
                <a:solidFill>
                  <a:srgbClr val="CC0000"/>
                </a:solidFill>
                <a:sym typeface="Wingdings 2" panose="05020102010507070707" pitchFamily="18" charset="2"/>
              </a:rPr>
              <a:t></a:t>
            </a:r>
            <a:r>
              <a:rPr lang="en-GB" altLang="en-US" sz="2000" dirty="0">
                <a:sym typeface="Symbol" panose="05050102010706020507" pitchFamily="18" charset="2"/>
              </a:rPr>
              <a:t> </a:t>
            </a:r>
            <a:r>
              <a:rPr lang="en-GB" altLang="en-US" sz="1600" dirty="0">
                <a:sym typeface="Symbol" panose="05050102010706020507" pitchFamily="18" charset="2"/>
              </a:rPr>
              <a:t> </a:t>
            </a:r>
            <a:r>
              <a:rPr lang="en-GB" altLang="en-US" sz="1600" dirty="0"/>
              <a:t>bb</a:t>
            </a:r>
            <a:r>
              <a:rPr lang="en-GB" altLang="en-US" sz="1400" dirty="0"/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 in</a:t>
            </a:r>
            <a:r>
              <a:rPr lang="en-GB" altLang="en-US" sz="14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LO</a:t>
            </a:r>
            <a:r>
              <a:rPr lang="en-GB" altLang="en-US" sz="1400" dirty="0"/>
              <a:t> ; </a:t>
            </a:r>
            <a:r>
              <a:rPr lang="en-GB" altLang="en-US" sz="1400" dirty="0">
                <a:solidFill>
                  <a:srgbClr val="0000FF"/>
                </a:solidFill>
              </a:rPr>
              <a:t>NLO,NNLO</a:t>
            </a:r>
            <a:r>
              <a:rPr lang="en-GB" altLang="en-US" sz="1400" dirty="0"/>
              <a:t>, </a:t>
            </a:r>
            <a:r>
              <a:rPr lang="en-GB" altLang="en-US" sz="1400" dirty="0">
                <a:solidFill>
                  <a:srgbClr val="000099"/>
                </a:solidFill>
              </a:rPr>
              <a:t>b- mass</a:t>
            </a:r>
            <a:r>
              <a:rPr lang="en-GB" altLang="en-US" sz="1400" dirty="0"/>
              <a:t> </a:t>
            </a:r>
            <a:r>
              <a:rPr lang="en-GB" altLang="en-US" sz="18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effects</a:t>
            </a:r>
            <a:r>
              <a:rPr lang="en-GB" altLang="en-US" sz="1400" dirty="0">
                <a:solidFill>
                  <a:schemeClr val="accent2"/>
                </a:solidFill>
              </a:rPr>
              <a:t> – </a:t>
            </a:r>
            <a:r>
              <a:rPr lang="en-GB" altLang="en-US" sz="1400" dirty="0">
                <a:solidFill>
                  <a:srgbClr val="FF0000"/>
                </a:solidFill>
              </a:rPr>
              <a:t>controllable</a:t>
            </a:r>
            <a:r>
              <a:rPr lang="en-GB" altLang="en-US" sz="1400" dirty="0">
                <a:solidFill>
                  <a:schemeClr val="accent2"/>
                </a:solidFill>
              </a:rPr>
              <a:t>.         </a:t>
            </a:r>
            <a:r>
              <a:rPr lang="en-GB" altLang="en-US" sz="1400" dirty="0">
                <a:solidFill>
                  <a:srgbClr val="000099"/>
                </a:solidFill>
                <a:latin typeface="Comic Sans MS" panose="030F0702030302020204" pitchFamily="66" charset="0"/>
              </a:rPr>
              <a:t>M(+++-)=(M---+)=0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accent2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  <a:sym typeface="Wingdings 2" panose="05020102010507070707" pitchFamily="18" charset="2"/>
              </a:rPr>
              <a:t>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Lucida Bright" panose="02040602050505020304" pitchFamily="18" charset="0"/>
              </a:rPr>
              <a:t>For some          scenarios</a:t>
            </a:r>
            <a:r>
              <a:rPr lang="en-GB" altLang="en-US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Book Antiqua" panose="02040602050305030304" pitchFamily="18" charset="0"/>
              </a:rPr>
              <a:t>CEP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009900"/>
                </a:solidFill>
                <a:latin typeface="Comic Sans MS" panose="030F0702030302020204" pitchFamily="66" charset="0"/>
              </a:rPr>
              <a:t>may</a:t>
            </a:r>
            <a:r>
              <a:rPr lang="en-GB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become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rgbClr val="660066"/>
                </a:solidFill>
                <a:latin typeface="Lucida Calligraphy" panose="03010101010101010101" pitchFamily="66" charset="0"/>
              </a:rPr>
              <a:t>a</a:t>
            </a:r>
            <a:r>
              <a:rPr lang="en-GB" altLang="en-US" sz="1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Comic Sans MS" panose="030F0702030302020204" pitchFamily="66" charset="0"/>
              </a:rPr>
              <a:t>discovery channel </a:t>
            </a:r>
            <a:r>
              <a:rPr lang="en-GB" altLang="en-US" sz="2800" b="1" dirty="0">
                <a:solidFill>
                  <a:schemeClr val="accent2"/>
                </a:solidFill>
                <a:latin typeface="Lucida Bright" panose="02040602050505020304" pitchFamily="18" charset="0"/>
                <a:sym typeface="Wingdings" panose="05000000000000000000" pitchFamily="2" charset="2"/>
              </a:rPr>
              <a:t></a:t>
            </a:r>
            <a:endParaRPr lang="en-GB" altLang="en-US" sz="2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</a:rPr>
              <a:t>      </a:t>
            </a:r>
            <a:r>
              <a:rPr lang="en-GB" altLang="en-US" sz="1800" dirty="0"/>
              <a:t> </a:t>
            </a:r>
            <a:r>
              <a:rPr lang="en-GB" altLang="en-US" sz="2000" dirty="0">
                <a:solidFill>
                  <a:srgbClr val="D60093"/>
                </a:solidFill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Symbol" panose="05050102010706020507" pitchFamily="18" charset="2"/>
              </a:rPr>
              <a:t></a:t>
            </a:r>
            <a:r>
              <a:rPr lang="en-GB" altLang="en-US" sz="16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</a:rPr>
              <a:t>A handle on the overlap backgrounds-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F</a:t>
            </a:r>
            <a:r>
              <a:rPr lang="en-GB" altLang="en-US" sz="1400" dirty="0">
                <a:latin typeface="Lucida Bright" panose="02040602050505020304" pitchFamily="18" charset="0"/>
              </a:rPr>
              <a:t>ast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Ti</a:t>
            </a:r>
            <a:r>
              <a:rPr lang="en-GB" altLang="en-US" sz="1400" dirty="0">
                <a:latin typeface="Lucida Bright" panose="02040602050505020304" pitchFamily="18" charset="0"/>
              </a:rPr>
              <a:t>ming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 D</a:t>
            </a:r>
            <a:r>
              <a:rPr lang="en-GB" altLang="en-US" sz="1400" dirty="0">
                <a:latin typeface="Lucida Bright" panose="02040602050505020304" pitchFamily="18" charset="0"/>
              </a:rPr>
              <a:t>etectors    (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10-20 </a:t>
            </a:r>
            <a:r>
              <a:rPr lang="en-GB" altLang="en-US" sz="1200" dirty="0" err="1">
                <a:solidFill>
                  <a:srgbClr val="008000"/>
                </a:solidFill>
                <a:latin typeface="Lucida Bright" panose="02040602050505020304" pitchFamily="18" charset="0"/>
              </a:rPr>
              <a:t>ps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 timing or better</a:t>
            </a:r>
            <a:r>
              <a:rPr lang="en-GB" altLang="en-US" sz="1400" dirty="0">
                <a:latin typeface="Lucida Bright" panose="02040602050505020304" pitchFamily="18" charset="0"/>
              </a:rPr>
              <a:t>).  </a:t>
            </a: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  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New leverage</a:t>
            </a:r>
            <a:r>
              <a:rPr lang="en-GB" altLang="en-US" sz="1600" dirty="0">
                <a:solidFill>
                  <a:srgbClr val="D60093"/>
                </a:solidFill>
                <a:latin typeface="Comic Sans MS" panose="030F0702030302020204" pitchFamily="66" charset="0"/>
              </a:rPr>
              <a:t> –</a:t>
            </a:r>
            <a:r>
              <a:rPr lang="en-GB" altLang="en-US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proton momentum correlations</a:t>
            </a:r>
            <a:r>
              <a:rPr lang="en-GB" altLang="en-US" sz="1400" dirty="0">
                <a:latin typeface="Comic Sans MS" panose="030F0702030302020204" pitchFamily="66" charset="0"/>
              </a:rPr>
              <a:t>  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 (</a:t>
            </a:r>
            <a:r>
              <a:rPr lang="en-GB" altLang="en-US" sz="1200" dirty="0">
                <a:solidFill>
                  <a:srgbClr val="0000FF"/>
                </a:solidFill>
                <a:latin typeface="Comic Sans MS" panose="030F0702030302020204" pitchFamily="66" charset="0"/>
              </a:rPr>
              <a:t>probes of QCD dynamics ,  CP- violation effects…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GB" altLang="en-US" sz="1800" dirty="0"/>
              <a:t> </a:t>
            </a:r>
            <a:r>
              <a:rPr lang="en-GB" altLang="en-US" sz="1600" dirty="0"/>
              <a:t> 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614BF1C6-A971-4BE4-9D49-58999ACC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0572" r="66245" b="50000"/>
          <a:stretch>
            <a:fillRect/>
          </a:stretch>
        </p:blipFill>
        <p:spPr bwMode="auto">
          <a:xfrm>
            <a:off x="8329614" y="488951"/>
            <a:ext cx="1582737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5">
            <a:extLst>
              <a:ext uri="{FF2B5EF4-FFF2-40B4-BE49-F238E27FC236}">
                <a16:creationId xmlns:a16="http://schemas.microsoft.com/office/drawing/2014/main" id="{0F5C2CF7-B334-4277-885E-31E6A7E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714" y="963613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40967" name="Text Box 6">
            <a:extLst>
              <a:ext uri="{FF2B5EF4-FFF2-40B4-BE49-F238E27FC236}">
                <a16:creationId xmlns:a16="http://schemas.microsoft.com/office/drawing/2014/main" id="{F15421AE-0795-42AA-B22C-D1561E5DE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0928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40968" name="AutoShape 7">
            <a:extLst>
              <a:ext uri="{FF2B5EF4-FFF2-40B4-BE49-F238E27FC236}">
                <a16:creationId xmlns:a16="http://schemas.microsoft.com/office/drawing/2014/main" id="{46D8B759-E12E-4D0B-8E6A-C84BFBED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04813"/>
            <a:ext cx="6408737" cy="431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40969" name="Text Box 8">
            <a:extLst>
              <a:ext uri="{FF2B5EF4-FFF2-40B4-BE49-F238E27FC236}">
                <a16:creationId xmlns:a16="http://schemas.microsoft.com/office/drawing/2014/main" id="{2389E006-3747-411A-92E2-78B5B8DE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053" y="3981024"/>
            <a:ext cx="644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FF0000"/>
                </a:solidFill>
                <a:latin typeface="Rockwell" panose="02060603020205020403" pitchFamily="18" charset="0"/>
              </a:rPr>
              <a:t>BSM</a:t>
            </a:r>
            <a:endParaRPr lang="en-US" altLang="en-US" sz="1600" b="1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sp>
        <p:nvSpPr>
          <p:cNvPr id="40971" name="Rectangle 10">
            <a:extLst>
              <a:ext uri="{FF2B5EF4-FFF2-40B4-BE49-F238E27FC236}">
                <a16:creationId xmlns:a16="http://schemas.microsoft.com/office/drawing/2014/main" id="{35EA9454-1F20-4EB6-8C8C-88F545C4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84950" y="3154364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2" name="Rectangle 11">
            <a:extLst>
              <a:ext uri="{FF2B5EF4-FFF2-40B4-BE49-F238E27FC236}">
                <a16:creationId xmlns:a16="http://schemas.microsoft.com/office/drawing/2014/main" id="{C82A9AB0-58C1-47DF-96CB-B8D97ADE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22913" y="3154364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3" name="Rectangle 12">
            <a:extLst>
              <a:ext uri="{FF2B5EF4-FFF2-40B4-BE49-F238E27FC236}">
                <a16:creationId xmlns:a16="http://schemas.microsoft.com/office/drawing/2014/main" id="{F2C793B6-A125-464D-80F4-D1F1066B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69250" y="-98593275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4" name="Rectangle 13">
            <a:extLst>
              <a:ext uri="{FF2B5EF4-FFF2-40B4-BE49-F238E27FC236}">
                <a16:creationId xmlns:a16="http://schemas.microsoft.com/office/drawing/2014/main" id="{ABE04285-356C-4603-A98F-5806D48C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3558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5" name="Rectangle 14">
            <a:extLst>
              <a:ext uri="{FF2B5EF4-FFF2-40B4-BE49-F238E27FC236}">
                <a16:creationId xmlns:a16="http://schemas.microsoft.com/office/drawing/2014/main" id="{0DCCCB68-8B26-440C-AC89-2E232696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19288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6" name="Rectangle 15">
            <a:extLst>
              <a:ext uri="{FF2B5EF4-FFF2-40B4-BE49-F238E27FC236}">
                <a16:creationId xmlns:a16="http://schemas.microsoft.com/office/drawing/2014/main" id="{BDB907B9-CE31-4E97-9865-16580828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73823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7" name="Rectangle 16">
            <a:extLst>
              <a:ext uri="{FF2B5EF4-FFF2-40B4-BE49-F238E27FC236}">
                <a16:creationId xmlns:a16="http://schemas.microsoft.com/office/drawing/2014/main" id="{F5EBDB40-11C0-4DFD-BEE6-BB12D030B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553938" y="-985932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8" name="Rectangle 17">
            <a:extLst>
              <a:ext uri="{FF2B5EF4-FFF2-40B4-BE49-F238E27FC236}">
                <a16:creationId xmlns:a16="http://schemas.microsoft.com/office/drawing/2014/main" id="{5E89CE78-BE0E-4D77-88F0-40F6468C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997938" y="-98593275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9" name="Rectangle 18">
            <a:extLst>
              <a:ext uri="{FF2B5EF4-FFF2-40B4-BE49-F238E27FC236}">
                <a16:creationId xmlns:a16="http://schemas.microsoft.com/office/drawing/2014/main" id="{6B74C371-8AD5-4463-8102-4D14795BD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3988250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0" name="Rectangle 19">
            <a:extLst>
              <a:ext uri="{FF2B5EF4-FFF2-40B4-BE49-F238E27FC236}">
                <a16:creationId xmlns:a16="http://schemas.microsoft.com/office/drawing/2014/main" id="{37563686-AD9D-4EDF-AB84-B9703809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49563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1" name="Rectangle 20">
            <a:extLst>
              <a:ext uri="{FF2B5EF4-FFF2-40B4-BE49-F238E27FC236}">
                <a16:creationId xmlns:a16="http://schemas.microsoft.com/office/drawing/2014/main" id="{2F46D3D5-23F9-492B-BEBF-67262F98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66925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2" name="Rectangle 21">
            <a:extLst>
              <a:ext uri="{FF2B5EF4-FFF2-40B4-BE49-F238E27FC236}">
                <a16:creationId xmlns:a16="http://schemas.microsoft.com/office/drawing/2014/main" id="{600A6850-89A5-43FA-BA0C-B1592C097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26550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3" name="Rectangle 22">
            <a:extLst>
              <a:ext uri="{FF2B5EF4-FFF2-40B4-BE49-F238E27FC236}">
                <a16:creationId xmlns:a16="http://schemas.microsoft.com/office/drawing/2014/main" id="{C4BE4696-0599-4484-A761-AB7DA6565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92888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4" name="Rectangle 23">
            <a:extLst>
              <a:ext uri="{FF2B5EF4-FFF2-40B4-BE49-F238E27FC236}">
                <a16:creationId xmlns:a16="http://schemas.microsoft.com/office/drawing/2014/main" id="{A65AFD24-1E65-437C-9BF8-C893E389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2717813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5" name="Rectangle 24">
            <a:extLst>
              <a:ext uri="{FF2B5EF4-FFF2-40B4-BE49-F238E27FC236}">
                <a16:creationId xmlns:a16="http://schemas.microsoft.com/office/drawing/2014/main" id="{6F81DC4D-6534-4EA3-A531-4F3A6956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995538" y="104902000"/>
            <a:ext cx="3667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6" name="Rectangle 25">
            <a:extLst>
              <a:ext uri="{FF2B5EF4-FFF2-40B4-BE49-F238E27FC236}">
                <a16:creationId xmlns:a16="http://schemas.microsoft.com/office/drawing/2014/main" id="{8950D849-85E4-491F-9531-BE14C988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012225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7" name="Rectangle 26">
            <a:extLst>
              <a:ext uri="{FF2B5EF4-FFF2-40B4-BE49-F238E27FC236}">
                <a16:creationId xmlns:a16="http://schemas.microsoft.com/office/drawing/2014/main" id="{077EE2C5-D0AC-47C6-A9F1-84761E4B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578563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8" name="Rectangle 27">
            <a:extLst>
              <a:ext uri="{FF2B5EF4-FFF2-40B4-BE49-F238E27FC236}">
                <a16:creationId xmlns:a16="http://schemas.microsoft.com/office/drawing/2014/main" id="{E2C57456-B96C-4975-9101-DC020903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63850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9" name="Rectangle 28">
            <a:extLst>
              <a:ext uri="{FF2B5EF4-FFF2-40B4-BE49-F238E27FC236}">
                <a16:creationId xmlns:a16="http://schemas.microsoft.com/office/drawing/2014/main" id="{7219A5D6-4C72-41AE-9056-CBE5CD42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74863" y="104902000"/>
            <a:ext cx="234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1800"/>
          </a:p>
        </p:txBody>
      </p:sp>
      <p:sp>
        <p:nvSpPr>
          <p:cNvPr id="40990" name="Rectangle 29">
            <a:extLst>
              <a:ext uri="{FF2B5EF4-FFF2-40B4-BE49-F238E27FC236}">
                <a16:creationId xmlns:a16="http://schemas.microsoft.com/office/drawing/2014/main" id="{6E0FC282-C305-4490-BC9F-F953564D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83475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1" name="Rectangle 30">
            <a:extLst>
              <a:ext uri="{FF2B5EF4-FFF2-40B4-BE49-F238E27FC236}">
                <a16:creationId xmlns:a16="http://schemas.microsoft.com/office/drawing/2014/main" id="{1C302B46-B657-46A4-9DD4-5EAEB64CD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99238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0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2" name="Rectangle 31">
            <a:extLst>
              <a:ext uri="{FF2B5EF4-FFF2-40B4-BE49-F238E27FC236}">
                <a16:creationId xmlns:a16="http://schemas.microsoft.com/office/drawing/2014/main" id="{313E8566-4F8A-470C-82E5-A6604AE2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5313" y="-32530236"/>
            <a:ext cx="2359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·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3" name="Rectangle 32">
            <a:extLst>
              <a:ext uri="{FF2B5EF4-FFF2-40B4-BE49-F238E27FC236}">
                <a16:creationId xmlns:a16="http://schemas.microsoft.com/office/drawing/2014/main" id="{9AE1C29D-3BFD-4359-B3CE-653AC3FB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44938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4" name="Rectangle 33">
            <a:extLst>
              <a:ext uri="{FF2B5EF4-FFF2-40B4-BE49-F238E27FC236}">
                <a16:creationId xmlns:a16="http://schemas.microsoft.com/office/drawing/2014/main" id="{4A5C9468-658F-45A3-ACE1-997F85D32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01750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5" name="Rectangle 34">
            <a:extLst>
              <a:ext uri="{FF2B5EF4-FFF2-40B4-BE49-F238E27FC236}">
                <a16:creationId xmlns:a16="http://schemas.microsoft.com/office/drawing/2014/main" id="{17F38A81-A81C-4CD8-BD04-52A3E6BA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663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1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6" name="Rectangle 35">
            <a:extLst>
              <a:ext uri="{FF2B5EF4-FFF2-40B4-BE49-F238E27FC236}">
                <a16:creationId xmlns:a16="http://schemas.microsoft.com/office/drawing/2014/main" id="{A818D763-A59B-4751-B614-0D527EBCC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78050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7" name="Rectangle 36">
            <a:extLst>
              <a:ext uri="{FF2B5EF4-FFF2-40B4-BE49-F238E27FC236}">
                <a16:creationId xmlns:a16="http://schemas.microsoft.com/office/drawing/2014/main" id="{0486CADA-CBAA-4E68-ABDE-CB74FA091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27213" y="-325278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×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8" name="Rectangle 37">
            <a:extLst>
              <a:ext uri="{FF2B5EF4-FFF2-40B4-BE49-F238E27FC236}">
                <a16:creationId xmlns:a16="http://schemas.microsoft.com/office/drawing/2014/main" id="{7B14083C-962E-4C69-8AC5-CD5FF26B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9631238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9" name="Rectangle 38">
            <a:extLst>
              <a:ext uri="{FF2B5EF4-FFF2-40B4-BE49-F238E27FC236}">
                <a16:creationId xmlns:a16="http://schemas.microsoft.com/office/drawing/2014/main" id="{F49E4A73-C3F6-4ABD-9525-FF91CD95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1564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2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0" name="Rectangle 39">
            <a:extLst>
              <a:ext uri="{FF2B5EF4-FFF2-40B4-BE49-F238E27FC236}">
                <a16:creationId xmlns:a16="http://schemas.microsoft.com/office/drawing/2014/main" id="{6C9034AF-C2FB-4B54-9366-2C4BAA80A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69738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1" name="Rectangle 40">
            <a:extLst>
              <a:ext uri="{FF2B5EF4-FFF2-40B4-BE49-F238E27FC236}">
                <a16:creationId xmlns:a16="http://schemas.microsoft.com/office/drawing/2014/main" id="{16DEA3C5-B054-4C17-B165-CD2AABAA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456775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2" name="Rectangle 41">
            <a:extLst>
              <a:ext uri="{FF2B5EF4-FFF2-40B4-BE49-F238E27FC236}">
                <a16:creationId xmlns:a16="http://schemas.microsoft.com/office/drawing/2014/main" id="{035A7D99-3A56-4835-BEC5-26713F70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3948663" y="-32530236"/>
            <a:ext cx="2936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∼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3" name="Rectangle 42">
            <a:extLst>
              <a:ext uri="{FF2B5EF4-FFF2-40B4-BE49-F238E27FC236}">
                <a16:creationId xmlns:a16="http://schemas.microsoft.com/office/drawing/2014/main" id="{88109C5D-BCC8-4DFB-8881-4B5F29FC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20861313" y="-32527875"/>
            <a:ext cx="377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sin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4" name="Rectangle 43">
            <a:extLst>
              <a:ext uri="{FF2B5EF4-FFF2-40B4-BE49-F238E27FC236}">
                <a16:creationId xmlns:a16="http://schemas.microsoft.com/office/drawing/2014/main" id="{9416876F-666B-40B2-B032-38BBF125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497800" y="-32527875"/>
            <a:ext cx="325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</a:t>
            </a:r>
            <a:endParaRPr lang="en-US" altLang="en-US" sz="1800"/>
          </a:p>
        </p:txBody>
      </p:sp>
      <p:sp>
        <p:nvSpPr>
          <p:cNvPr id="41005" name="Rectangle 44">
            <a:extLst>
              <a:ext uri="{FF2B5EF4-FFF2-40B4-BE49-F238E27FC236}">
                <a16:creationId xmlns:a16="http://schemas.microsoft.com/office/drawing/2014/main" id="{E3B04B89-2F3B-4CC4-B1C8-0024E4138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30350" y="2147483647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6" name="Rectangle 45">
            <a:extLst>
              <a:ext uri="{FF2B5EF4-FFF2-40B4-BE49-F238E27FC236}">
                <a16:creationId xmlns:a16="http://schemas.microsoft.com/office/drawing/2014/main" id="{6DA40D30-FE0F-431B-9FF8-40D77FAD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4210775" y="2147483647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7" name="Rectangle 46">
            <a:extLst>
              <a:ext uri="{FF2B5EF4-FFF2-40B4-BE49-F238E27FC236}">
                <a16:creationId xmlns:a16="http://schemas.microsoft.com/office/drawing/2014/main" id="{A4B3AFD5-01F7-4D1E-B30B-35DDA033C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85750" y="-2147483648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8" name="Rectangle 47">
            <a:extLst>
              <a:ext uri="{FF2B5EF4-FFF2-40B4-BE49-F238E27FC236}">
                <a16:creationId xmlns:a16="http://schemas.microsoft.com/office/drawing/2014/main" id="{8A3E117E-0B35-4B39-9B3C-D1DB0952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9250513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9" name="Rectangle 48">
            <a:extLst>
              <a:ext uri="{FF2B5EF4-FFF2-40B4-BE49-F238E27FC236}">
                <a16:creationId xmlns:a16="http://schemas.microsoft.com/office/drawing/2014/main" id="{28FD75AA-7B05-4D87-AD5C-A43502BB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49925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0" name="Rectangle 49">
            <a:extLst>
              <a:ext uri="{FF2B5EF4-FFF2-40B4-BE49-F238E27FC236}">
                <a16:creationId xmlns:a16="http://schemas.microsoft.com/office/drawing/2014/main" id="{C0E6FCAF-80DA-41D8-B0EB-F75CAA72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46055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1" name="Rectangle 50">
            <a:extLst>
              <a:ext uri="{FF2B5EF4-FFF2-40B4-BE49-F238E27FC236}">
                <a16:creationId xmlns:a16="http://schemas.microsoft.com/office/drawing/2014/main" id="{D9597FD8-C748-45D3-A815-1CF2C2E9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541238" y="-2147483648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2" name="Rectangle 51">
            <a:extLst>
              <a:ext uri="{FF2B5EF4-FFF2-40B4-BE49-F238E27FC236}">
                <a16:creationId xmlns:a16="http://schemas.microsoft.com/office/drawing/2014/main" id="{9CA577F9-40A0-4F97-A386-BA03991B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78738" y="-2147483648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3" name="Rectangle 52">
            <a:extLst>
              <a:ext uri="{FF2B5EF4-FFF2-40B4-BE49-F238E27FC236}">
                <a16:creationId xmlns:a16="http://schemas.microsoft.com/office/drawing/2014/main" id="{B7212C76-D51B-4D5E-BF13-0E56ED14D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070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4" name="Rectangle 53">
            <a:extLst>
              <a:ext uri="{FF2B5EF4-FFF2-40B4-BE49-F238E27FC236}">
                <a16:creationId xmlns:a16="http://schemas.microsoft.com/office/drawing/2014/main" id="{7EAE36A0-C7E6-471E-BE70-F1A645531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0850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5" name="Rectangle 54">
            <a:extLst>
              <a:ext uri="{FF2B5EF4-FFF2-40B4-BE49-F238E27FC236}">
                <a16:creationId xmlns:a16="http://schemas.microsoft.com/office/drawing/2014/main" id="{5F54D303-F958-4059-8E8E-F593B4E70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1475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6" name="Rectangle 55">
            <a:extLst>
              <a:ext uri="{FF2B5EF4-FFF2-40B4-BE49-F238E27FC236}">
                <a16:creationId xmlns:a16="http://schemas.microsoft.com/office/drawing/2014/main" id="{00852FAC-06B5-4B48-8881-C9BA00A90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28763" y="2147483647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7" name="Rectangle 56">
            <a:extLst>
              <a:ext uri="{FF2B5EF4-FFF2-40B4-BE49-F238E27FC236}">
                <a16:creationId xmlns:a16="http://schemas.microsoft.com/office/drawing/2014/main" id="{941AA7A7-6878-4FCE-9C0A-50528999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807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8" name="Rectangle 57">
            <a:extLst>
              <a:ext uri="{FF2B5EF4-FFF2-40B4-BE49-F238E27FC236}">
                <a16:creationId xmlns:a16="http://schemas.microsoft.com/office/drawing/2014/main" id="{CC2E1BEE-FAA0-46AF-B196-84D5CBADB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00875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9" name="Rectangle 58">
            <a:extLst>
              <a:ext uri="{FF2B5EF4-FFF2-40B4-BE49-F238E27FC236}">
                <a16:creationId xmlns:a16="http://schemas.microsoft.com/office/drawing/2014/main" id="{C46642B7-1925-4249-A55E-6EF2F28E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11500" y="2147483647"/>
            <a:ext cx="366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0" name="Rectangle 59">
            <a:extLst>
              <a:ext uri="{FF2B5EF4-FFF2-40B4-BE49-F238E27FC236}">
                <a16:creationId xmlns:a16="http://schemas.microsoft.com/office/drawing/2014/main" id="{9CCADDEE-DA36-40FF-A7BE-7C629CC5A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93025" y="2147483647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1" name="Rectangle 60">
            <a:extLst>
              <a:ext uri="{FF2B5EF4-FFF2-40B4-BE49-F238E27FC236}">
                <a16:creationId xmlns:a16="http://schemas.microsoft.com/office/drawing/2014/main" id="{9A8A1227-A4AC-4CA5-A834-94098419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7050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2" name="Rectangle 61">
            <a:extLst>
              <a:ext uri="{FF2B5EF4-FFF2-40B4-BE49-F238E27FC236}">
                <a16:creationId xmlns:a16="http://schemas.microsoft.com/office/drawing/2014/main" id="{1114D78B-9948-4760-BFCA-35761CA5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7200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3" name="Rectangle 62">
            <a:extLst>
              <a:ext uri="{FF2B5EF4-FFF2-40B4-BE49-F238E27FC236}">
                <a16:creationId xmlns:a16="http://schemas.microsoft.com/office/drawing/2014/main" id="{CD564E02-8292-4154-839F-A5BE20BE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78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26" name="Picture 65">
            <a:extLst>
              <a:ext uri="{FF2B5EF4-FFF2-40B4-BE49-F238E27FC236}">
                <a16:creationId xmlns:a16="http://schemas.microsoft.com/office/drawing/2014/main" id="{2DC2CDBB-AFB1-4CA4-8ED6-775A5188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44987" r="29669" b="47038"/>
          <a:stretch>
            <a:fillRect/>
          </a:stretch>
        </p:blipFill>
        <p:spPr bwMode="auto">
          <a:xfrm>
            <a:off x="6240463" y="6092825"/>
            <a:ext cx="3384550" cy="58578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7" name="Picture 66">
            <a:extLst>
              <a:ext uri="{FF2B5EF4-FFF2-40B4-BE49-F238E27FC236}">
                <a16:creationId xmlns:a16="http://schemas.microsoft.com/office/drawing/2014/main" id="{DDF0CFB1-8E76-4C43-A59A-E8F5694D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661025"/>
            <a:ext cx="2057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8" name="Text Box 67">
            <a:extLst>
              <a:ext uri="{FF2B5EF4-FFF2-40B4-BE49-F238E27FC236}">
                <a16:creationId xmlns:a16="http://schemas.microsoft.com/office/drawing/2014/main" id="{7B00BB89-D450-43B9-8DB8-F2342E7E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9" y="5589588"/>
            <a:ext cx="2541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accent2"/>
                </a:solidFill>
                <a:latin typeface="Lucida Bright" panose="02040602050505020304" pitchFamily="18" charset="0"/>
              </a:rPr>
              <a:t>Triple product correlation:</a:t>
            </a:r>
            <a:r>
              <a:rPr lang="en-GB" altLang="en-US" sz="1600">
                <a:latin typeface="Lucida Bright" panose="02040602050505020304" pitchFamily="18" charset="0"/>
              </a:rPr>
              <a:t> </a:t>
            </a:r>
            <a:endParaRPr lang="en-US" altLang="en-US" sz="1600">
              <a:latin typeface="Lucida Bright" panose="02040602050505020304" pitchFamily="18" charset="0"/>
            </a:endParaRPr>
          </a:p>
        </p:txBody>
      </p:sp>
      <p:sp>
        <p:nvSpPr>
          <p:cNvPr id="41029" name="Text Box 68">
            <a:extLst>
              <a:ext uri="{FF2B5EF4-FFF2-40B4-BE49-F238E27FC236}">
                <a16:creationId xmlns:a16="http://schemas.microsoft.com/office/drawing/2014/main" id="{5CA4D849-C099-44EF-8211-F03EDC98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069013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Integrated counting asymmetry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(~10%)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endParaRPr lang="en-US" altLang="en-US" sz="180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pic>
        <p:nvPicPr>
          <p:cNvPr id="41030" name="Picture 69">
            <a:extLst>
              <a:ext uri="{FF2B5EF4-FFF2-40B4-BE49-F238E27FC236}">
                <a16:creationId xmlns:a16="http://schemas.microsoft.com/office/drawing/2014/main" id="{DC6FF8DB-A0BF-4B25-B8D3-9D739F24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62" y="5516563"/>
            <a:ext cx="255587" cy="2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1" name="Picture 70">
            <a:extLst>
              <a:ext uri="{FF2B5EF4-FFF2-40B4-BE49-F238E27FC236}">
                <a16:creationId xmlns:a16="http://schemas.microsoft.com/office/drawing/2014/main" id="{18955BEA-A04D-4AE6-82BB-DF045238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254" y="4868863"/>
            <a:ext cx="255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Line 3">
            <a:extLst>
              <a:ext uri="{FF2B5EF4-FFF2-40B4-BE49-F238E27FC236}">
                <a16:creationId xmlns:a16="http://schemas.microsoft.com/office/drawing/2014/main" id="{C3732263-4E59-44B0-AEEC-770CC477E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824" y="3207286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941" y="243225"/>
            <a:ext cx="7675459" cy="1046440"/>
          </a:xfrm>
          <a:prstGeom prst="rect">
            <a:avLst/>
          </a:prstGeom>
          <a:noFill/>
          <a:ln w="57150">
            <a:solidFill>
              <a:srgbClr val="A8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FP420 and Resurrection of ‘Diffractive 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HIggs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’</a:t>
            </a:r>
          </a:p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 (20 years on)</a:t>
            </a:r>
          </a:p>
          <a:p>
            <a:r>
              <a:rPr lang="en-GB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536" y="134076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searching for lower mass  new objects  in CEP  requires far away  (~400m)  FDs</a:t>
            </a: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951" y="1412777"/>
            <a:ext cx="388991" cy="23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fp420-log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09" y="2778616"/>
            <a:ext cx="555391" cy="4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7053" r="20190" b="49789"/>
          <a:stretch/>
        </p:blipFill>
        <p:spPr bwMode="auto">
          <a:xfrm>
            <a:off x="2567608" y="2348881"/>
            <a:ext cx="5184576" cy="2024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633841"/>
            <a:ext cx="5249616" cy="15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76" y="5085185"/>
            <a:ext cx="2355396" cy="115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8" t="8737" r="14145" b="10000"/>
          <a:stretch/>
        </p:blipFill>
        <p:spPr bwMode="auto">
          <a:xfrm>
            <a:off x="5863581" y="1043360"/>
            <a:ext cx="464320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694" y="6309320"/>
            <a:ext cx="279698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 96 GeV-’light Higgs’ indications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62852-6217-40D8-9423-B0FBEEE94931}"/>
              </a:ext>
            </a:extLst>
          </p:cNvPr>
          <p:cNvSpPr txBox="1"/>
          <p:nvPr/>
        </p:nvSpPr>
        <p:spPr>
          <a:xfrm>
            <a:off x="3783105" y="6329082"/>
            <a:ext cx="247435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PPS/AFP- new proposals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BA1F58C-C44F-220F-B11E-1BDE6691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65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E321A0-3B0C-8B79-2077-161C82A7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B0A18-5BC1-17CE-FFF1-98E065DCF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741"/>
            <a:ext cx="11677639" cy="64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5A99E-BA41-4E5D-A6DD-001157C1B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625" y="94349"/>
            <a:ext cx="8741771" cy="6262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F788-6B7E-463A-A2C2-FDDF99FE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0804FE-C662-47A0-B9BE-57E5B05A4E81}"/>
              </a:ext>
            </a:extLst>
          </p:cNvPr>
          <p:cNvSpPr txBox="1"/>
          <p:nvPr/>
        </p:nvSpPr>
        <p:spPr>
          <a:xfrm>
            <a:off x="4159045" y="1509656"/>
            <a:ext cx="3195484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6654B-425B-4B4B-A77B-7CE98C137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66" y="1475247"/>
            <a:ext cx="3294052" cy="365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7A32D-EAD0-4D9D-BEEC-E54DFCDBA18D}"/>
              </a:ext>
            </a:extLst>
          </p:cNvPr>
          <p:cNvSpPr txBox="1"/>
          <p:nvPr/>
        </p:nvSpPr>
        <p:spPr>
          <a:xfrm>
            <a:off x="9108141" y="421341"/>
            <a:ext cx="2931459" cy="9233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LRGs caused by </a:t>
            </a:r>
            <a:r>
              <a:rPr lang="en-GB" dirty="0">
                <a:solidFill>
                  <a:schemeClr val="accent1"/>
                </a:solidFill>
              </a:rPr>
              <a:t>Pomeron</a:t>
            </a:r>
            <a:r>
              <a:rPr lang="en-GB" dirty="0"/>
              <a:t>,</a:t>
            </a:r>
          </a:p>
          <a:p>
            <a:pPr algn="ctr"/>
            <a:r>
              <a:rPr lang="en-GB" dirty="0"/>
              <a:t>photon (W,Z)  or </a:t>
            </a:r>
            <a:r>
              <a:rPr lang="en-GB" dirty="0" err="1"/>
              <a:t>Odderon</a:t>
            </a:r>
            <a:r>
              <a:rPr lang="en-GB" dirty="0"/>
              <a:t> exchanges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63ADC-D737-9224-5497-FB55DFA2C9DC}"/>
              </a:ext>
            </a:extLst>
          </p:cNvPr>
          <p:cNvSpPr txBox="1"/>
          <p:nvPr/>
        </p:nvSpPr>
        <p:spPr>
          <a:xfrm>
            <a:off x="2166731" y="2007707"/>
            <a:ext cx="1351721" cy="4587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098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865938-0823-3B93-0323-3C7A7DC1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2D753-79C4-1B0B-9361-723E6F1D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687" y="746483"/>
            <a:ext cx="4557713" cy="3147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4369D-4492-CE50-BCBB-55E00D22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137" y="1320351"/>
            <a:ext cx="1579563" cy="44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33D06F-F43D-855D-4ABD-C939F583F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575" y="2088845"/>
            <a:ext cx="1050925" cy="33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569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2DA125-6042-4D28-B8B3-D519F866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CD457-A177-4A0A-8505-C3A4EC89C817}"/>
              </a:ext>
            </a:extLst>
          </p:cNvPr>
          <p:cNvSpPr txBox="1"/>
          <p:nvPr/>
        </p:nvSpPr>
        <p:spPr>
          <a:xfrm>
            <a:off x="4041058" y="1189703"/>
            <a:ext cx="503411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Photon vs Gluon  fusion</a:t>
            </a:r>
          </a:p>
        </p:txBody>
      </p:sp>
    </p:spTree>
    <p:extLst>
      <p:ext uri="{BB962C8B-B14F-4D97-AF65-F5344CB8AC3E}">
        <p14:creationId xmlns:p14="http://schemas.microsoft.com/office/powerpoint/2010/main" val="2306566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19907"/>
            <a:ext cx="8358188" cy="628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MCj043441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533400"/>
            <a:ext cx="392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7D7D0-B03D-5194-B334-CCC4A6BF3345}"/>
              </a:ext>
            </a:extLst>
          </p:cNvPr>
          <p:cNvCxnSpPr/>
          <p:nvPr/>
        </p:nvCxnSpPr>
        <p:spPr>
          <a:xfrm>
            <a:off x="5539409" y="4214191"/>
            <a:ext cx="725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473F4A-D42A-B011-715D-B2FDCBA8306B}"/>
              </a:ext>
            </a:extLst>
          </p:cNvPr>
          <p:cNvCxnSpPr/>
          <p:nvPr/>
        </p:nvCxnSpPr>
        <p:spPr>
          <a:xfrm>
            <a:off x="1828801" y="4581939"/>
            <a:ext cx="1759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837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741"/>
          <a:stretch/>
        </p:blipFill>
        <p:spPr bwMode="auto">
          <a:xfrm>
            <a:off x="1759258" y="282202"/>
            <a:ext cx="7891743" cy="60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6019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absorptive/</a:t>
            </a:r>
            <a:r>
              <a:rPr lang="en-GB" dirty="0" err="1"/>
              <a:t>rescattering</a:t>
            </a:r>
            <a:r>
              <a:rPr lang="en-GB" dirty="0"/>
              <a:t> effects- survival factor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5943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58200" y="3995739"/>
            <a:ext cx="2014538" cy="646331"/>
          </a:xfrm>
          <a:prstGeom prst="rect">
            <a:avLst/>
          </a:prstGeom>
          <a:solidFill>
            <a:srgbClr val="6699FF">
              <a:alpha val="23137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   ‘Large’ </a:t>
            </a:r>
            <a:r>
              <a:rPr lang="en-GB" sz="1200" dirty="0" err="1">
                <a:solidFill>
                  <a:schemeClr val="tx2"/>
                </a:solidFill>
              </a:rPr>
              <a:t>Pomeron</a:t>
            </a:r>
            <a:r>
              <a:rPr lang="en-GB" sz="1200" dirty="0">
                <a:solidFill>
                  <a:schemeClr val="tx2"/>
                </a:solidFill>
              </a:rPr>
              <a:t> size in the</a:t>
            </a: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  production of  the small     size   objects.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8118" r="49442" b="23647"/>
          <a:stretch/>
        </p:blipFill>
        <p:spPr bwMode="auto">
          <a:xfrm>
            <a:off x="8991600" y="2895601"/>
            <a:ext cx="1288578" cy="8834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56125" r="51838" b="9460"/>
          <a:stretch/>
        </p:blipFill>
        <p:spPr bwMode="auto">
          <a:xfrm>
            <a:off x="1905000" y="396920"/>
            <a:ext cx="2514600" cy="2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429000" y="1295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2192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8113800" y="1295400"/>
            <a:ext cx="457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1882" y="838200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821882" y="1459468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 rot="19956434">
            <a:off x="2784042" y="2505837"/>
            <a:ext cx="6470562" cy="1197506"/>
            <a:chOff x="144" y="1440"/>
            <a:chExt cx="4752" cy="912"/>
          </a:xfrm>
        </p:grpSpPr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44" y="1602"/>
              <a:ext cx="4752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The LHC is the high energy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photon</a:t>
              </a: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collider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3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DDC49-DF25-DA8B-4073-85BAC338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6CEC6-9778-7F56-ED4B-B7F7ADB2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49" y="501241"/>
            <a:ext cx="7429200" cy="5636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72001F-24C2-974C-D193-37E3E2A13F6F}"/>
              </a:ext>
            </a:extLst>
          </p:cNvPr>
          <p:cNvSpPr txBox="1"/>
          <p:nvPr/>
        </p:nvSpPr>
        <p:spPr>
          <a:xfrm>
            <a:off x="2008909" y="5772436"/>
            <a:ext cx="1205346" cy="5839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3C20C-2A08-B794-682A-1BD0FB54E9C0}"/>
              </a:ext>
            </a:extLst>
          </p:cNvPr>
          <p:cNvSpPr txBox="1"/>
          <p:nvPr/>
        </p:nvSpPr>
        <p:spPr>
          <a:xfrm>
            <a:off x="2005749" y="3225521"/>
            <a:ext cx="1038902" cy="583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761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61939"/>
            <a:ext cx="81724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3B67A-940D-4C53-9A57-2EC3A953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36" y="4260179"/>
            <a:ext cx="462987" cy="32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6CD19-F8A7-46DF-BC07-9A64C9416420}"/>
              </a:ext>
            </a:extLst>
          </p:cNvPr>
          <p:cNvSpPr txBox="1"/>
          <p:nvPr/>
        </p:nvSpPr>
        <p:spPr>
          <a:xfrm>
            <a:off x="10381129" y="4215354"/>
            <a:ext cx="162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up to 1-2 </a:t>
            </a:r>
            <a:r>
              <a:rPr lang="en-GB" sz="1600" dirty="0" err="1"/>
              <a:t>TeV</a:t>
            </a:r>
            <a:endParaRPr lang="en-GB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34CE6D-CC2C-4C87-BDFE-0A7C815DB2B2}"/>
              </a:ext>
            </a:extLst>
          </p:cNvPr>
          <p:cNvSpPr/>
          <p:nvPr/>
        </p:nvSpPr>
        <p:spPr>
          <a:xfrm>
            <a:off x="9844836" y="4105835"/>
            <a:ext cx="1818246" cy="48214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3C2DC-3082-494A-AA43-97776FAAFCF5}"/>
              </a:ext>
            </a:extLst>
          </p:cNvPr>
          <p:cNvSpPr txBox="1"/>
          <p:nvPr/>
        </p:nvSpPr>
        <p:spPr>
          <a:xfrm>
            <a:off x="528918" y="6432094"/>
            <a:ext cx="74193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Currently, pure CEP studies at the LHC are         dominated  (also HIC-UPC)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B84AE0-D254-4D94-B963-3523EDE2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232" y="6479202"/>
            <a:ext cx="277792" cy="264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FEB5C-A1F2-4F53-B91D-B797C423ABE4}"/>
              </a:ext>
            </a:extLst>
          </p:cNvPr>
          <p:cNvSpPr txBox="1"/>
          <p:nvPr/>
        </p:nvSpPr>
        <p:spPr>
          <a:xfrm>
            <a:off x="5871882" y="6078069"/>
            <a:ext cx="125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20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A0D3C-DDC5-471E-BD12-416E5D35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CEAC4-0B4E-4F8D-9D5F-4775C8669B1D}"/>
              </a:ext>
            </a:extLst>
          </p:cNvPr>
          <p:cNvSpPr txBox="1"/>
          <p:nvPr/>
        </p:nvSpPr>
        <p:spPr>
          <a:xfrm>
            <a:off x="3067664" y="1887794"/>
            <a:ext cx="372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STANDARD CANDLES </a:t>
            </a:r>
          </a:p>
        </p:txBody>
      </p:sp>
    </p:spTree>
    <p:extLst>
      <p:ext uri="{BB962C8B-B14F-4D97-AF65-F5344CB8AC3E}">
        <p14:creationId xmlns:p14="http://schemas.microsoft.com/office/powerpoint/2010/main" val="346503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22485" r="52000" b="29757"/>
          <a:stretch/>
        </p:blipFill>
        <p:spPr bwMode="auto">
          <a:xfrm>
            <a:off x="7092078" y="1539000"/>
            <a:ext cx="3323922" cy="228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35196" r="80846" b="34523"/>
          <a:stretch/>
        </p:blipFill>
        <p:spPr bwMode="auto">
          <a:xfrm>
            <a:off x="6416390" y="3932896"/>
            <a:ext cx="2009394" cy="192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16667" r="38954" b="66364"/>
          <a:stretch/>
        </p:blipFill>
        <p:spPr bwMode="auto">
          <a:xfrm>
            <a:off x="8540182" y="3842896"/>
            <a:ext cx="196581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31412" r="62778" b="61414"/>
          <a:stretch/>
        </p:blipFill>
        <p:spPr bwMode="auto">
          <a:xfrm>
            <a:off x="7941001" y="319038"/>
            <a:ext cx="2490809" cy="40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46716" r="40868" b="35643"/>
          <a:stretch/>
        </p:blipFill>
        <p:spPr bwMode="auto">
          <a:xfrm>
            <a:off x="1748234" y="44624"/>
            <a:ext cx="6237766" cy="14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14679" r="37121" b="70000"/>
          <a:stretch/>
        </p:blipFill>
        <p:spPr bwMode="auto">
          <a:xfrm>
            <a:off x="1641001" y="4893346"/>
            <a:ext cx="4680000" cy="87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327" t="7407" r="14694" b="5555"/>
          <a:stretch/>
        </p:blipFill>
        <p:spPr>
          <a:xfrm>
            <a:off x="1778874" y="1809000"/>
            <a:ext cx="4182127" cy="2340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9968" y="4284000"/>
            <a:ext cx="26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(spread of theory predictions</a:t>
            </a:r>
            <a:r>
              <a:rPr lang="en-GB" dirty="0"/>
              <a:t>)</a:t>
            </a:r>
          </a:p>
        </p:txBody>
      </p:sp>
      <p:pic>
        <p:nvPicPr>
          <p:cNvPr id="15" name="Picture 12" descr="MCj043441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00" y="4334438"/>
            <a:ext cx="276276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4D810-EFAF-93E9-DB33-4E4EADB9E8A5}"/>
              </a:ext>
            </a:extLst>
          </p:cNvPr>
          <p:cNvSpPr txBox="1"/>
          <p:nvPr/>
        </p:nvSpPr>
        <p:spPr>
          <a:xfrm>
            <a:off x="2001000" y="1129553"/>
            <a:ext cx="55831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6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0798838-5E5F-432F-859C-B4423386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C75FF-900D-4A7F-9FEE-EB26490ACAB3}" type="slidenum">
              <a:rPr lang="en-GB" altLang="en-US"/>
              <a:pPr>
                <a:defRPr/>
              </a:pPr>
              <a:t>48</a:t>
            </a:fld>
            <a:endParaRPr lang="en-GB" altLang="en-US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F5C488BD-D41B-4584-AF37-B648C932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7186" r="15442" b="68895"/>
          <a:stretch>
            <a:fillRect/>
          </a:stretch>
        </p:blipFill>
        <p:spPr bwMode="auto">
          <a:xfrm>
            <a:off x="537602" y="1614769"/>
            <a:ext cx="889317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3C4DF705-DF2A-413B-A4FD-C899F652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13254" r="10033" b="6480"/>
          <a:stretch>
            <a:fillRect/>
          </a:stretch>
        </p:blipFill>
        <p:spPr bwMode="auto">
          <a:xfrm>
            <a:off x="9995462" y="1656604"/>
            <a:ext cx="1368425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>
            <a:extLst>
              <a:ext uri="{FF2B5EF4-FFF2-40B4-BE49-F238E27FC236}">
                <a16:creationId xmlns:a16="http://schemas.microsoft.com/office/drawing/2014/main" id="{3CC1B3FE-4AAB-4D93-B163-D3FA5B49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24480" r="16341" b="15979"/>
          <a:stretch>
            <a:fillRect/>
          </a:stretch>
        </p:blipFill>
        <p:spPr bwMode="auto">
          <a:xfrm>
            <a:off x="1919288" y="2708275"/>
            <a:ext cx="74168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5">
            <a:extLst>
              <a:ext uri="{FF2B5EF4-FFF2-40B4-BE49-F238E27FC236}">
                <a16:creationId xmlns:a16="http://schemas.microsoft.com/office/drawing/2014/main" id="{17E6ACA3-F007-4C40-AED5-D6AC96A68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3573464"/>
            <a:ext cx="2879725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Line 6">
            <a:extLst>
              <a:ext uri="{FF2B5EF4-FFF2-40B4-BE49-F238E27FC236}">
                <a16:creationId xmlns:a16="http://schemas.microsoft.com/office/drawing/2014/main" id="{880B170F-4262-4A74-A776-F2A201AE8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3" y="5300663"/>
            <a:ext cx="5040312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7F4DEAB3-480A-4396-90D7-935619421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3573464"/>
            <a:ext cx="576263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70AFF37F-D92E-46E8-9CDF-EB8DE51D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 r="10110"/>
          <a:stretch>
            <a:fillRect/>
          </a:stretch>
        </p:blipFill>
        <p:spPr bwMode="auto">
          <a:xfrm>
            <a:off x="5448301" y="3586164"/>
            <a:ext cx="360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Text Box 10">
            <a:extLst>
              <a:ext uri="{FF2B5EF4-FFF2-40B4-BE49-F238E27FC236}">
                <a16:creationId xmlns:a16="http://schemas.microsoft.com/office/drawing/2014/main" id="{3084EDAF-EC97-49E6-BC66-2AC251395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3" y="3556000"/>
            <a:ext cx="976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/>
              <a:t>and light</a:t>
            </a:r>
            <a:endParaRPr lang="en-US" altLang="en-US" b="1"/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50ED8494-01BD-4193-B27D-90D9B4036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73463"/>
            <a:ext cx="20875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2" name="Rectangle 12">
            <a:extLst>
              <a:ext uri="{FF2B5EF4-FFF2-40B4-BE49-F238E27FC236}">
                <a16:creationId xmlns:a16="http://schemas.microsoft.com/office/drawing/2014/main" id="{97FE1EB6-8469-4B52-B439-C0480C3C8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5373689"/>
            <a:ext cx="215900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3" name="Rectangle 14">
            <a:extLst>
              <a:ext uri="{FF2B5EF4-FFF2-40B4-BE49-F238E27FC236}">
                <a16:creationId xmlns:a16="http://schemas.microsoft.com/office/drawing/2014/main" id="{99F1184B-67E7-4C4F-AC89-A13545DDE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6165850"/>
            <a:ext cx="7632700" cy="547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4" name="AutoShape 15">
            <a:extLst>
              <a:ext uri="{FF2B5EF4-FFF2-40B4-BE49-F238E27FC236}">
                <a16:creationId xmlns:a16="http://schemas.microsoft.com/office/drawing/2014/main" id="{20AB57A1-D985-4B43-B3B9-4D1DFB516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571875"/>
            <a:ext cx="7777162" cy="29527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6" name="Text Box 17">
            <a:extLst>
              <a:ext uri="{FF2B5EF4-FFF2-40B4-BE49-F238E27FC236}">
                <a16:creationId xmlns:a16="http://schemas.microsoft.com/office/drawing/2014/main" id="{4718CD29-1177-4216-B2E0-A9C122CB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928" y="2321860"/>
            <a:ext cx="24101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r>
              <a:rPr lang="en-GB" altLang="en-US" dirty="0"/>
              <a:t>   (</a:t>
            </a:r>
            <a:r>
              <a:rPr lang="en-GB" altLang="en-US" dirty="0">
                <a:solidFill>
                  <a:srgbClr val="000099"/>
                </a:solidFill>
              </a:rPr>
              <a:t> </a:t>
            </a:r>
            <a:r>
              <a:rPr lang="en-GB" altLang="en-US" dirty="0" err="1">
                <a:solidFill>
                  <a:srgbClr val="000099"/>
                </a:solidFill>
              </a:rPr>
              <a:t>LHCb</a:t>
            </a:r>
            <a:r>
              <a:rPr lang="en-GB" altLang="en-US" dirty="0">
                <a:solidFill>
                  <a:srgbClr val="000099"/>
                </a:solidFill>
              </a:rPr>
              <a:t> RG results</a:t>
            </a:r>
            <a:r>
              <a:rPr lang="en-GB" altLang="en-US" dirty="0"/>
              <a:t>) </a:t>
            </a:r>
            <a:endParaRPr lang="en-US" altLang="en-US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9520E0FC-3832-4E22-84B0-2BA21729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3125" r="79625" b="85094"/>
          <a:stretch>
            <a:fillRect/>
          </a:stretch>
        </p:blipFill>
        <p:spPr bwMode="auto">
          <a:xfrm>
            <a:off x="518457" y="250637"/>
            <a:ext cx="79375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B250B6-5021-483D-AABF-B3B1F248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84" y="498194"/>
            <a:ext cx="8287261" cy="3210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41AC95C-98B4-4F15-8965-DF98D628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CFE05-029D-452E-A5E4-360CA2CB1778}" type="slidenum">
              <a:rPr lang="en-GB" altLang="en-US"/>
              <a:pPr>
                <a:defRPr/>
              </a:pPr>
              <a:t>49</a:t>
            </a:fld>
            <a:endParaRPr lang="en-GB" altLang="en-US" dirty="0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65D6696B-A824-40DE-B00B-08D22790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-1047" r="2344"/>
          <a:stretch>
            <a:fillRect/>
          </a:stretch>
        </p:blipFill>
        <p:spPr bwMode="auto">
          <a:xfrm>
            <a:off x="1703389" y="35487"/>
            <a:ext cx="8569325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3">
            <a:extLst>
              <a:ext uri="{FF2B5EF4-FFF2-40B4-BE49-F238E27FC236}">
                <a16:creationId xmlns:a16="http://schemas.microsoft.com/office/drawing/2014/main" id="{2FF099F2-9680-4661-BC87-872FD849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564" y="3846513"/>
            <a:ext cx="840295" cy="40011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sz="1000" b="1">
                <a:solidFill>
                  <a:srgbClr val="FF3300"/>
                </a:solidFill>
              </a:rPr>
              <a:t>(KMRS-04)</a:t>
            </a:r>
          </a:p>
          <a:p>
            <a:pPr algn="l" eaLnBrk="1" hangingPunct="1"/>
            <a:r>
              <a:rPr lang="en-GB" altLang="en-US" sz="1000" b="1">
                <a:solidFill>
                  <a:srgbClr val="FF3300"/>
                </a:solidFill>
              </a:rPr>
              <a:t>(HKRS-10)</a:t>
            </a:r>
            <a:endParaRPr lang="en-US" altLang="en-US" sz="1000" b="1">
              <a:solidFill>
                <a:srgbClr val="FF3300"/>
              </a:solidFill>
            </a:endParaRPr>
          </a:p>
        </p:txBody>
      </p:sp>
      <p:sp>
        <p:nvSpPr>
          <p:cNvPr id="17413" name="Rectangle 4">
            <a:extLst>
              <a:ext uri="{FF2B5EF4-FFF2-40B4-BE49-F238E27FC236}">
                <a16:creationId xmlns:a16="http://schemas.microsoft.com/office/drawing/2014/main" id="{CA9E464C-24BD-468E-A3B1-4A1973EE2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021388"/>
            <a:ext cx="2954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4" name="Rectangle 5">
            <a:extLst>
              <a:ext uri="{FF2B5EF4-FFF2-40B4-BE49-F238E27FC236}">
                <a16:creationId xmlns:a16="http://schemas.microsoft.com/office/drawing/2014/main" id="{8C2A5D35-4255-4F48-BC30-503E8F7D1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1557339"/>
            <a:ext cx="1657350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5" name="Rectangle 6">
            <a:extLst>
              <a:ext uri="{FF2B5EF4-FFF2-40B4-BE49-F238E27FC236}">
                <a16:creationId xmlns:a16="http://schemas.microsoft.com/office/drawing/2014/main" id="{C6BDC47F-9DFF-470B-B011-B458F9D82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73238"/>
            <a:ext cx="237648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6" name="Text Box 7">
            <a:extLst>
              <a:ext uri="{FF2B5EF4-FFF2-40B4-BE49-F238E27FC236}">
                <a16:creationId xmlns:a16="http://schemas.microsoft.com/office/drawing/2014/main" id="{D3922280-FF51-4177-916C-C2DEDC43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1772495"/>
            <a:ext cx="1124026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 dirty="0">
                <a:solidFill>
                  <a:srgbClr val="FF3300"/>
                </a:solidFill>
              </a:rPr>
              <a:t> 43 events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  <p:sp>
        <p:nvSpPr>
          <p:cNvPr id="17417" name="Text Box 8">
            <a:extLst>
              <a:ext uri="{FF2B5EF4-FFF2-40B4-BE49-F238E27FC236}">
                <a16:creationId xmlns:a16="http://schemas.microsoft.com/office/drawing/2014/main" id="{708AA83C-E396-4F9C-8D94-082DF39C4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6359795"/>
            <a:ext cx="5615916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 dirty="0">
                <a:solidFill>
                  <a:srgbClr val="FF3300"/>
                </a:solidFill>
              </a:rPr>
              <a:t>proved to be very small </a:t>
            </a:r>
            <a:r>
              <a:rPr lang="en-GB" altLang="en-US" b="1" dirty="0">
                <a:solidFill>
                  <a:srgbClr val="333300"/>
                </a:solidFill>
              </a:rPr>
              <a:t>(</a:t>
            </a:r>
            <a:r>
              <a:rPr lang="en-GB" altLang="en-US" b="1" dirty="0">
                <a:solidFill>
                  <a:srgbClr val="006600"/>
                </a:solidFill>
              </a:rPr>
              <a:t>CDF)  </a:t>
            </a:r>
            <a:r>
              <a:rPr lang="en-GB" altLang="en-US" b="1" dirty="0">
                <a:solidFill>
                  <a:srgbClr val="FF0000"/>
                </a:solidFill>
              </a:rPr>
              <a:t>( </a:t>
            </a:r>
            <a:r>
              <a:rPr lang="en-GB" altLang="en-US" sz="1200" b="1" dirty="0">
                <a:solidFill>
                  <a:schemeClr val="accent2"/>
                </a:solidFill>
              </a:rPr>
              <a:t>in agreement with expectations)</a:t>
            </a:r>
            <a:r>
              <a:rPr lang="en-GB" altLang="en-US" dirty="0">
                <a:solidFill>
                  <a:schemeClr val="accent2"/>
                </a:solidFill>
              </a:rPr>
              <a:t> 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7418" name="Rectangle 9">
            <a:extLst>
              <a:ext uri="{FF2B5EF4-FFF2-40B4-BE49-F238E27FC236}">
                <a16:creationId xmlns:a16="http://schemas.microsoft.com/office/drawing/2014/main" id="{F045A6A2-2C7B-478B-98F7-20C79F244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3141663"/>
            <a:ext cx="3603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6A6A4-2B1B-45DE-8709-449D81DA6800}"/>
              </a:ext>
            </a:extLst>
          </p:cNvPr>
          <p:cNvSpPr txBox="1"/>
          <p:nvPr/>
        </p:nvSpPr>
        <p:spPr>
          <a:xfrm>
            <a:off x="-35861" y="1712259"/>
            <a:ext cx="6819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T. </a:t>
            </a:r>
            <a:r>
              <a:rPr lang="fr-FR" sz="1100" dirty="0" err="1"/>
              <a:t>Aaltonen</a:t>
            </a:r>
            <a:r>
              <a:rPr lang="fr-FR" sz="1100" dirty="0"/>
              <a:t> et al. (CDF Collaboration), Phys. </a:t>
            </a:r>
            <a:r>
              <a:rPr lang="fr-FR" sz="1100" dirty="0" err="1"/>
              <a:t>Rev</a:t>
            </a:r>
            <a:r>
              <a:rPr lang="fr-FR" sz="1100" dirty="0"/>
              <a:t>. </a:t>
            </a:r>
            <a:r>
              <a:rPr lang="fr-FR" sz="1100" dirty="0" err="1"/>
              <a:t>Lett</a:t>
            </a:r>
            <a:r>
              <a:rPr lang="fr-FR" sz="1100" dirty="0"/>
              <a:t>. 108, 081801 </a:t>
            </a:r>
            <a:r>
              <a:rPr lang="fr-FR" dirty="0"/>
              <a:t>(2012)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77E85-4079-48AE-9C81-21F1BEADCF48}"/>
              </a:ext>
            </a:extLst>
          </p:cNvPr>
          <p:cNvSpPr txBox="1"/>
          <p:nvPr/>
        </p:nvSpPr>
        <p:spPr>
          <a:xfrm>
            <a:off x="251012" y="2465293"/>
            <a:ext cx="1237129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Et&gt;2.5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F2E8B-7B7E-45DD-8409-A733FDBF7F3B}"/>
              </a:ext>
            </a:extLst>
          </p:cNvPr>
          <p:cNvSpPr txBox="1"/>
          <p:nvPr/>
        </p:nvSpPr>
        <p:spPr>
          <a:xfrm>
            <a:off x="1703389" y="43132"/>
            <a:ext cx="4148212" cy="661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3BC21-8CD5-4F7F-AFD9-EEF29E052946}"/>
              </a:ext>
            </a:extLst>
          </p:cNvPr>
          <p:cNvSpPr txBox="1"/>
          <p:nvPr/>
        </p:nvSpPr>
        <p:spPr>
          <a:xfrm>
            <a:off x="8247528" y="-152399"/>
            <a:ext cx="2240433" cy="8565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1562E-2A2E-4260-8A79-B03083D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1BD95-4372-4F8F-B38F-FF6473CD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29" y="-19966"/>
            <a:ext cx="8659906" cy="661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13603-18C1-4F85-BBA5-0CD8F7401E7B}"/>
              </a:ext>
            </a:extLst>
          </p:cNvPr>
          <p:cNvSpPr txBox="1"/>
          <p:nvPr/>
        </p:nvSpPr>
        <p:spPr>
          <a:xfrm>
            <a:off x="10237694" y="4589929"/>
            <a:ext cx="15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ALFA/TOTEM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C02D4-42B7-4B49-BFDC-3B50597A5BFB}"/>
              </a:ext>
            </a:extLst>
          </p:cNvPr>
          <p:cNvSpPr txBox="1"/>
          <p:nvPr/>
        </p:nvSpPr>
        <p:spPr>
          <a:xfrm>
            <a:off x="3424518" y="4778188"/>
            <a:ext cx="1380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94F65-A10D-4915-B7CB-954D394E4CC3}"/>
              </a:ext>
            </a:extLst>
          </p:cNvPr>
          <p:cNvSpPr txBox="1"/>
          <p:nvPr/>
        </p:nvSpPr>
        <p:spPr>
          <a:xfrm>
            <a:off x="9923930" y="4905472"/>
            <a:ext cx="2294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(Radiation tolerance)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70F86-8F09-4397-AE5C-B5733698A4DB}"/>
              </a:ext>
            </a:extLst>
          </p:cNvPr>
          <p:cNvSpPr txBox="1"/>
          <p:nvPr/>
        </p:nvSpPr>
        <p:spPr>
          <a:xfrm>
            <a:off x="7747747" y="5862510"/>
            <a:ext cx="191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Threshold scan.</a:t>
            </a:r>
          </a:p>
        </p:txBody>
      </p:sp>
      <p:pic>
        <p:nvPicPr>
          <p:cNvPr id="9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12BC79C-910A-468D-AE2B-F40A8E3D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315" y="6071585"/>
            <a:ext cx="238089" cy="39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2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9CB2BCE-A2C4-4702-901C-4B165FDE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5E3A7-6324-4942-BFB8-C13999C195F8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GB" altLang="en-US" sz="1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EA9EC7E9-9A15-41F9-A33D-FAD1D0241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b="13676"/>
          <a:stretch/>
        </p:blipFill>
        <p:spPr bwMode="auto">
          <a:xfrm>
            <a:off x="1506071" y="-26988"/>
            <a:ext cx="8766642" cy="565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8">
            <a:extLst>
              <a:ext uri="{FF2B5EF4-FFF2-40B4-BE49-F238E27FC236}">
                <a16:creationId xmlns:a16="http://schemas.microsoft.com/office/drawing/2014/main" id="{3C7C54C6-726D-4853-A523-6D8906C2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6" y="2636838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400" dirty="0">
                <a:solidFill>
                  <a:srgbClr val="000099"/>
                </a:solidFill>
                <a:latin typeface="Lucida Bright" panose="02040602050505020304" pitchFamily="18" charset="0"/>
              </a:rPr>
              <a:t>(Tumanov-1953,A. Alekseev-1958-</a:t>
            </a:r>
            <a:r>
              <a:rPr lang="en-GB" altLang="en-US" sz="1400" dirty="0">
                <a:solidFill>
                  <a:srgbClr val="00B050"/>
                </a:solidFill>
                <a:latin typeface="Lucida Bright" panose="02040602050505020304" pitchFamily="18" charset="0"/>
              </a:rPr>
              <a:t>positronium</a:t>
            </a:r>
            <a:r>
              <a:rPr lang="en-GB" altLang="en-US" sz="1400" dirty="0">
                <a:solidFill>
                  <a:srgbClr val="000099"/>
                </a:solidFill>
                <a:latin typeface="Lucida Bright" panose="02040602050505020304" pitchFamily="18" charset="0"/>
              </a:rPr>
              <a:t>)</a:t>
            </a:r>
          </a:p>
        </p:txBody>
      </p:sp>
      <p:sp>
        <p:nvSpPr>
          <p:cNvPr id="28677" name="Rectangle 4">
            <a:extLst>
              <a:ext uri="{FF2B5EF4-FFF2-40B4-BE49-F238E27FC236}">
                <a16:creationId xmlns:a16="http://schemas.microsoft.com/office/drawing/2014/main" id="{82B5A2CE-9501-46CF-95E2-9DCD03455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6092825"/>
            <a:ext cx="863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7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78" name="Rectangle 5">
            <a:extLst>
              <a:ext uri="{FF2B5EF4-FFF2-40B4-BE49-F238E27FC236}">
                <a16:creationId xmlns:a16="http://schemas.microsoft.com/office/drawing/2014/main" id="{402CBDE8-73DF-4843-80CB-626F5551A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11525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2218F0C0-4C9E-4533-8F31-34FFEE74F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5734051"/>
            <a:ext cx="48244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dirty="0">
                <a:solidFill>
                  <a:srgbClr val="000000"/>
                </a:solidFill>
                <a:latin typeface="Lucida Bright" panose="02040602050505020304" pitchFamily="18" charset="0"/>
              </a:rPr>
              <a:t> </a:t>
            </a:r>
            <a:endParaRPr lang="en-US" altLang="en-US" sz="1600" dirty="0">
              <a:solidFill>
                <a:srgbClr val="0099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80" name="Text Box 7">
            <a:extLst>
              <a:ext uri="{FF2B5EF4-FFF2-40B4-BE49-F238E27FC236}">
                <a16:creationId xmlns:a16="http://schemas.microsoft.com/office/drawing/2014/main" id="{F8169519-FB7D-4451-9BFC-D8DA199C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2649539"/>
            <a:ext cx="760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>
                <a:solidFill>
                  <a:srgbClr val="FF0000"/>
                </a:solidFill>
                <a:latin typeface="Lucida Bright" panose="02040602050505020304" pitchFamily="18" charset="0"/>
              </a:rPr>
              <a:t>KMR-01</a:t>
            </a:r>
            <a:endParaRPr lang="en-US" altLang="en-US" sz="1200">
              <a:solidFill>
                <a:srgbClr val="FF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85" name="Oval 12">
            <a:extLst>
              <a:ext uri="{FF2B5EF4-FFF2-40B4-BE49-F238E27FC236}">
                <a16:creationId xmlns:a16="http://schemas.microsoft.com/office/drawing/2014/main" id="{40223F88-46CB-48BA-89B4-F9A613F35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6115051"/>
            <a:ext cx="576263" cy="6270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CD2B9-B897-4FEF-97C7-45E46EEBE666}"/>
              </a:ext>
            </a:extLst>
          </p:cNvPr>
          <p:cNvSpPr txBox="1"/>
          <p:nvPr/>
        </p:nvSpPr>
        <p:spPr>
          <a:xfrm>
            <a:off x="9930384" y="2249425"/>
            <a:ext cx="1911096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RC-numerically  suppressed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95C68-D3AE-44C9-B097-EEC01E798404}"/>
              </a:ext>
            </a:extLst>
          </p:cNvPr>
          <p:cNvSpPr txBox="1"/>
          <p:nvPr/>
        </p:nvSpPr>
        <p:spPr>
          <a:xfrm>
            <a:off x="9966960" y="2615184"/>
            <a:ext cx="208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 </a:t>
            </a:r>
            <a:r>
              <a:rPr lang="en-GB" dirty="0">
                <a:solidFill>
                  <a:srgbClr val="00206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512669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B354-5222-4FE6-B0C4-36F4F39C0BB9}" type="slidenum">
              <a:rPr lang="en-US" altLang="en-US"/>
              <a:pPr/>
              <a:t>51</a:t>
            </a:fld>
            <a:endParaRPr lang="en-US" altLang="en-US" dirty="0"/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18" y="0"/>
            <a:ext cx="9180513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7824789" y="1052514"/>
            <a:ext cx="2592387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3125" r="79625" b="85094"/>
          <a:stretch>
            <a:fillRect/>
          </a:stretch>
        </p:blipFill>
        <p:spPr bwMode="auto">
          <a:xfrm>
            <a:off x="1990725" y="309564"/>
            <a:ext cx="64928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7" t="44096" r="28596" b="25391"/>
          <a:stretch>
            <a:fillRect/>
          </a:stretch>
        </p:blipFill>
        <p:spPr bwMode="auto">
          <a:xfrm>
            <a:off x="9336088" y="163514"/>
            <a:ext cx="12239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7" name="Oval 7"/>
          <p:cNvSpPr>
            <a:spLocks noChangeArrowheads="1"/>
          </p:cNvSpPr>
          <p:nvPr/>
        </p:nvSpPr>
        <p:spPr bwMode="auto">
          <a:xfrm>
            <a:off x="8328026" y="1557339"/>
            <a:ext cx="1800225" cy="5032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7135080" y="2314576"/>
            <a:ext cx="2708563" cy="276999"/>
          </a:xfrm>
          <a:prstGeom prst="rect">
            <a:avLst/>
          </a:prstGeom>
          <a:solidFill>
            <a:srgbClr val="00FFFF">
              <a:alpha val="41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1200" dirty="0"/>
              <a:t>Visualization of QCD Sudakov formfactor</a:t>
            </a:r>
          </a:p>
        </p:txBody>
      </p:sp>
      <p:sp>
        <p:nvSpPr>
          <p:cNvPr id="337931" name="Rectangle 11"/>
          <p:cNvSpPr>
            <a:spLocks noChangeArrowheads="1"/>
          </p:cNvSpPr>
          <p:nvPr/>
        </p:nvSpPr>
        <p:spPr bwMode="auto">
          <a:xfrm>
            <a:off x="10937786" y="253931"/>
            <a:ext cx="899605" cy="553998"/>
          </a:xfrm>
          <a:prstGeom prst="rect">
            <a:avLst/>
          </a:prstGeom>
          <a:solidFill>
            <a:srgbClr val="FFFF00">
              <a:alpha val="38000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  CDF</a:t>
            </a:r>
          </a:p>
          <a:p>
            <a:pPr algn="l"/>
            <a:r>
              <a:rPr lang="en-GB" altLang="en-US" sz="1200" dirty="0">
                <a:solidFill>
                  <a:srgbClr val="000099"/>
                </a:solidFill>
                <a:latin typeface="Arial" panose="020B0604020202020204" pitchFamily="34" charset="0"/>
              </a:rPr>
              <a:t>PRD-2008</a:t>
            </a:r>
          </a:p>
        </p:txBody>
      </p:sp>
      <p:sp>
        <p:nvSpPr>
          <p:cNvPr id="337935" name="Text Box 15"/>
          <p:cNvSpPr txBox="1">
            <a:spLocks noChangeArrowheads="1"/>
          </p:cNvSpPr>
          <p:nvPr/>
        </p:nvSpPr>
        <p:spPr bwMode="auto">
          <a:xfrm>
            <a:off x="10900903" y="927475"/>
            <a:ext cx="849312" cy="28416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1200" b="1" dirty="0">
                <a:solidFill>
                  <a:srgbClr val="FF0000"/>
                </a:solidFill>
              </a:rPr>
              <a:t>D0-2010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6000" y="4419000"/>
            <a:ext cx="970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Durham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BEF1B-6416-467D-BABA-979D4ED48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169" y="6134841"/>
            <a:ext cx="9213662" cy="665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0EFB89-DCC9-4B3D-AEA0-A5D1624A71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49" t="13976" r="63583" b="55824"/>
          <a:stretch/>
        </p:blipFill>
        <p:spPr>
          <a:xfrm>
            <a:off x="10884683" y="1421176"/>
            <a:ext cx="391920" cy="9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0AAB04-2041-4F28-AD66-1581A2B1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52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2F0E5280-A98F-4E3C-9DFC-4ABC0365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382" y="815788"/>
            <a:ext cx="3631454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Dimeson   SAGA</a:t>
            </a:r>
            <a:endParaRPr lang="en-US" alt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pic>
        <p:nvPicPr>
          <p:cNvPr id="5" name="Picture 4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2B14D377-72BE-46E1-9767-0BCF1300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92005" y="936434"/>
            <a:ext cx="864711" cy="8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11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D0E4-BDDC-4F28-A6A5-26E4DD66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EA59D-8228-4EB5-A954-C00030D3FD13}" type="slidenum">
              <a:rPr lang="en-GB" altLang="en-US"/>
              <a:pPr>
                <a:defRPr/>
              </a:pPr>
              <a:t>53</a:t>
            </a:fld>
            <a:endParaRPr lang="en-GB" altLang="en-US" dirty="0"/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7746FC11-CA27-46D1-B9FC-AD36C305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497888" cy="64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7">
            <a:extLst>
              <a:ext uri="{FF2B5EF4-FFF2-40B4-BE49-F238E27FC236}">
                <a16:creationId xmlns:a16="http://schemas.microsoft.com/office/drawing/2014/main" id="{A22493A7-4854-410E-AD31-3ADB835A0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88914"/>
            <a:ext cx="3671888" cy="7191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53BD3-DFEB-4B3D-9B38-567DF616A139}"/>
              </a:ext>
            </a:extLst>
          </p:cNvPr>
          <p:cNvSpPr txBox="1"/>
          <p:nvPr/>
        </p:nvSpPr>
        <p:spPr>
          <a:xfrm>
            <a:off x="2612431" y="4948516"/>
            <a:ext cx="4693804" cy="263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0FF7B-5CC2-4439-57C0-B997C080C947}"/>
              </a:ext>
            </a:extLst>
          </p:cNvPr>
          <p:cNvSpPr txBox="1"/>
          <p:nvPr/>
        </p:nvSpPr>
        <p:spPr>
          <a:xfrm>
            <a:off x="7673787" y="4921627"/>
            <a:ext cx="2106707" cy="263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3850D-C637-4051-C8BF-43E6110A6D3C}"/>
              </a:ext>
            </a:extLst>
          </p:cNvPr>
          <p:cNvSpPr txBox="1"/>
          <p:nvPr/>
        </p:nvSpPr>
        <p:spPr>
          <a:xfrm>
            <a:off x="1774825" y="6024282"/>
            <a:ext cx="5761038" cy="430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FB3C53E-117A-4EED-978D-D7B67B74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15E8B-6C3A-4A55-B45C-2CB8F17F3D0B}" type="slidenum">
              <a:rPr lang="en-GB" altLang="en-US"/>
              <a:pPr>
                <a:defRPr/>
              </a:pPr>
              <a:t>54</a:t>
            </a:fld>
            <a:endParaRPr lang="en-GB" altLang="en-US" dirty="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BD7F2E82-A26D-40F2-9C64-AAE6BC2E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r="1167"/>
          <a:stretch>
            <a:fillRect/>
          </a:stretch>
        </p:blipFill>
        <p:spPr bwMode="auto">
          <a:xfrm>
            <a:off x="1728789" y="65088"/>
            <a:ext cx="8759825" cy="63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4">
            <a:extLst>
              <a:ext uri="{FF2B5EF4-FFF2-40B4-BE49-F238E27FC236}">
                <a16:creationId xmlns:a16="http://schemas.microsoft.com/office/drawing/2014/main" id="{04D111CA-D236-41D6-8693-D5A8D4CDA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3865563"/>
            <a:ext cx="1763713" cy="284162"/>
          </a:xfrm>
          <a:prstGeom prst="rect">
            <a:avLst/>
          </a:prstGeom>
          <a:solidFill>
            <a:srgbClr val="00FF00">
              <a:alpha val="30196"/>
            </a:srgbClr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Bright" panose="02040602050505020304" pitchFamily="18" charset="0"/>
              </a:rPr>
              <a:t>40 diagrams (4 basic)</a:t>
            </a:r>
            <a:endParaRPr lang="en-US" altLang="en-US" sz="1200" dirty="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96226363-6BA5-46DF-BE02-6F5D57986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165850"/>
            <a:ext cx="327660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Lucida Bright" panose="02040602050505020304" pitchFamily="18" charset="0"/>
            </a:endParaRPr>
          </a:p>
        </p:txBody>
      </p:sp>
      <p:pic>
        <p:nvPicPr>
          <p:cNvPr id="21511" name="Picture 6">
            <a:extLst>
              <a:ext uri="{FF2B5EF4-FFF2-40B4-BE49-F238E27FC236}">
                <a16:creationId xmlns:a16="http://schemas.microsoft.com/office/drawing/2014/main" id="{1690A82B-E98B-4BB3-B3ED-AF79B47C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337176"/>
            <a:ext cx="1223962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Rectangle 7">
            <a:extLst>
              <a:ext uri="{FF2B5EF4-FFF2-40B4-BE49-F238E27FC236}">
                <a16:creationId xmlns:a16="http://schemas.microsoft.com/office/drawing/2014/main" id="{70FD84E6-FFEA-4022-A738-D02270FE6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294313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sym typeface="Wingdings 2" panose="05020102010507070707" pitchFamily="18" charset="2"/>
              </a:rPr>
              <a:t></a:t>
            </a:r>
            <a:endParaRPr lang="en-US" altLang="en-US" sz="1800" dirty="0">
              <a:solidFill>
                <a:schemeClr val="accent2"/>
              </a:solidFill>
              <a:sym typeface="Wingdings 2" panose="05020102010507070707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3FC94-5D54-4A41-8B9A-9FD29E349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083" y="3435935"/>
            <a:ext cx="3819646" cy="201283"/>
          </a:xfrm>
          <a:prstGeom prst="rect">
            <a:avLst/>
          </a:prstGeom>
        </p:spPr>
      </p:pic>
      <p:pic>
        <p:nvPicPr>
          <p:cNvPr id="11" name="Picture 12" descr="MCj04344110000[1]">
            <a:extLst>
              <a:ext uri="{FF2B5EF4-FFF2-40B4-BE49-F238E27FC236}">
                <a16:creationId xmlns:a16="http://schemas.microsoft.com/office/drawing/2014/main" id="{EEA0236E-22A1-40E5-BC29-0384335E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47" y="5339696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B0A0FD1-312C-47BB-9339-CA97A3F7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3EE1C-911F-4EED-84E3-9F1B61750DFB}" type="slidenum">
              <a:rPr lang="en-GB" altLang="en-US"/>
              <a:pPr>
                <a:defRPr/>
              </a:pPr>
              <a:t>55</a:t>
            </a:fld>
            <a:endParaRPr lang="en-GB" altLang="en-US" dirty="0"/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2CE1773A-A0B4-4FCD-9273-54B8F2D66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5" b="2138"/>
          <a:stretch/>
        </p:blipFill>
        <p:spPr bwMode="auto">
          <a:xfrm>
            <a:off x="1156447" y="188913"/>
            <a:ext cx="8910919" cy="650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4D1B8-15E3-E68C-87DF-D2A2093B5AF3}"/>
              </a:ext>
            </a:extLst>
          </p:cNvPr>
          <p:cNvSpPr txBox="1"/>
          <p:nvPr/>
        </p:nvSpPr>
        <p:spPr>
          <a:xfrm>
            <a:off x="7530353" y="358588"/>
            <a:ext cx="2268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D42028-C9BE-4D8C-9AFC-9C049009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ACE4E-5337-46AB-92D6-4B7E1EC0F0CD}" type="slidenum">
              <a:rPr lang="en-GB" altLang="en-US"/>
              <a:pPr>
                <a:defRPr/>
              </a:pPr>
              <a:t>56</a:t>
            </a:fld>
            <a:endParaRPr lang="en-GB" altLang="en-US" dirty="0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176C6A8D-B51B-49BD-962E-E15A6D236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b="5441"/>
          <a:stretch>
            <a:fillRect/>
          </a:stretch>
        </p:blipFill>
        <p:spPr bwMode="auto">
          <a:xfrm>
            <a:off x="1524000" y="1"/>
            <a:ext cx="882015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3">
            <a:extLst>
              <a:ext uri="{FF2B5EF4-FFF2-40B4-BE49-F238E27FC236}">
                <a16:creationId xmlns:a16="http://schemas.microsoft.com/office/drawing/2014/main" id="{37E9FC30-D5E1-407F-8420-642DA68E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908051"/>
            <a:ext cx="2736850" cy="307777"/>
          </a:xfrm>
          <a:prstGeom prst="rect">
            <a:avLst/>
          </a:prstGeom>
          <a:solidFill>
            <a:srgbClr val="00FFFF">
              <a:alpha val="32941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chemeClr val="accent2"/>
                </a:solidFill>
                <a:latin typeface="Lucida Bright" panose="02040602050505020304" pitchFamily="18" charset="0"/>
              </a:rPr>
              <a:t>is this easy to understand ?</a:t>
            </a:r>
            <a:endParaRPr lang="en-US" altLang="en-US" sz="1400" b="1" dirty="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pic>
        <p:nvPicPr>
          <p:cNvPr id="23557" name="Picture 4">
            <a:extLst>
              <a:ext uri="{FF2B5EF4-FFF2-40B4-BE49-F238E27FC236}">
                <a16:creationId xmlns:a16="http://schemas.microsoft.com/office/drawing/2014/main" id="{5422ECFC-4C5E-4422-AAFF-95A5E078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39" y="908050"/>
            <a:ext cx="2365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>
            <a:extLst>
              <a:ext uri="{FF2B5EF4-FFF2-40B4-BE49-F238E27FC236}">
                <a16:creationId xmlns:a16="http://schemas.microsoft.com/office/drawing/2014/main" id="{29758D16-D13A-4011-90F8-2B551924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327" y="5943600"/>
            <a:ext cx="7395507" cy="584775"/>
          </a:xfrm>
          <a:prstGeom prst="rect">
            <a:avLst/>
          </a:prstGeom>
          <a:solidFill>
            <a:schemeClr val="accent6">
              <a:lumMod val="75000"/>
              <a:alpha val="9411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Lucida Bright" panose="02040602050505020304" pitchFamily="18" charset="0"/>
              </a:rPr>
              <a:t>Was popular (among the more formal community)  MHV- technique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Lucida Bright" panose="02040602050505020304" pitchFamily="18" charset="0"/>
              </a:rPr>
              <a:t>Nowadays the  enthusiasm  has a bit faded away- other approaches</a:t>
            </a:r>
          </a:p>
        </p:txBody>
      </p:sp>
      <p:pic>
        <p:nvPicPr>
          <p:cNvPr id="23559" name="Picture 6">
            <a:extLst>
              <a:ext uri="{FF2B5EF4-FFF2-40B4-BE49-F238E27FC236}">
                <a16:creationId xmlns:a16="http://schemas.microsoft.com/office/drawing/2014/main" id="{32F6316F-CC24-42DC-AEED-B8A15007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t="28099" r="28877" b="-2995"/>
          <a:stretch>
            <a:fillRect/>
          </a:stretch>
        </p:blipFill>
        <p:spPr bwMode="auto">
          <a:xfrm>
            <a:off x="9767888" y="5876926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C11FC70-1C94-4F7D-81DE-DDDCAECD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262BC-CF2E-42ED-B336-4DEB5E420363}" type="slidenum">
              <a:rPr lang="en-GB" altLang="en-US"/>
              <a:pPr>
                <a:defRPr/>
              </a:pPr>
              <a:t>57</a:t>
            </a:fld>
            <a:endParaRPr lang="en-GB" altLang="en-US" dirty="0"/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F43E7A7B-4C1B-4ADA-AB3A-5B958D659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 b="2746"/>
          <a:stretch/>
        </p:blipFill>
        <p:spPr bwMode="auto">
          <a:xfrm>
            <a:off x="1774826" y="115889"/>
            <a:ext cx="8319433" cy="624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AEF84-A355-409A-885D-26E91198122E}"/>
              </a:ext>
            </a:extLst>
          </p:cNvPr>
          <p:cNvSpPr txBox="1"/>
          <p:nvPr/>
        </p:nvSpPr>
        <p:spPr>
          <a:xfrm>
            <a:off x="7715892" y="2065109"/>
            <a:ext cx="1160979" cy="365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34D6A-BE99-A86B-DF18-211BEF205EB8}"/>
              </a:ext>
            </a:extLst>
          </p:cNvPr>
          <p:cNvSpPr txBox="1"/>
          <p:nvPr/>
        </p:nvSpPr>
        <p:spPr>
          <a:xfrm>
            <a:off x="7620000" y="385482"/>
            <a:ext cx="2196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943D1-72A9-4A90-9E6F-DF265415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532F9-CD58-4C70-8B65-C85FB473D8DF}" type="slidenum">
              <a:rPr lang="en-GB" altLang="en-US"/>
              <a:pPr>
                <a:defRPr/>
              </a:pPr>
              <a:t>58</a:t>
            </a:fld>
            <a:endParaRPr lang="en-GB" altLang="en-US" dirty="0"/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34429452-2E58-438E-99AB-4764BDCB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314138"/>
            <a:ext cx="8205788" cy="596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AutoShape 5">
            <a:extLst>
              <a:ext uri="{FF2B5EF4-FFF2-40B4-BE49-F238E27FC236}">
                <a16:creationId xmlns:a16="http://schemas.microsoft.com/office/drawing/2014/main" id="{A51821FF-A0B6-4B16-BB9A-634175746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7" y="2997199"/>
            <a:ext cx="8208963" cy="100105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Lucida Bright" panose="020406020505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C19AE-ECD2-49AD-A54C-291DA0B7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6" t="71111" r="36323" b="26405"/>
          <a:stretch/>
        </p:blipFill>
        <p:spPr>
          <a:xfrm>
            <a:off x="3769703" y="177835"/>
            <a:ext cx="7584097" cy="32381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7D125-566B-4585-95FC-E0D001CE1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87" t="56188" r="18197" b="30217"/>
          <a:stretch/>
        </p:blipFill>
        <p:spPr>
          <a:xfrm>
            <a:off x="9922223" y="1376057"/>
            <a:ext cx="2180130" cy="1376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225370A-2F81-4A48-A3CC-B79EC74F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42E59-DCEA-4889-BED5-D62AFD4C20D2}" type="slidenum">
              <a:rPr lang="en-GB" altLang="en-US"/>
              <a:pPr>
                <a:defRPr/>
              </a:pPr>
              <a:t>59</a:t>
            </a:fld>
            <a:endParaRPr lang="en-GB" altLang="en-US" dirty="0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615A8A0D-6BD9-4687-8F3D-B28193D05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6" t="1" r="-1" b="1711"/>
          <a:stretch/>
        </p:blipFill>
        <p:spPr bwMode="auto">
          <a:xfrm>
            <a:off x="1524000" y="134466"/>
            <a:ext cx="8675688" cy="579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5130D3B-99E9-44EA-B968-8D1071688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33360" r="6140" b="51533"/>
          <a:stretch/>
        </p:blipFill>
        <p:spPr bwMode="auto">
          <a:xfrm>
            <a:off x="2306320" y="5374640"/>
            <a:ext cx="7579360" cy="9448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EC59-EB68-432D-B47E-0D9602F1E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2" t="-173" r="3016" b="173"/>
          <a:stretch/>
        </p:blipFill>
        <p:spPr>
          <a:xfrm>
            <a:off x="108502" y="0"/>
            <a:ext cx="10246457" cy="7140783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1DD23-E9E0-4E4A-8E3A-4BD17E854DB3}"/>
              </a:ext>
            </a:extLst>
          </p:cNvPr>
          <p:cNvSpPr txBox="1"/>
          <p:nvPr/>
        </p:nvSpPr>
        <p:spPr>
          <a:xfrm>
            <a:off x="654908" y="5972127"/>
            <a:ext cx="90327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             </a:t>
            </a:r>
            <a:r>
              <a:rPr lang="en-GB" dirty="0">
                <a:solidFill>
                  <a:srgbClr val="0070C0"/>
                </a:solidFill>
              </a:rPr>
              <a:t>(ALICE-double Gap trigger, Runs 1 and 2)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3BAA5-81EA-49CE-9509-1BF14AA3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93424-1486-4E9E-B0ED-05D3EE4A2268}"/>
              </a:ext>
            </a:extLst>
          </p:cNvPr>
          <p:cNvSpPr txBox="1"/>
          <p:nvPr/>
        </p:nvSpPr>
        <p:spPr>
          <a:xfrm>
            <a:off x="838200" y="3281516"/>
            <a:ext cx="7096432" cy="366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6C586-1749-4AF1-8868-6D378608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558" y="5064125"/>
            <a:ext cx="719390" cy="46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660F5-A017-4A2A-B537-F42125D4482A}"/>
              </a:ext>
            </a:extLst>
          </p:cNvPr>
          <p:cNvSpPr txBox="1"/>
          <p:nvPr/>
        </p:nvSpPr>
        <p:spPr>
          <a:xfrm>
            <a:off x="9315360" y="3163824"/>
            <a:ext cx="102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AFP/PPS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25C3B-A24D-4015-87CD-CB1C42EE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976" y="3411634"/>
            <a:ext cx="2410758" cy="29113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FF82A-728A-41E7-93FD-FECC01BA568C}"/>
              </a:ext>
            </a:extLst>
          </p:cNvPr>
          <p:cNvSpPr txBox="1"/>
          <p:nvPr/>
        </p:nvSpPr>
        <p:spPr>
          <a:xfrm>
            <a:off x="7041582" y="3402391"/>
            <a:ext cx="16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(LHC runs 1,2)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C31EE72-33B0-4785-BF11-A5FA171E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63" y="1720006"/>
            <a:ext cx="1881230" cy="44761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D2738-7337-4BA4-BF82-4C9904437490}"/>
              </a:ext>
            </a:extLst>
          </p:cNvPr>
          <p:cNvSpPr txBox="1"/>
          <p:nvPr/>
        </p:nvSpPr>
        <p:spPr>
          <a:xfrm>
            <a:off x="4432300" y="1743959"/>
            <a:ext cx="3565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X</a:t>
            </a:r>
          </a:p>
        </p:txBody>
      </p:sp>
      <p:pic>
        <p:nvPicPr>
          <p:cNvPr id="10" name="Picture 20" descr="MCj04238480000[1]">
            <a:extLst>
              <a:ext uri="{FF2B5EF4-FFF2-40B4-BE49-F238E27FC236}">
                <a16:creationId xmlns:a16="http://schemas.microsoft.com/office/drawing/2014/main" id="{033D4A73-52E7-5C98-E424-F2443CAC4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833" y="2443664"/>
            <a:ext cx="451387" cy="3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5C5CFF-2A70-EC21-8A5C-20AAA344FE09}"/>
              </a:ext>
            </a:extLst>
          </p:cNvPr>
          <p:cNvSpPr txBox="1"/>
          <p:nvPr/>
        </p:nvSpPr>
        <p:spPr>
          <a:xfrm>
            <a:off x="6590805" y="2220685"/>
            <a:ext cx="12350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~200m</a:t>
            </a:r>
          </a:p>
        </p:txBody>
      </p:sp>
    </p:spTree>
    <p:extLst>
      <p:ext uri="{BB962C8B-B14F-4D97-AF65-F5344CB8AC3E}">
        <p14:creationId xmlns:p14="http://schemas.microsoft.com/office/powerpoint/2010/main" val="1120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63F98-EA26-251B-2A80-826F3C26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DBB3D-7740-ADCA-142F-4CB3DCDD3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7" t="31972" r="39759" b="7315"/>
          <a:stretch/>
        </p:blipFill>
        <p:spPr>
          <a:xfrm>
            <a:off x="1789470" y="304798"/>
            <a:ext cx="7039897" cy="5926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544B4-F6BC-9E65-FE25-9B6EC4D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058" y="423708"/>
            <a:ext cx="1305065" cy="321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5856A3-4031-2159-7F8B-E0DA6D74CFE3}"/>
              </a:ext>
            </a:extLst>
          </p:cNvPr>
          <p:cNvSpPr txBox="1"/>
          <p:nvPr/>
        </p:nvSpPr>
        <p:spPr>
          <a:xfrm>
            <a:off x="9242341" y="737415"/>
            <a:ext cx="49849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accent1"/>
                </a:solidFill>
                <a:latin typeface="UOOCXR+CMR10"/>
              </a:rPr>
              <a:t>extracted from the transition form factors </a:t>
            </a:r>
            <a:r>
              <a:rPr lang="en-GB" sz="900" dirty="0" err="1">
                <a:solidFill>
                  <a:schemeClr val="accent1"/>
                </a:solidFill>
                <a:latin typeface="FZQIUB+CMMI10"/>
              </a:rPr>
              <a:t>F</a:t>
            </a:r>
            <a:r>
              <a:rPr lang="en-GB" sz="500" dirty="0" err="1">
                <a:solidFill>
                  <a:schemeClr val="accent1"/>
                </a:solidFill>
                <a:latin typeface="Arial" panose="020B0604020202020204" pitchFamily="34" charset="0"/>
              </a:rPr>
              <a:t>η</a:t>
            </a:r>
            <a:r>
              <a:rPr lang="en-GB" sz="500" dirty="0">
                <a:solidFill>
                  <a:schemeClr val="accent1"/>
                </a:solidFill>
                <a:latin typeface="SFKRLO+CMR8"/>
              </a:rPr>
              <a:t>(</a:t>
            </a:r>
            <a:r>
              <a:rPr lang="en-GB" sz="100" dirty="0">
                <a:solidFill>
                  <a:schemeClr val="accent1"/>
                </a:solidFill>
                <a:latin typeface="SFKRLO+CMR8"/>
              </a:rPr>
              <a:t>′</a:t>
            </a:r>
            <a:r>
              <a:rPr lang="en-GB" sz="500" dirty="0">
                <a:solidFill>
                  <a:schemeClr val="accent1"/>
                </a:solidFill>
                <a:latin typeface="SFKRLO+CMR8"/>
              </a:rPr>
              <a:t>)</a:t>
            </a:r>
            <a:r>
              <a:rPr lang="en-GB" sz="500" dirty="0">
                <a:solidFill>
                  <a:schemeClr val="accent1"/>
                </a:solidFill>
                <a:latin typeface="Arial" panose="020B0604020202020204" pitchFamily="34" charset="0"/>
              </a:rPr>
              <a:t>γ</a:t>
            </a:r>
            <a:r>
              <a:rPr lang="en-GB" sz="900" dirty="0">
                <a:solidFill>
                  <a:schemeClr val="accent1"/>
                </a:solidFill>
                <a:latin typeface="UOOCXR+CMR10"/>
              </a:rPr>
              <a:t>(</a:t>
            </a:r>
            <a:r>
              <a:rPr lang="en-GB" sz="900" dirty="0">
                <a:solidFill>
                  <a:schemeClr val="accent1"/>
                </a:solidFill>
                <a:latin typeface="FZQIUB+CMMI10"/>
              </a:rPr>
              <a:t>Q</a:t>
            </a:r>
            <a:r>
              <a:rPr lang="en-GB" sz="500" dirty="0">
                <a:solidFill>
                  <a:schemeClr val="accent1"/>
                </a:solidFill>
                <a:latin typeface="SFKRLO+CMR8"/>
              </a:rPr>
              <a:t>2</a:t>
            </a:r>
            <a:r>
              <a:rPr lang="en-GB" sz="1200" dirty="0">
                <a:solidFill>
                  <a:schemeClr val="accent1"/>
                </a:solidFill>
                <a:latin typeface="UOOCXR+CMR1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7315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648E1-EB9E-494A-8EB0-CCD96BFB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61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1AA9EEB2-D726-4C70-A1E1-50CB4A467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918" y="815787"/>
            <a:ext cx="4760258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OTHER SELECTED CEP TOPICS </a:t>
            </a:r>
          </a:p>
        </p:txBody>
      </p:sp>
    </p:spTree>
    <p:extLst>
      <p:ext uri="{BB962C8B-B14F-4D97-AF65-F5344CB8AC3E}">
        <p14:creationId xmlns:p14="http://schemas.microsoft.com/office/powerpoint/2010/main" val="9834533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45DF6A-3782-42FE-8DA5-53B0B336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B8A169-1E9F-4D6C-8F25-5E94AF48F741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alt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668" name="Picture 4">
            <a:extLst>
              <a:ext uri="{FF2B5EF4-FFF2-40B4-BE49-F238E27FC236}">
                <a16:creationId xmlns:a16="http://schemas.microsoft.com/office/drawing/2014/main" id="{ACCEE050-6DF5-4AD1-91DA-210884CE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r="4256" b="1292"/>
          <a:stretch>
            <a:fillRect/>
          </a:stretch>
        </p:blipFill>
        <p:spPr bwMode="auto">
          <a:xfrm>
            <a:off x="1759967" y="374904"/>
            <a:ext cx="7559675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72" name="Text Box 8">
            <a:extLst>
              <a:ext uri="{FF2B5EF4-FFF2-40B4-BE49-F238E27FC236}">
                <a16:creationId xmlns:a16="http://schemas.microsoft.com/office/drawing/2014/main" id="{E77D3965-77BA-4538-AEE9-CE950BD2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408" y="378183"/>
            <a:ext cx="36617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33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7783CB-8713-4531-B6AA-99AA1CAA2A50}"/>
              </a:ext>
            </a:extLst>
          </p:cNvPr>
          <p:cNvCxnSpPr/>
          <p:nvPr/>
        </p:nvCxnSpPr>
        <p:spPr bwMode="auto">
          <a:xfrm>
            <a:off x="1993392" y="1472184"/>
            <a:ext cx="5449824" cy="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13A68-9A40-44B3-A86A-E3D6DA85B7BD}"/>
              </a:ext>
            </a:extLst>
          </p:cNvPr>
          <p:cNvCxnSpPr/>
          <p:nvPr/>
        </p:nvCxnSpPr>
        <p:spPr bwMode="auto">
          <a:xfrm>
            <a:off x="7379208" y="1499616"/>
            <a:ext cx="914400" cy="91440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B317CB-3F4B-414A-8CDA-A2361C59DC09}"/>
              </a:ext>
            </a:extLst>
          </p:cNvPr>
          <p:cNvCxnSpPr/>
          <p:nvPr/>
        </p:nvCxnSpPr>
        <p:spPr bwMode="auto">
          <a:xfrm>
            <a:off x="1993392" y="1847088"/>
            <a:ext cx="6135624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3" descr="MMj02545000000[1]">
            <a:extLst>
              <a:ext uri="{FF2B5EF4-FFF2-40B4-BE49-F238E27FC236}">
                <a16:creationId xmlns:a16="http://schemas.microsoft.com/office/drawing/2014/main" id="{63988C7A-C414-4513-A29D-E1959D955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89" y="1609344"/>
            <a:ext cx="433515" cy="43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087A4-8D96-4C85-8A6E-9AE5569F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63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13963-4F7B-44DA-A4CC-75B2282C7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3" t="14297" r="6582" b="15342"/>
          <a:stretch/>
        </p:blipFill>
        <p:spPr>
          <a:xfrm>
            <a:off x="716096" y="692495"/>
            <a:ext cx="10443991" cy="5683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D4894-A9DC-4FD1-8019-021E2C458402}"/>
              </a:ext>
            </a:extLst>
          </p:cNvPr>
          <p:cNvSpPr txBox="1"/>
          <p:nvPr/>
        </p:nvSpPr>
        <p:spPr>
          <a:xfrm>
            <a:off x="10168569" y="5684704"/>
            <a:ext cx="385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0D9D8-8339-4711-8B52-CB01F49B4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8" t="67278" r="30761" b="24558"/>
          <a:stretch/>
        </p:blipFill>
        <p:spPr>
          <a:xfrm>
            <a:off x="4235970" y="4571745"/>
            <a:ext cx="2622029" cy="439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AC24EE-FE88-2DDC-742B-9F637BEBDC8F}"/>
              </a:ext>
            </a:extLst>
          </p:cNvPr>
          <p:cNvSpPr txBox="1"/>
          <p:nvPr/>
        </p:nvSpPr>
        <p:spPr>
          <a:xfrm>
            <a:off x="7700682" y="4150659"/>
            <a:ext cx="2853477" cy="1057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711696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8EFAE-EF8A-D3AA-9A40-C62ED9DD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64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BC191-3B87-32F9-20AB-6A2CB7CEE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3" t="6974" r="20353" b="48442"/>
          <a:stretch/>
        </p:blipFill>
        <p:spPr>
          <a:xfrm>
            <a:off x="1923803" y="273133"/>
            <a:ext cx="7707086" cy="315586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4FCA30AF-EEFC-90C0-0976-EEF87DAF1F8C}"/>
              </a:ext>
            </a:extLst>
          </p:cNvPr>
          <p:cNvSpPr/>
          <p:nvPr/>
        </p:nvSpPr>
        <p:spPr>
          <a:xfrm>
            <a:off x="2823015" y="713394"/>
            <a:ext cx="5184360" cy="456120"/>
          </a:xfrm>
          <a:prstGeom prst="rect">
            <a:avLst/>
          </a:prstGeom>
          <a:solidFill>
            <a:srgbClr val="0070C0"/>
          </a:solidFill>
          <a:ln w="28440">
            <a:solidFill>
              <a:srgbClr val="00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EXCLUSIVE JET PRODUCTION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A7BDD-9723-68FC-3479-6D4C3459EA07}"/>
              </a:ext>
            </a:extLst>
          </p:cNvPr>
          <p:cNvSpPr txBox="1"/>
          <p:nvPr/>
        </p:nvSpPr>
        <p:spPr>
          <a:xfrm>
            <a:off x="8217725" y="273133"/>
            <a:ext cx="1282535" cy="1080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539355F-9175-FB4F-06B9-35FF79146F03}"/>
              </a:ext>
            </a:extLst>
          </p:cNvPr>
          <p:cNvPicPr/>
          <p:nvPr/>
        </p:nvPicPr>
        <p:blipFill>
          <a:blip r:embed="rId3"/>
          <a:srcRect l="35495" t="31151" r="41937" b="40167"/>
          <a:stretch/>
        </p:blipFill>
        <p:spPr>
          <a:xfrm>
            <a:off x="9024162" y="380007"/>
            <a:ext cx="1687373" cy="905115"/>
          </a:xfrm>
          <a:prstGeom prst="rect">
            <a:avLst/>
          </a:prstGeom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CE41B5-F6D4-1AFB-5699-90D26BA54B87}"/>
              </a:ext>
            </a:extLst>
          </p:cNvPr>
          <p:cNvPicPr/>
          <p:nvPr/>
        </p:nvPicPr>
        <p:blipFill>
          <a:blip r:embed="rId4"/>
          <a:srcRect l="20055" t="47008" r="19254" b="26679"/>
          <a:stretch/>
        </p:blipFill>
        <p:spPr>
          <a:xfrm>
            <a:off x="2044598" y="3980407"/>
            <a:ext cx="7124400" cy="1737000"/>
          </a:xfrm>
          <a:prstGeom prst="rect">
            <a:avLst/>
          </a:prstGeom>
          <a:ln>
            <a:noFill/>
          </a:ln>
        </p:spPr>
      </p:pic>
      <p:sp>
        <p:nvSpPr>
          <p:cNvPr id="12" name="CustomShape 10">
            <a:extLst>
              <a:ext uri="{FF2B5EF4-FFF2-40B4-BE49-F238E27FC236}">
                <a16:creationId xmlns:a16="http://schemas.microsoft.com/office/drawing/2014/main" id="{92616C55-955F-7FA4-122C-DAC589F997BE}"/>
              </a:ext>
            </a:extLst>
          </p:cNvPr>
          <p:cNvSpPr/>
          <p:nvPr/>
        </p:nvSpPr>
        <p:spPr>
          <a:xfrm>
            <a:off x="9046200" y="4556408"/>
            <a:ext cx="9889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spc="-1" dirty="0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(CDF-2008)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AD07E-9B3E-9650-B51D-1D90103471AB}"/>
              </a:ext>
            </a:extLst>
          </p:cNvPr>
          <p:cNvSpPr txBox="1"/>
          <p:nvPr/>
        </p:nvSpPr>
        <p:spPr>
          <a:xfrm>
            <a:off x="4619501" y="5462649"/>
            <a:ext cx="1888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472093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E866F-6601-493E-8260-E7A6AB0F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46" y="691951"/>
            <a:ext cx="7821976" cy="5710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4AE731-840D-433B-AAB3-B21DCA9B37BF}"/>
              </a:ext>
            </a:extLst>
          </p:cNvPr>
          <p:cNvSpPr txBox="1"/>
          <p:nvPr/>
        </p:nvSpPr>
        <p:spPr>
          <a:xfrm>
            <a:off x="6356195" y="4828478"/>
            <a:ext cx="1014761" cy="446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A1549-A999-0896-9B7B-33E2F70E58F0}"/>
              </a:ext>
            </a:extLst>
          </p:cNvPr>
          <p:cNvSpPr txBox="1"/>
          <p:nvPr/>
        </p:nvSpPr>
        <p:spPr>
          <a:xfrm>
            <a:off x="8845826" y="2673626"/>
            <a:ext cx="115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</a:rPr>
              <a:t>SuperChic-</a:t>
            </a:r>
            <a:r>
              <a:rPr lang="en-GB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06230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318879F8-C9B4-68DD-ADA0-7C245C262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r="3581" b="2"/>
          <a:stretch>
            <a:fillRect/>
          </a:stretch>
        </p:blipFill>
        <p:spPr bwMode="auto">
          <a:xfrm>
            <a:off x="958850" y="238125"/>
            <a:ext cx="81470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7429-8D9B-9332-8C90-B158FEFE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1D327-F613-4AFA-BE93-84E7174522E3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  <p:sp>
        <p:nvSpPr>
          <p:cNvPr id="10244" name="TextBox 1">
            <a:extLst>
              <a:ext uri="{FF2B5EF4-FFF2-40B4-BE49-F238E27FC236}">
                <a16:creationId xmlns:a16="http://schemas.microsoft.com/office/drawing/2014/main" id="{D4B2814C-2A5C-60C6-00CF-AAE01FD9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1363" y="1600200"/>
            <a:ext cx="1957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1"/>
                </a:solidFill>
              </a:rPr>
              <a:t>Sphaleron-transition on top of an energy barrier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237C2-B992-473A-81B0-4E54B058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7D10B-90B5-4753-B094-4BBF0927493F}" type="slidenum">
              <a:rPr lang="en-GB" smtClean="0"/>
              <a:pPr>
                <a:defRPr/>
              </a:pPr>
              <a:t>67</a:t>
            </a:fld>
            <a:endParaRPr lang="en-GB" dirty="0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E945E70-42D9-455B-BF03-B645D48A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7" r="35973" b="-2"/>
          <a:stretch>
            <a:fillRect/>
          </a:stretch>
        </p:blipFill>
        <p:spPr bwMode="auto">
          <a:xfrm>
            <a:off x="88900" y="80963"/>
            <a:ext cx="36687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6">
            <a:extLst>
              <a:ext uri="{FF2B5EF4-FFF2-40B4-BE49-F238E27FC236}">
                <a16:creationId xmlns:a16="http://schemas.microsoft.com/office/drawing/2014/main" id="{57D814B3-79DE-4B39-93A5-F43B5F3D7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114300"/>
            <a:ext cx="609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1"/>
                </a:solidFill>
                <a:latin typeface="-apple-system"/>
              </a:rPr>
              <a:t>(</a:t>
            </a:r>
            <a:r>
              <a:rPr lang="en-GB" altLang="en-US" sz="1800" i="1" dirty="0" err="1">
                <a:solidFill>
                  <a:schemeClr val="accent1"/>
                </a:solidFill>
                <a:latin typeface="-apple-system"/>
              </a:rPr>
              <a:t>Phys.Rev.D</a:t>
            </a:r>
            <a:r>
              <a:rPr lang="en-GB" altLang="en-US" sz="1800" dirty="0">
                <a:solidFill>
                  <a:schemeClr val="accent1"/>
                </a:solidFill>
                <a:latin typeface="-apple-system"/>
              </a:rPr>
              <a:t> 68 (2003)  034001) </a:t>
            </a:r>
            <a:endParaRPr lang="en-GB" altLang="en-US" sz="1800" dirty="0">
              <a:solidFill>
                <a:schemeClr val="accent1"/>
              </a:solidFill>
            </a:endParaRPr>
          </a:p>
        </p:txBody>
      </p:sp>
      <p:pic>
        <p:nvPicPr>
          <p:cNvPr id="20485" name="Picture 8">
            <a:extLst>
              <a:ext uri="{FF2B5EF4-FFF2-40B4-BE49-F238E27FC236}">
                <a16:creationId xmlns:a16="http://schemas.microsoft.com/office/drawing/2014/main" id="{6CAD6652-5F5C-4EE1-9A52-D55D73A31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9" y="1214421"/>
            <a:ext cx="8901388" cy="503239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0">
            <a:extLst>
              <a:ext uri="{FF2B5EF4-FFF2-40B4-BE49-F238E27FC236}">
                <a16:creationId xmlns:a16="http://schemas.microsoft.com/office/drawing/2014/main" id="{CC3A84EA-1E23-46BF-AABF-5A2072327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93663"/>
            <a:ext cx="1225550" cy="80645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7" name="TextBox 7">
            <a:extLst>
              <a:ext uri="{FF2B5EF4-FFF2-40B4-BE49-F238E27FC236}">
                <a16:creationId xmlns:a16="http://schemas.microsoft.com/office/drawing/2014/main" id="{1FDE62B8-4E29-4EA9-B4D7-C737A0748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600" y="1938338"/>
            <a:ext cx="177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3A8C"/>
                </a:solidFill>
                <a:latin typeface="-apple-system"/>
                <a:hlinkClick r:id="rId6"/>
              </a:rPr>
              <a:t>hep-ex/0205037</a:t>
            </a:r>
            <a:endParaRPr lang="en-GB" altLang="en-US" sz="1800">
              <a:latin typeface="-apple-syste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DB763-5FC7-440B-82B0-4CAE25DE84A2}"/>
              </a:ext>
            </a:extLst>
          </p:cNvPr>
          <p:cNvSpPr txBox="1"/>
          <p:nvPr/>
        </p:nvSpPr>
        <p:spPr>
          <a:xfrm>
            <a:off x="9928225" y="2998788"/>
            <a:ext cx="2089150" cy="12001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/>
              <a:t>It may make sense to repeat this measurement at the LHC/RHIC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BD7F9-122E-7D44-96AD-807EB6D78584}"/>
              </a:ext>
            </a:extLst>
          </p:cNvPr>
          <p:cNvSpPr txBox="1"/>
          <p:nvPr/>
        </p:nvSpPr>
        <p:spPr>
          <a:xfrm>
            <a:off x="9879493" y="4770783"/>
            <a:ext cx="222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KKMTR, 2001-2002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A20F4864-A080-4831-85F7-C2B0CCBF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r="2901"/>
          <a:stretch>
            <a:fillRect/>
          </a:stretch>
        </p:blipFill>
        <p:spPr bwMode="auto">
          <a:xfrm>
            <a:off x="427038" y="1460500"/>
            <a:ext cx="6311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>
            <a:extLst>
              <a:ext uri="{FF2B5EF4-FFF2-40B4-BE49-F238E27FC236}">
                <a16:creationId xmlns:a16="http://schemas.microsoft.com/office/drawing/2014/main" id="{6A414B1D-0847-4352-93FB-EE6BB787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238125"/>
            <a:ext cx="726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Instantons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have never been observed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experimentally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however, they 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playing a very important role in the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theoretical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models of confinement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chiral symmetry breaking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9A1BB1-1E73-4DBF-AD3B-CF8327EEBCFC}"/>
              </a:ext>
            </a:extLst>
          </p:cNvPr>
          <p:cNvSpPr/>
          <p:nvPr/>
        </p:nvSpPr>
        <p:spPr>
          <a:xfrm>
            <a:off x="874713" y="1779588"/>
            <a:ext cx="2465387" cy="3079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9" name="Picture 8">
            <a:extLst>
              <a:ext uri="{FF2B5EF4-FFF2-40B4-BE49-F238E27FC236}">
                <a16:creationId xmlns:a16="http://schemas.microsoft.com/office/drawing/2014/main" id="{8DE9DEBF-1156-4E43-82F2-041D7ACF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965200"/>
            <a:ext cx="144145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>
            <a:extLst>
              <a:ext uri="{FF2B5EF4-FFF2-40B4-BE49-F238E27FC236}">
                <a16:creationId xmlns:a16="http://schemas.microsoft.com/office/drawing/2014/main" id="{73BDB6EB-0882-4C19-A3B4-D6EABD32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070475"/>
            <a:ext cx="53705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1">
            <a:extLst>
              <a:ext uri="{FF2B5EF4-FFF2-40B4-BE49-F238E27FC236}">
                <a16:creationId xmlns:a16="http://schemas.microsoft.com/office/drawing/2014/main" id="{4346C309-A64F-407F-A252-0411B93F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172200"/>
            <a:ext cx="782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Effectively –a family of new multiparton  vertices  in Feynman diagrams</a:t>
            </a:r>
          </a:p>
        </p:txBody>
      </p:sp>
      <p:pic>
        <p:nvPicPr>
          <p:cNvPr id="11272" name="Picture 3">
            <a:extLst>
              <a:ext uri="{FF2B5EF4-FFF2-40B4-BE49-F238E27FC236}">
                <a16:creationId xmlns:a16="http://schemas.microsoft.com/office/drawing/2014/main" id="{2AD0ED2B-C3DB-46F8-88CA-386F55B3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938338"/>
            <a:ext cx="45831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4">
            <a:extLst>
              <a:ext uri="{FF2B5EF4-FFF2-40B4-BE49-F238E27FC236}">
                <a16:creationId xmlns:a16="http://schemas.microsoft.com/office/drawing/2014/main" id="{EDA6764D-0CCA-4F07-AEEE-F9316BFA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5160963"/>
            <a:ext cx="327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Extended objects in space-time</a:t>
            </a:r>
          </a:p>
        </p:txBody>
      </p:sp>
      <p:pic>
        <p:nvPicPr>
          <p:cNvPr id="11274" name="Picture 7">
            <a:extLst>
              <a:ext uri="{FF2B5EF4-FFF2-40B4-BE49-F238E27FC236}">
                <a16:creationId xmlns:a16="http://schemas.microsoft.com/office/drawing/2014/main" id="{A8CDA5F1-1A5E-4DDD-86E3-392318DE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555875"/>
            <a:ext cx="3425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B4AEF-1EAA-4EC7-941E-47354F5B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72B86-CAA2-47C2-9BE2-4993B655E7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TextBox 12">
            <a:extLst>
              <a:ext uri="{FF2B5EF4-FFF2-40B4-BE49-F238E27FC236}">
                <a16:creationId xmlns:a16="http://schemas.microsoft.com/office/drawing/2014/main" id="{657E3FA7-0B69-48E8-8732-31038BB1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075" y="1019175"/>
            <a:ext cx="550545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one of the biggest challenges for particle physics to date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5041A-790D-4CBE-B9A8-562300BBC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158875"/>
            <a:ext cx="3275013" cy="28733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521C4F-7EFA-4751-9C88-FBDF09348D5E}"/>
              </a:ext>
            </a:extLst>
          </p:cNvPr>
          <p:cNvSpPr txBox="1"/>
          <p:nvPr/>
        </p:nvSpPr>
        <p:spPr>
          <a:xfrm>
            <a:off x="4694238" y="2944813"/>
            <a:ext cx="7300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TI1095"/>
                <a:ea typeface="+mn-ea"/>
                <a:cs typeface="+mn-cs"/>
              </a:rPr>
              <a:t>‘soft bombs’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–high-multiplicity spherically symmetric distributions of relatively soft particles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9" name="TextBox 1">
            <a:extLst>
              <a:ext uri="{FF2B5EF4-FFF2-40B4-BE49-F238E27FC236}">
                <a16:creationId xmlns:a16="http://schemas.microsoft.com/office/drawing/2014/main" id="{236BD960-8CAA-4BFE-A8BB-F98A27AE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477" y="433388"/>
            <a:ext cx="2742345" cy="369332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V.Yu.Petrov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M.G.Ryskin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2482-980E-4894-91CD-2697298C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C7532-94D0-488E-9A93-C5D02F8B6EC8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08919AEE-F408-4B9A-9ACE-1FF29E0E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9213"/>
            <a:ext cx="7231062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E3A7C13B-9BF6-43E5-85C4-17BE359DD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4230688"/>
            <a:ext cx="1639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accent1"/>
                </a:solidFill>
              </a:rPr>
              <a:t>KMR-like</a:t>
            </a:r>
          </a:p>
        </p:txBody>
      </p:sp>
      <p:sp>
        <p:nvSpPr>
          <p:cNvPr id="25605" name="TextBox 2">
            <a:extLst>
              <a:ext uri="{FF2B5EF4-FFF2-40B4-BE49-F238E27FC236}">
                <a16:creationId xmlns:a16="http://schemas.microsoft.com/office/drawing/2014/main" id="{1E3FE182-EE71-4B8F-BD58-8552B560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9775" y="2693988"/>
            <a:ext cx="1343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dominates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3786A61A-F971-4E94-BD1D-EC56B276802C}"/>
              </a:ext>
            </a:extLst>
          </p:cNvPr>
          <p:cNvSpPr/>
          <p:nvPr/>
        </p:nvSpPr>
        <p:spPr>
          <a:xfrm>
            <a:off x="8637588" y="2700338"/>
            <a:ext cx="615950" cy="354012"/>
          </a:xfrm>
          <a:prstGeom prst="leftArrow">
            <a:avLst>
              <a:gd name="adj1" fmla="val 17186"/>
              <a:gd name="adj2" fmla="val 41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25608" name="TextBox 8">
            <a:extLst>
              <a:ext uri="{FF2B5EF4-FFF2-40B4-BE49-F238E27FC236}">
                <a16:creationId xmlns:a16="http://schemas.microsoft.com/office/drawing/2014/main" id="{C219C2D7-C161-460D-ADAE-41316BA6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5384800"/>
            <a:ext cx="683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altLang="en-US" sz="2400"/>
          </a:p>
        </p:txBody>
      </p:sp>
      <p:sp>
        <p:nvSpPr>
          <p:cNvPr id="25609" name="TextBox 10">
            <a:extLst>
              <a:ext uri="{FF2B5EF4-FFF2-40B4-BE49-F238E27FC236}">
                <a16:creationId xmlns:a16="http://schemas.microsoft.com/office/drawing/2014/main" id="{2D3AD6FF-8CA4-45A0-A75E-B6B73AE6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4686300"/>
            <a:ext cx="901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r>
              <a:rPr lang="en-GB" altLang="en-US" sz="180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en-GB" altLang="en-US" sz="1800">
                <a:sym typeface="Wingdings" panose="05000000000000000000" pitchFamily="2" charset="2"/>
              </a:rPr>
              <a:t>Detecting two outgoing protons would allow placing an upper limit on Instanton mass.</a:t>
            </a:r>
            <a:endParaRPr lang="en-GB" altLang="en-US" sz="1800"/>
          </a:p>
        </p:txBody>
      </p:sp>
      <p:pic>
        <p:nvPicPr>
          <p:cNvPr id="25610" name="Picture 11">
            <a:extLst>
              <a:ext uri="{FF2B5EF4-FFF2-40B4-BE49-F238E27FC236}">
                <a16:creationId xmlns:a16="http://schemas.microsoft.com/office/drawing/2014/main" id="{38081066-1EF5-4CFA-A393-EBF909E8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5556250"/>
            <a:ext cx="430688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>
            <a:extLst>
              <a:ext uri="{FF2B5EF4-FFF2-40B4-BE49-F238E27FC236}">
                <a16:creationId xmlns:a16="http://schemas.microsoft.com/office/drawing/2014/main" id="{B8E17763-7F32-4D3E-8BA1-9CF5FACD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 b="19356"/>
          <a:stretch>
            <a:fillRect/>
          </a:stretch>
        </p:blipFill>
        <p:spPr bwMode="auto">
          <a:xfrm>
            <a:off x="6219825" y="5534025"/>
            <a:ext cx="16224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14">
            <a:extLst>
              <a:ext uri="{FF2B5EF4-FFF2-40B4-BE49-F238E27FC236}">
                <a16:creationId xmlns:a16="http://schemas.microsoft.com/office/drawing/2014/main" id="{8E757985-3E5B-4736-A472-2191BECF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51475"/>
            <a:ext cx="96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/>
              <a:t>state</a:t>
            </a:r>
          </a:p>
        </p:txBody>
      </p:sp>
      <p:sp>
        <p:nvSpPr>
          <p:cNvPr id="25613" name="TextBox 15">
            <a:extLst>
              <a:ext uri="{FF2B5EF4-FFF2-40B4-BE49-F238E27FC236}">
                <a16:creationId xmlns:a16="http://schemas.microsoft.com/office/drawing/2014/main" id="{C6EDEB5F-E8F0-488A-BC9F-E132A7AFE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5443538"/>
            <a:ext cx="1463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</a:rPr>
              <a:t>(‘hermiticity’)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8BCDD-DC5E-4442-BCF6-4F815E56E370}"/>
              </a:ext>
            </a:extLst>
          </p:cNvPr>
          <p:cNvSpPr txBox="1"/>
          <p:nvPr/>
        </p:nvSpPr>
        <p:spPr>
          <a:xfrm>
            <a:off x="8803340" y="376518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KKMRT-2021-2022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DA1D5-79CD-49D5-8F5B-1F67385B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140222" cy="365125"/>
          </a:xfrm>
        </p:spPr>
        <p:txBody>
          <a:bodyPr/>
          <a:lstStyle/>
          <a:p>
            <a:fld id="{810F5E82-72E1-4C4C-94B5-02949C7C5A49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15008-3893-4101-92C9-6682D119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3" t="8902" r="4371" b="14049"/>
          <a:stretch/>
        </p:blipFill>
        <p:spPr>
          <a:xfrm>
            <a:off x="1290204" y="109941"/>
            <a:ext cx="9796896" cy="5875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0250F-04E3-450B-B5AD-B86E4BFFCEB9}"/>
              </a:ext>
            </a:extLst>
          </p:cNvPr>
          <p:cNvSpPr txBox="1"/>
          <p:nvPr/>
        </p:nvSpPr>
        <p:spPr>
          <a:xfrm>
            <a:off x="8504902" y="2664544"/>
            <a:ext cx="2358793" cy="264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EEB8B-C0B6-4712-8F5E-500BD05164BA}"/>
              </a:ext>
            </a:extLst>
          </p:cNvPr>
          <p:cNvSpPr txBox="1"/>
          <p:nvPr/>
        </p:nvSpPr>
        <p:spPr>
          <a:xfrm>
            <a:off x="1429208" y="2860573"/>
            <a:ext cx="60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ALFA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92AE7-CFFE-4BF1-9C56-3E31E19DEEB1}"/>
              </a:ext>
            </a:extLst>
          </p:cNvPr>
          <p:cNvSpPr txBox="1"/>
          <p:nvPr/>
        </p:nvSpPr>
        <p:spPr>
          <a:xfrm>
            <a:off x="7658100" y="2754632"/>
            <a:ext cx="582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ALFA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56028-9CB9-4D39-96A3-DCB905842002}"/>
              </a:ext>
            </a:extLst>
          </p:cNvPr>
          <p:cNvSpPr txBox="1"/>
          <p:nvPr/>
        </p:nvSpPr>
        <p:spPr>
          <a:xfrm>
            <a:off x="8608389" y="2645122"/>
            <a:ext cx="2486622" cy="92333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    TOTEM  &amp; ALFA</a:t>
            </a: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CMS/PPS &amp; ATLAS/AFP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44C9B-2324-4A82-993A-AA1432F0AD29}"/>
              </a:ext>
            </a:extLst>
          </p:cNvPr>
          <p:cNvSpPr txBox="1"/>
          <p:nvPr/>
        </p:nvSpPr>
        <p:spPr>
          <a:xfrm>
            <a:off x="4208206" y="4316366"/>
            <a:ext cx="589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87F8D6-59C8-43DA-849E-5059F13E9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9"/>
          <a:stretch/>
        </p:blipFill>
        <p:spPr>
          <a:xfrm>
            <a:off x="8610600" y="4549890"/>
            <a:ext cx="2291196" cy="3784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F2D624-96F8-46EB-A382-BF06F6D61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765" y="4155711"/>
            <a:ext cx="2299448" cy="323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72CAEF-B8B1-41CB-B052-3E057AA384A6}"/>
              </a:ext>
            </a:extLst>
          </p:cNvPr>
          <p:cNvSpPr txBox="1"/>
          <p:nvPr/>
        </p:nvSpPr>
        <p:spPr>
          <a:xfrm>
            <a:off x="7879080" y="1939012"/>
            <a:ext cx="2073449" cy="6723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CF3E78-AAE3-41DB-8121-190DE42EA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78" y="6316874"/>
            <a:ext cx="333571" cy="3651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58C9EF-C076-42F0-9D36-90DE36BE1E3E}"/>
              </a:ext>
            </a:extLst>
          </p:cNvPr>
          <p:cNvSpPr txBox="1"/>
          <p:nvPr/>
        </p:nvSpPr>
        <p:spPr>
          <a:xfrm>
            <a:off x="1074420" y="6344920"/>
            <a:ext cx="581787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ALFA/TOTEM- radiation tolerance   </a:t>
            </a:r>
            <a:r>
              <a:rPr lang="en-GB" dirty="0">
                <a:sym typeface="Wingdings" panose="05000000000000000000" pitchFamily="2" charset="2"/>
              </a:rPr>
              <a:t>  low PU special runs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600C6-BDB2-44C2-9221-A81465148A54}"/>
              </a:ext>
            </a:extLst>
          </p:cNvPr>
          <p:cNvSpPr txBox="1"/>
          <p:nvPr/>
        </p:nvSpPr>
        <p:spPr>
          <a:xfrm>
            <a:off x="10333821" y="5761822"/>
            <a:ext cx="496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E3623E-1366-8E93-7B3B-D796D4B4F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8179" y="5036205"/>
            <a:ext cx="1206996" cy="360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32B6CB-88BA-58FA-C3B5-F87856589EB7}"/>
                  </a:ext>
                </a:extLst>
              </p:cNvPr>
              <p:cNvSpPr txBox="1"/>
              <p:nvPr/>
            </p:nvSpPr>
            <p:spPr>
              <a:xfrm>
                <a:off x="9283758" y="5074483"/>
                <a:ext cx="37040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12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32B6CB-88BA-58FA-C3B5-F87856589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758" y="5074483"/>
                <a:ext cx="370408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16DD43CC-C688-8DAC-C27E-1A3FAD32B3E1}"/>
              </a:ext>
            </a:extLst>
          </p:cNvPr>
          <p:cNvSpPr/>
          <p:nvPr/>
        </p:nvSpPr>
        <p:spPr>
          <a:xfrm>
            <a:off x="4798142" y="2021840"/>
            <a:ext cx="668160" cy="221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2B5FBE-F04B-4812-497A-D5B8AE98447E}"/>
              </a:ext>
            </a:extLst>
          </p:cNvPr>
          <p:cNvSpPr/>
          <p:nvPr/>
        </p:nvSpPr>
        <p:spPr>
          <a:xfrm>
            <a:off x="4290757" y="3625918"/>
            <a:ext cx="507386" cy="182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85">
            <a:extLst>
              <a:ext uri="{FF2B5EF4-FFF2-40B4-BE49-F238E27FC236}">
                <a16:creationId xmlns:a16="http://schemas.microsoft.com/office/drawing/2014/main" id="{5F26F9CD-D665-D6CE-0142-62EC05CC5A34}"/>
              </a:ext>
            </a:extLst>
          </p:cNvPr>
          <p:cNvGrpSpPr/>
          <p:nvPr/>
        </p:nvGrpSpPr>
        <p:grpSpPr>
          <a:xfrm>
            <a:off x="1921243" y="2541772"/>
            <a:ext cx="7543800" cy="1518571"/>
            <a:chOff x="2351646" y="2278847"/>
            <a:chExt cx="7543800" cy="1518571"/>
          </a:xfrm>
        </p:grpSpPr>
        <p:sp>
          <p:nvSpPr>
            <p:cNvPr id="25" name="Oval 84">
              <a:extLst>
                <a:ext uri="{FF2B5EF4-FFF2-40B4-BE49-F238E27FC236}">
                  <a16:creationId xmlns:a16="http://schemas.microsoft.com/office/drawing/2014/main" id="{F9BE1188-7F16-600B-2F10-835749E3EEAF}"/>
                </a:ext>
              </a:extLst>
            </p:cNvPr>
            <p:cNvSpPr/>
            <p:nvPr/>
          </p:nvSpPr>
          <p:spPr>
            <a:xfrm rot="20666530">
              <a:off x="2567445" y="2278847"/>
              <a:ext cx="7239003" cy="151857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9528" cap="flat">
              <a:solidFill>
                <a:srgbClr val="000000"/>
              </a:solidFill>
              <a:prstDash val="solid"/>
              <a:round/>
            </a:ln>
            <a:effectLst>
              <a:outerShdw dist="38096" dir="2700000" algn="tl">
                <a:srgbClr val="000000">
                  <a:alpha val="74998"/>
                </a:srgbClr>
              </a:outerShdw>
            </a:effectLst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25DDCF4B-CCA6-8343-DA0E-2C11F32662CC}"/>
                </a:ext>
              </a:extLst>
            </p:cNvPr>
            <p:cNvSpPr txBox="1"/>
            <p:nvPr/>
          </p:nvSpPr>
          <p:spPr>
            <a:xfrm rot="20666530">
              <a:off x="2351646" y="2864047"/>
              <a:ext cx="7543800" cy="4612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1" i="0" u="none" strike="noStrike" kern="1200" cap="none" spc="0" baseline="0">
                  <a:solidFill>
                    <a:srgbClr val="002060"/>
                  </a:solidFill>
                  <a:uFillTx/>
                  <a:latin typeface="Tahoma" pitchFamily="34"/>
                  <a:ea typeface="ＭＳ Ｐゴシック" pitchFamily="48"/>
                </a:rPr>
                <a:t>The LHC is an excellent mass spectrometer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BB404D-5009-43FD-6E0A-D0C1EEB4C61F}"/>
              </a:ext>
            </a:extLst>
          </p:cNvPr>
          <p:cNvCxnSpPr/>
          <p:nvPr/>
        </p:nvCxnSpPr>
        <p:spPr>
          <a:xfrm flipV="1">
            <a:off x="4430426" y="3285811"/>
            <a:ext cx="5223740" cy="30591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05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>
            <a:extLst>
              <a:ext uri="{FF2B5EF4-FFF2-40B4-BE49-F238E27FC236}">
                <a16:creationId xmlns:a16="http://schemas.microsoft.com/office/drawing/2014/main" id="{8D168C00-CA72-FFF0-EA47-ECC81DEF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280988"/>
            <a:ext cx="900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Strong need for enthusiastic experimental experts to join the efforts, addressing such issues as detector effects, PU at high luminosity, and timing resolution…..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5752C-8596-5F34-E01C-0E87CAA9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B2580-2F1B-4EDE-8233-B0438E9FE5EF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87006-D2E4-185B-C56F-BB6F3FBA630D}"/>
              </a:ext>
            </a:extLst>
          </p:cNvPr>
          <p:cNvSpPr txBox="1"/>
          <p:nvPr/>
        </p:nvSpPr>
        <p:spPr>
          <a:xfrm>
            <a:off x="125413" y="2057400"/>
            <a:ext cx="70278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One of the main obstacle currently – PU at high luminosity</a:t>
            </a:r>
          </a:p>
        </p:txBody>
      </p:sp>
      <p:pic>
        <p:nvPicPr>
          <p:cNvPr id="35846" name="Picture 7" descr="What is my obstacle? – Matthew Dicks">
            <a:extLst>
              <a:ext uri="{FF2B5EF4-FFF2-40B4-BE49-F238E27FC236}">
                <a16:creationId xmlns:a16="http://schemas.microsoft.com/office/drawing/2014/main" id="{DD9AC2DB-964E-2761-F982-07C9B991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1870075"/>
            <a:ext cx="164623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FB6B97AF-EED6-EEB3-1542-A8E78EB6D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2940050"/>
            <a:ext cx="5457825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Possible directions for further studies 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sp>
        <p:nvSpPr>
          <p:cNvPr id="40967" name="TextBox 13">
            <a:extLst>
              <a:ext uri="{FF2B5EF4-FFF2-40B4-BE49-F238E27FC236}">
                <a16:creationId xmlns:a16="http://schemas.microsoft.com/office/drawing/2014/main" id="{4A6E1FCA-32DF-ADAE-AA32-CC299A0B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768725"/>
            <a:ext cx="714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Feasibility  of searches for moderate mass Instantons in UPC </a:t>
            </a:r>
          </a:p>
        </p:txBody>
      </p:sp>
      <p:sp>
        <p:nvSpPr>
          <p:cNvPr id="40968" name="TextBox 14">
            <a:extLst>
              <a:ext uri="{FF2B5EF4-FFF2-40B4-BE49-F238E27FC236}">
                <a16:creationId xmlns:a16="http://schemas.microsoft.com/office/drawing/2014/main" id="{27FAE054-32C9-42EA-87CA-C802F1A75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4384675"/>
            <a:ext cx="7570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Using good timing from Central Detectors for both ST and DT events.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7E319-3771-AA1F-4061-A45781725882}"/>
              </a:ext>
            </a:extLst>
          </p:cNvPr>
          <p:cNvSpPr txBox="1"/>
          <p:nvPr/>
        </p:nvSpPr>
        <p:spPr>
          <a:xfrm>
            <a:off x="914400" y="3697288"/>
            <a:ext cx="452438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4D3FE5-D740-F0B1-27C0-10231B354AC6}"/>
              </a:ext>
            </a:extLst>
          </p:cNvPr>
          <p:cNvSpPr txBox="1"/>
          <p:nvPr/>
        </p:nvSpPr>
        <p:spPr>
          <a:xfrm>
            <a:off x="879475" y="4257675"/>
            <a:ext cx="452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E28275-8C08-6735-DA14-BB96B4820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350838"/>
            <a:ext cx="1541463" cy="57308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DB0C49-F220-9AF0-0465-DDBBA8195FA4}"/>
              </a:ext>
            </a:extLst>
          </p:cNvPr>
          <p:cNvSpPr txBox="1"/>
          <p:nvPr/>
        </p:nvSpPr>
        <p:spPr>
          <a:xfrm>
            <a:off x="835025" y="5038725"/>
            <a:ext cx="452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sp>
        <p:nvSpPr>
          <p:cNvPr id="40973" name="TextBox 3">
            <a:extLst>
              <a:ext uri="{FF2B5EF4-FFF2-40B4-BE49-F238E27FC236}">
                <a16:creationId xmlns:a16="http://schemas.microsoft.com/office/drawing/2014/main" id="{CEB95D63-EF58-EAED-F429-BB0A6A2E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5064125"/>
            <a:ext cx="731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Identification of charm quark jets in the final state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643BE1-B8B9-4A82-B8CE-67493587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9E4AF-9BD3-4BEB-8E4A-99B7B24D0ECA}" type="slidenum">
              <a:rPr lang="en-GB" alt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GB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673859F-8A0E-4A4F-B99B-CFE45AE5F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59014" y="1108539"/>
            <a:ext cx="8408987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orward</a:t>
            </a: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P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roton</a:t>
            </a: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agging</a:t>
            </a:r>
            <a:r>
              <a:rPr lang="en-GB" altLang="en-US" sz="24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significantly could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extend the physics reach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of the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ATLAS</a:t>
            </a:r>
            <a:r>
              <a:rPr lang="en-GB" altLang="en-US" sz="1800" dirty="0">
                <a:solidFill>
                  <a:srgbClr val="009900"/>
                </a:solidFill>
                <a:latin typeface="Lucida Bright" panose="02040602050505020304" pitchFamily="18" charset="0"/>
              </a:rPr>
              <a:t>  </a:t>
            </a:r>
            <a:r>
              <a:rPr lang="en-GB" altLang="en-US" sz="1800" dirty="0">
                <a:latin typeface="Lucida Bright" panose="02040602050505020304" pitchFamily="18" charset="0"/>
              </a:rPr>
              <a:t>and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CMS</a:t>
            </a:r>
            <a:r>
              <a:rPr lang="en-GB" altLang="en-US" sz="1800" dirty="0">
                <a:latin typeface="Lucida Bright" panose="02040602050505020304" pitchFamily="18" charset="0"/>
              </a:rPr>
              <a:t> detectors by giving access to a wide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    range of exciting new physics channels.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FPT</a:t>
            </a:r>
            <a:r>
              <a:rPr lang="en-GB" altLang="en-US" sz="1800" dirty="0">
                <a:latin typeface="Lucida Bright" panose="02040602050505020304" pitchFamily="18" charset="0"/>
              </a:rPr>
              <a:t> has the potential to make measurements that are unique at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LHC</a:t>
            </a:r>
            <a:r>
              <a:rPr lang="en-GB" altLang="en-US" sz="1800" dirty="0">
                <a:latin typeface="Lucida Bright" panose="020406020505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b="1" dirty="0">
              <a:solidFill>
                <a:srgbClr val="CCCC00"/>
              </a:solidFill>
              <a:latin typeface="Comic Sans MS" panose="030F0702030302020204" pitchFamily="66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600" dirty="0">
                <a:latin typeface="Lucida Bright" panose="02040602050505020304" pitchFamily="18" charset="0"/>
                <a:sym typeface="Wingdings 3" panose="05040102010807070707" pitchFamily="18" charset="2"/>
              </a:rPr>
              <a:t>  </a:t>
            </a:r>
            <a:endParaRPr lang="en-GB" altLang="en-US" sz="2000" dirty="0">
              <a:latin typeface="Lucida Bright" panose="02040602050505020304" pitchFamily="18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n-GB" altLang="en-US" sz="16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       </a:t>
            </a:r>
          </a:p>
        </p:txBody>
      </p:sp>
      <p:pic>
        <p:nvPicPr>
          <p:cNvPr id="61447" name="Picture 6">
            <a:extLst>
              <a:ext uri="{FF2B5EF4-FFF2-40B4-BE49-F238E27FC236}">
                <a16:creationId xmlns:a16="http://schemas.microsoft.com/office/drawing/2014/main" id="{B233BBC8-5FF4-43B3-B3E4-C61860B0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58926" y="1114166"/>
            <a:ext cx="591607" cy="38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7">
            <a:extLst>
              <a:ext uri="{FF2B5EF4-FFF2-40B4-BE49-F238E27FC236}">
                <a16:creationId xmlns:a16="http://schemas.microsoft.com/office/drawing/2014/main" id="{6310C7E5-76C0-49B1-B591-6ADA6794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49962" y="2154038"/>
            <a:ext cx="600572" cy="35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id="{16F4A3F7-B687-4EB4-9124-A3F833D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32032" y="2926963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9">
            <a:extLst>
              <a:ext uri="{FF2B5EF4-FFF2-40B4-BE49-F238E27FC236}">
                <a16:creationId xmlns:a16="http://schemas.microsoft.com/office/drawing/2014/main" id="{14375EB3-BE88-4D87-8531-543F9689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5876" y="3791602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A62144-2F52-4870-863E-F4C35BD64EF5}"/>
              </a:ext>
            </a:extLst>
          </p:cNvPr>
          <p:cNvSpPr txBox="1"/>
          <p:nvPr/>
        </p:nvSpPr>
        <p:spPr>
          <a:xfrm>
            <a:off x="2254450" y="3763432"/>
            <a:ext cx="864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There are a number of important measurements to be performed in the RG environment at </a:t>
            </a:r>
            <a:r>
              <a:rPr lang="en-GB" sz="2000" dirty="0" err="1"/>
              <a:t>LHCb</a:t>
            </a:r>
            <a:r>
              <a:rPr lang="en-GB" sz="2000" dirty="0"/>
              <a:t> and ALICE at low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C9F790-AF68-4623-88DB-A41DCE26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862733" cy="7544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2D26D6A-0EE1-4487-B6E7-190B14EB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38" y="115888"/>
            <a:ext cx="5853209" cy="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A4635-5771-46CA-8DBA-A68D208550D6}"/>
              </a:ext>
            </a:extLst>
          </p:cNvPr>
          <p:cNvSpPr txBox="1"/>
          <p:nvPr/>
        </p:nvSpPr>
        <p:spPr>
          <a:xfrm>
            <a:off x="6879976" y="3968818"/>
            <a:ext cx="108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GB" sz="2800" dirty="0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DF12F16-4F33-443B-A55F-9579966F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7844" r="19647"/>
          <a:stretch>
            <a:fillRect/>
          </a:stretch>
        </p:blipFill>
        <p:spPr bwMode="auto">
          <a:xfrm>
            <a:off x="10657952" y="268278"/>
            <a:ext cx="814381" cy="70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DEAB73-EDF0-4C49-B771-7F8CF573C933}"/>
              </a:ext>
            </a:extLst>
          </p:cNvPr>
          <p:cNvSpPr txBox="1"/>
          <p:nvPr/>
        </p:nvSpPr>
        <p:spPr>
          <a:xfrm>
            <a:off x="2420982" y="2861024"/>
            <a:ext cx="782900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FPT </a:t>
            </a:r>
            <a:r>
              <a:rPr lang="en-GB" alt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b="1" dirty="0">
                <a:solidFill>
                  <a:srgbClr val="00206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could</a:t>
            </a:r>
            <a:r>
              <a:rPr lang="en-GB" alt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serve as a spin-parity analyser and offers a sensitive probe of the CP structure of the new states.</a:t>
            </a:r>
          </a:p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   </a:t>
            </a:r>
            <a:endParaRPr lang="en-GB" dirty="0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725BEA1-778D-421B-B18C-5B985CB4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479972" y="474823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A7A756-348D-4301-A5F8-A35DF69FACF2}"/>
              </a:ext>
            </a:extLst>
          </p:cNvPr>
          <p:cNvSpPr txBox="1"/>
          <p:nvPr/>
        </p:nvSpPr>
        <p:spPr>
          <a:xfrm>
            <a:off x="2172988" y="4783179"/>
            <a:ext cx="9594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The theory of the CEP  is in a reasonably healthy shape,</a:t>
            </a:r>
          </a:p>
          <a:p>
            <a:r>
              <a:rPr lang="en-GB" dirty="0"/>
              <a:t>and dedicated MCs (such as SCs) are well developed</a:t>
            </a:r>
          </a:p>
          <a:p>
            <a:endParaRPr lang="en-GB" dirty="0"/>
          </a:p>
          <a:p>
            <a:r>
              <a:rPr lang="en-GB" dirty="0"/>
              <a:t>The predictions are backed by the series of CDF/D0 CEP-like measurements as well</a:t>
            </a:r>
          </a:p>
          <a:p>
            <a:r>
              <a:rPr lang="en-GB" dirty="0"/>
              <a:t>as the RAP GAP measurements by the </a:t>
            </a:r>
            <a:r>
              <a:rPr lang="en-GB" dirty="0" err="1"/>
              <a:t>LHCb</a:t>
            </a:r>
            <a:r>
              <a:rPr lang="en-GB" dirty="0"/>
              <a:t> and ALICE </a:t>
            </a:r>
            <a:r>
              <a:rPr lang="en-GB" dirty="0">
                <a:solidFill>
                  <a:schemeClr val="accent2"/>
                </a:solidFill>
              </a:rPr>
              <a:t>+CEP results from ATLAS&amp; CMS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D448728A-9F64-4993-8974-39042782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4039" y="5574503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2DC10-C3D2-499D-B81F-A528B5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72</a:t>
            </a:fld>
            <a:endParaRPr lang="en-GB" alt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4070916D-B34D-4FEF-9FCE-6AE4576B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2514" y="694021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3DB50-7DF4-4591-9555-D2E5D112E4EC}"/>
              </a:ext>
            </a:extLst>
          </p:cNvPr>
          <p:cNvSpPr txBox="1"/>
          <p:nvPr/>
        </p:nvSpPr>
        <p:spPr>
          <a:xfrm>
            <a:off x="1827156" y="661014"/>
            <a:ext cx="10364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dedicated AFP and PPS detectors allow </a:t>
            </a:r>
            <a:r>
              <a:rPr lang="en-GB" dirty="0" err="1"/>
              <a:t>uinge</a:t>
            </a:r>
            <a:r>
              <a:rPr lang="en-GB" dirty="0"/>
              <a:t> the timing.</a:t>
            </a:r>
          </a:p>
          <a:p>
            <a:r>
              <a:rPr lang="en-GB" dirty="0"/>
              <a:t>The main issue is PU suppression, though some progress is foreseen,</a:t>
            </a:r>
          </a:p>
          <a:p>
            <a:r>
              <a:rPr lang="en-GB" dirty="0"/>
              <a:t> in particular with the addition of timing from the CD.</a:t>
            </a:r>
          </a:p>
          <a:p>
            <a:endParaRPr lang="en-GB" dirty="0"/>
          </a:p>
          <a:p>
            <a:r>
              <a:rPr lang="en-GB" dirty="0"/>
              <a:t>But ATLAS has already decided not to run AFP at HL-LHC</a:t>
            </a:r>
          </a:p>
          <a:p>
            <a:r>
              <a:rPr lang="en-GB" dirty="0">
                <a:solidFill>
                  <a:schemeClr val="accent6"/>
                </a:solidFill>
              </a:rPr>
              <a:t>(at least not in the foreseeable future)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5F2FF-16E1-4D92-A89A-F7A8551ADC25}"/>
              </a:ext>
            </a:extLst>
          </p:cNvPr>
          <p:cNvSpPr txBox="1"/>
          <p:nvPr/>
        </p:nvSpPr>
        <p:spPr>
          <a:xfrm>
            <a:off x="1674563" y="2831590"/>
            <a:ext cx="1013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At large </a:t>
            </a:r>
            <a:r>
              <a:rPr lang="en-GB" dirty="0" err="1"/>
              <a:t>M</a:t>
            </a:r>
            <a:r>
              <a:rPr lang="en-GB" baseline="-25000" dirty="0" err="1"/>
              <a:t>Mmis</a:t>
            </a:r>
            <a:r>
              <a:rPr lang="en-GB" dirty="0"/>
              <a:t>&gt; 150-200 GeV the photon-photon fusion dominates</a:t>
            </a:r>
          </a:p>
          <a:p>
            <a:r>
              <a:rPr lang="en-GB" dirty="0"/>
              <a:t>over the gg. LHC is the photon-photon collider!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478D5-4DEE-4E78-9E16-CAF88CC34C8F}"/>
              </a:ext>
            </a:extLst>
          </p:cNvPr>
          <p:cNvSpPr txBox="1"/>
          <p:nvPr/>
        </p:nvSpPr>
        <p:spPr>
          <a:xfrm>
            <a:off x="1704857" y="4033999"/>
            <a:ext cx="107845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  Such important measurements  as the searches for the new Higgs-like states </a:t>
            </a:r>
          </a:p>
          <a:p>
            <a:r>
              <a:rPr lang="en-GB" dirty="0"/>
              <a:t>(e.g. resolving the 96 GeV puzzle) , as well as the moderately-heavy instantons, would require</a:t>
            </a:r>
          </a:p>
          <a:p>
            <a:r>
              <a:rPr lang="en-GB" dirty="0"/>
              <a:t>the 420 m stations.</a:t>
            </a:r>
          </a:p>
          <a:p>
            <a:endParaRPr lang="en-GB" dirty="0"/>
          </a:p>
          <a:p>
            <a:r>
              <a:rPr lang="en-GB" dirty="0"/>
              <a:t>The bulk of important physics (such as </a:t>
            </a:r>
            <a:r>
              <a:rPr lang="en-GB" dirty="0" err="1"/>
              <a:t>glueball,instantons</a:t>
            </a:r>
            <a:r>
              <a:rPr lang="en-GB" dirty="0"/>
              <a:t> and other new </a:t>
            </a:r>
          </a:p>
          <a:p>
            <a:r>
              <a:rPr lang="en-GB" dirty="0"/>
              <a:t>state searches)  would require low luminosity runs.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77CA305-D602-4573-8EF2-50866A35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81525" y="319301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44F477C-915F-451C-9989-56A71D96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03562" y="404131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47F1E60-6CF0-4D44-9C04-96BCB286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70508" y="5198092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 descr="MCj04238480000[1]">
            <a:extLst>
              <a:ext uri="{FF2B5EF4-FFF2-40B4-BE49-F238E27FC236}">
                <a16:creationId xmlns:a16="http://schemas.microsoft.com/office/drawing/2014/main" id="{BE2FF3BF-DCCE-47EE-AF93-26BF0B40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94" y="1651882"/>
            <a:ext cx="420054" cy="46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MCj04344110000[1]">
            <a:extLst>
              <a:ext uri="{FF2B5EF4-FFF2-40B4-BE49-F238E27FC236}">
                <a16:creationId xmlns:a16="http://schemas.microsoft.com/office/drawing/2014/main" id="{106050F8-AC1F-4BFF-AED0-DEB20E3B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" y="5050622"/>
            <a:ext cx="4492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C7D0D-9E27-4B61-9509-A44FDD0AD810}"/>
              </a:ext>
            </a:extLst>
          </p:cNvPr>
          <p:cNvSpPr txBox="1"/>
          <p:nvPr/>
        </p:nvSpPr>
        <p:spPr>
          <a:xfrm>
            <a:off x="9873049" y="694021"/>
            <a:ext cx="1933360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10ps in Run 4</a:t>
            </a:r>
          </a:p>
        </p:txBody>
      </p:sp>
    </p:spTree>
    <p:extLst>
      <p:ext uri="{BB962C8B-B14F-4D97-AF65-F5344CB8AC3E}">
        <p14:creationId xmlns:p14="http://schemas.microsoft.com/office/powerpoint/2010/main" val="9567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16BCF9-E585-95AA-2DF8-D71F1F10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4" b="7191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B705D-D1C4-A614-DC5C-166FCF11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73</a:t>
            </a:fld>
            <a:endParaRPr lang="en-GB" alt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019AB-7B9C-4F79-84B3-CBB82806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647" y="213611"/>
            <a:ext cx="8701547" cy="63253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2778C-EC77-4FA8-A9DA-C2F973A2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74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0A7A5-9E09-49A0-9DF6-DA8BABEF6B70}"/>
              </a:ext>
            </a:extLst>
          </p:cNvPr>
          <p:cNvSpPr txBox="1"/>
          <p:nvPr/>
        </p:nvSpPr>
        <p:spPr>
          <a:xfrm>
            <a:off x="3738282" y="546847"/>
            <a:ext cx="4751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PRE-LHC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 CEP STUDIES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BD5EFB-4A56-42FC-B7EC-705A975BB985}"/>
              </a:ext>
            </a:extLst>
          </p:cNvPr>
          <p:cNvSpPr/>
          <p:nvPr/>
        </p:nvSpPr>
        <p:spPr>
          <a:xfrm>
            <a:off x="3630706" y="512556"/>
            <a:ext cx="2747234" cy="50820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E11A1-B87A-4370-BE2F-26CC784DDBB7}"/>
              </a:ext>
            </a:extLst>
          </p:cNvPr>
          <p:cNvSpPr txBox="1"/>
          <p:nvPr/>
        </p:nvSpPr>
        <p:spPr>
          <a:xfrm>
            <a:off x="7142204" y="6067168"/>
            <a:ext cx="2347785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new CDF </a:t>
            </a:r>
            <a:r>
              <a:rPr lang="en-GB" dirty="0" err="1">
                <a:solidFill>
                  <a:schemeClr val="accent1"/>
                </a:solidFill>
              </a:rPr>
              <a:t>dipion</a:t>
            </a:r>
            <a:r>
              <a:rPr lang="en-GB" dirty="0">
                <a:solidFill>
                  <a:schemeClr val="accent1"/>
                </a:solidFill>
              </a:rPr>
              <a:t>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F9A90-9438-4729-8213-E2997FEC7D15}"/>
              </a:ext>
            </a:extLst>
          </p:cNvPr>
          <p:cNvSpPr txBox="1"/>
          <p:nvPr/>
        </p:nvSpPr>
        <p:spPr>
          <a:xfrm>
            <a:off x="7262697" y="389230"/>
            <a:ext cx="4797498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-apple-system"/>
              </a:rPr>
              <a:t>Review: </a:t>
            </a:r>
            <a:r>
              <a:rPr lang="en-GB" b="0" i="0" dirty="0">
                <a:effectLst/>
                <a:latin typeface="-apple-system"/>
              </a:rPr>
              <a:t> </a:t>
            </a:r>
            <a:r>
              <a:rPr lang="en-GB" b="0" i="1" dirty="0" err="1">
                <a:effectLst/>
                <a:latin typeface="-apple-system"/>
              </a:rPr>
              <a:t>Int.J.Mod.Phys.A</a:t>
            </a:r>
            <a:r>
              <a:rPr lang="en-GB" b="0" i="0" dirty="0">
                <a:effectLst/>
                <a:latin typeface="-apple-system"/>
              </a:rPr>
              <a:t> 29 (2014) 28, 1446014</a:t>
            </a:r>
          </a:p>
        </p:txBody>
      </p:sp>
    </p:spTree>
    <p:extLst>
      <p:ext uri="{BB962C8B-B14F-4D97-AF65-F5344CB8AC3E}">
        <p14:creationId xmlns:p14="http://schemas.microsoft.com/office/powerpoint/2010/main" val="15113034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92125"/>
            <a:ext cx="81819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A16A33-BE76-2005-DD76-8075850CC778}"/>
              </a:ext>
            </a:extLst>
          </p:cNvPr>
          <p:cNvSpPr txBox="1"/>
          <p:nvPr/>
        </p:nvSpPr>
        <p:spPr>
          <a:xfrm>
            <a:off x="2262379" y="2265994"/>
            <a:ext cx="5142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575179-3258-D7F9-997A-E022A18DADE2}"/>
              </a:ext>
            </a:extLst>
          </p:cNvPr>
          <p:cNvCxnSpPr/>
          <p:nvPr/>
        </p:nvCxnSpPr>
        <p:spPr>
          <a:xfrm>
            <a:off x="7951304" y="3518452"/>
            <a:ext cx="1043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DAD49B-9B48-04FA-B344-7CFF644A95A5}"/>
              </a:ext>
            </a:extLst>
          </p:cNvPr>
          <p:cNvCxnSpPr/>
          <p:nvPr/>
        </p:nvCxnSpPr>
        <p:spPr>
          <a:xfrm>
            <a:off x="2693504" y="3906078"/>
            <a:ext cx="69275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AD37B-B8B6-FFB7-E461-A96421CE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2048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49D4A-86A5-4E7F-CDA4-958C2637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BBEFE-83A8-D4A9-59E2-511E8FAC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41" y="388318"/>
            <a:ext cx="8916407" cy="60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8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418AF-6AC0-5875-E4DB-378E0E30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95EB8-0284-4F6E-EE41-18B5D9994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2" y="-53816"/>
            <a:ext cx="9259159" cy="571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929759-3027-F242-3EFE-A8A70BA3534D}"/>
                  </a:ext>
                </a:extLst>
              </p:cNvPr>
              <p:cNvSpPr txBox="1"/>
              <p:nvPr/>
            </p:nvSpPr>
            <p:spPr>
              <a:xfrm>
                <a:off x="3048990" y="5468125"/>
                <a:ext cx="6097978" cy="646331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     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dirty="0"/>
                  <a:t>distance from the IP to the point where the transverse area of the beam is twice as wide as that at the IP.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929759-3027-F242-3EFE-A8A70BA3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0" y="5468125"/>
                <a:ext cx="6097978" cy="646331"/>
              </a:xfrm>
              <a:prstGeom prst="rect">
                <a:avLst/>
              </a:prstGeom>
              <a:blipFill>
                <a:blip r:embed="rId3"/>
                <a:stretch>
                  <a:fillRect l="-497" t="-1786" b="-10714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AE3F3-F21E-5886-5EF8-59BC41DD67C8}"/>
                  </a:ext>
                </a:extLst>
              </p:cNvPr>
              <p:cNvSpPr txBox="1"/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AE3F3-F21E-5886-5EF8-59BC41DD6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blipFill>
                <a:blip r:embed="rId4"/>
                <a:stretch>
                  <a:fillRect l="-42424" t="-2174" r="-36364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EB65AE-7804-9EFB-3894-51BF66FB1DFF}"/>
                  </a:ext>
                </a:extLst>
              </p:cNvPr>
              <p:cNvSpPr txBox="1"/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EB65AE-7804-9EFB-3894-51BF66FB1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blipFill>
                <a:blip r:embed="rId4"/>
                <a:stretch>
                  <a:fillRect l="-42424" t="-2174" r="-36364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5021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A2547-2991-71C8-82B4-3EBF1DA8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78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B5BF3-F5A1-1FF6-5D43-A0004506B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" b="3447"/>
          <a:stretch/>
        </p:blipFill>
        <p:spPr>
          <a:xfrm>
            <a:off x="190918" y="1739814"/>
            <a:ext cx="10912511" cy="359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614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A197A-6B3D-4A1F-B8EB-2C13DA44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DB08C-8ABF-49A0-AADE-D8B7F0FFE0D9}"/>
              </a:ext>
            </a:extLst>
          </p:cNvPr>
          <p:cNvSpPr txBox="1"/>
          <p:nvPr/>
        </p:nvSpPr>
        <p:spPr>
          <a:xfrm>
            <a:off x="1864655" y="1210236"/>
            <a:ext cx="6822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b="1" dirty="0">
                <a:solidFill>
                  <a:srgbClr val="3333CC"/>
                </a:solidFill>
                <a:latin typeface="CG Times" pitchFamily="18" charset="0"/>
              </a:rPr>
              <a:t>CDF</a:t>
            </a:r>
            <a:r>
              <a:rPr lang="en-GB" altLang="en-US" sz="1800" dirty="0">
                <a:latin typeface="Comic Sans MS" panose="030F0702030302020204" pitchFamily="66" charset="0"/>
              </a:rPr>
              <a:t> results </a:t>
            </a:r>
            <a:r>
              <a:rPr lang="en-GB" altLang="en-US" sz="1600" dirty="0">
                <a:latin typeface="Comic Sans MS" panose="030F0702030302020204" pitchFamily="66" charset="0"/>
              </a:rPr>
              <a:t>on exclusive </a:t>
            </a:r>
            <a:r>
              <a:rPr lang="en-GB" altLang="en-US" sz="1800" dirty="0">
                <a:latin typeface="Century Schoolbook" panose="02040604050505020304" pitchFamily="18" charset="0"/>
              </a:rPr>
              <a:t>charmonium </a:t>
            </a:r>
            <a:r>
              <a:rPr lang="en-GB" altLang="en-US" sz="1600" b="1" dirty="0">
                <a:latin typeface="Century Schoolbook" panose="02040604050505020304" pitchFamily="18" charset="0"/>
              </a:rPr>
              <a:t> </a:t>
            </a:r>
            <a:r>
              <a:rPr lang="en-GB" altLang="en-US" sz="1800" dirty="0">
                <a:solidFill>
                  <a:srgbClr val="000099"/>
                </a:solidFill>
                <a:latin typeface="Century Schoolbook" panose="02040604050505020304" pitchFamily="18" charset="0"/>
              </a:rPr>
              <a:t>CEP</a:t>
            </a:r>
            <a:r>
              <a:rPr lang="en-GB" altLang="en-US" sz="1800" dirty="0">
                <a:latin typeface="Comic Sans MS" panose="030F0702030302020204" pitchFamily="66" charset="0"/>
              </a:rPr>
              <a:t>, (</a:t>
            </a:r>
            <a:r>
              <a:rPr lang="en-GB" altLang="en-US" b="1" dirty="0">
                <a:solidFill>
                  <a:srgbClr val="FF3300"/>
                </a:solidFill>
              </a:rPr>
              <a:t>CDF</a:t>
            </a:r>
            <a:r>
              <a:rPr lang="en-GB" altLang="en-US" dirty="0">
                <a:latin typeface="Comic Sans MS" panose="030F0702030302020204" pitchFamily="66" charset="0"/>
              </a:rPr>
              <a:t>, PRL-09</a:t>
            </a:r>
            <a:r>
              <a:rPr lang="en-GB" altLang="en-US" sz="1800" dirty="0">
                <a:latin typeface="Comic Sans MS" panose="030F0702030302020204" pitchFamily="66" charset="0"/>
              </a:rPr>
              <a:t>)  </a:t>
            </a:r>
            <a:endParaRPr lang="en-GB" altLang="en-US" sz="16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id="{EF53C48D-A3E2-4FA1-B19B-C60E7DB6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218269" y="1321673"/>
            <a:ext cx="377451" cy="2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6F3F7CF5-9199-4C88-853E-E50101AA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223645" y="345798"/>
            <a:ext cx="3603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E05CA9-ED5B-4053-AB47-689BD9C41645}"/>
              </a:ext>
            </a:extLst>
          </p:cNvPr>
          <p:cNvSpPr txBox="1"/>
          <p:nvPr/>
        </p:nvSpPr>
        <p:spPr>
          <a:xfrm>
            <a:off x="1801899" y="362632"/>
            <a:ext cx="9412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dirty="0">
                <a:latin typeface="Comic Sans MS" panose="030F0702030302020204" pitchFamily="66" charset="0"/>
              </a:rPr>
              <a:t>The ratio of high Et </a:t>
            </a:r>
            <a:r>
              <a:rPr lang="en-GB" altLang="en-US" sz="1800" dirty="0" err="1">
                <a:latin typeface="Comic Sans MS" panose="030F0702030302020204" pitchFamily="66" charset="0"/>
              </a:rPr>
              <a:t>dijets</a:t>
            </a:r>
            <a:r>
              <a:rPr lang="en-GB" altLang="en-US" sz="1800" dirty="0">
                <a:latin typeface="Comic Sans MS" panose="030F0702030302020204" pitchFamily="66" charset="0"/>
              </a:rPr>
              <a:t>  in production with </a:t>
            </a:r>
            <a:r>
              <a:rPr lang="en-GB" altLang="en-US" sz="1800" dirty="0">
                <a:solidFill>
                  <a:srgbClr val="3333CC"/>
                </a:solidFill>
                <a:latin typeface="Comic Sans MS" panose="030F0702030302020204" pitchFamily="66" charset="0"/>
              </a:rPr>
              <a:t>one </a:t>
            </a:r>
            <a:r>
              <a:rPr lang="en-GB" altLang="en-US" sz="1800" dirty="0">
                <a:latin typeface="Comic Sans MS" panose="030F0702030302020204" pitchFamily="66" charset="0"/>
              </a:rPr>
              <a:t>and </a:t>
            </a:r>
            <a:r>
              <a:rPr lang="en-GB" altLang="en-US" sz="1800" dirty="0">
                <a:solidFill>
                  <a:srgbClr val="3333CC"/>
                </a:solidFill>
                <a:latin typeface="Comic Sans MS" panose="030F0702030302020204" pitchFamily="66" charset="0"/>
              </a:rPr>
              <a:t>two </a:t>
            </a:r>
            <a:r>
              <a:rPr lang="en-GB" altLang="en-US" sz="1800" dirty="0">
                <a:solidFill>
                  <a:srgbClr val="FF00FF"/>
                </a:solidFill>
                <a:latin typeface="Comic Sans MS" panose="030F0702030302020204" pitchFamily="66" charset="0"/>
              </a:rPr>
              <a:t>rapidity gaps.  </a:t>
            </a:r>
            <a:r>
              <a:rPr lang="en-GB" altLang="en-US" b="1" dirty="0">
                <a:solidFill>
                  <a:srgbClr val="FF0000"/>
                </a:solidFill>
              </a:rPr>
              <a:t>CDF</a:t>
            </a:r>
            <a:endParaRPr lang="en-GB" altLang="en-US" sz="1800" dirty="0">
              <a:latin typeface="Comic Sans MS" panose="030F0702030302020204" pitchFamily="66" charset="0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444C09B7-E263-49C9-8C1A-31B127B4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7788" y="2131719"/>
            <a:ext cx="372071" cy="2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088E0-43BD-4B8C-9F09-833F9BBD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829" y="1969423"/>
            <a:ext cx="552571" cy="360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85DAF9-B395-49DF-B249-7508556AB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3" t="88759" r="51985" b="5917"/>
          <a:stretch/>
        </p:blipFill>
        <p:spPr>
          <a:xfrm>
            <a:off x="3065926" y="2026023"/>
            <a:ext cx="3711389" cy="365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578391-A270-4F99-9603-16276706C8EB}"/>
              </a:ext>
            </a:extLst>
          </p:cNvPr>
          <p:cNvSpPr txBox="1"/>
          <p:nvPr/>
        </p:nvSpPr>
        <p:spPr>
          <a:xfrm flipH="1">
            <a:off x="7324165" y="1960668"/>
            <a:ext cx="3505199" cy="3693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Hopes  to continue with HERSCHEL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3FE81D-BE26-4985-993F-77900D6977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98" t="14118" r="18235" b="18648"/>
          <a:stretch/>
        </p:blipFill>
        <p:spPr>
          <a:xfrm>
            <a:off x="2162114" y="2676198"/>
            <a:ext cx="5853954" cy="3325864"/>
          </a:xfrm>
          <a:prstGeom prst="rect">
            <a:avLst/>
          </a:prstGeom>
        </p:spPr>
      </p:pic>
      <p:sp>
        <p:nvSpPr>
          <p:cNvPr id="18" name="Line 6">
            <a:extLst>
              <a:ext uri="{FF2B5EF4-FFF2-40B4-BE49-F238E27FC236}">
                <a16:creationId xmlns:a16="http://schemas.microsoft.com/office/drawing/2014/main" id="{48F6CF78-7F0B-436F-B739-C6C21B274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5459" y="4769223"/>
            <a:ext cx="959223" cy="73510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11A2F-2627-4586-BB45-29C72880EB8E}"/>
              </a:ext>
            </a:extLst>
          </p:cNvPr>
          <p:cNvSpPr txBox="1"/>
          <p:nvPr/>
        </p:nvSpPr>
        <p:spPr>
          <a:xfrm flipH="1">
            <a:off x="7566209" y="5754443"/>
            <a:ext cx="7530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877DE77D-4B3C-489F-AC1B-2E1DC0CD5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089628" y="1953440"/>
            <a:ext cx="654138" cy="435547"/>
          </a:xfrm>
          <a:prstGeom prst="rect">
            <a:avLst/>
          </a:prstGeom>
        </p:spPr>
      </p:pic>
      <p:pic>
        <p:nvPicPr>
          <p:cNvPr id="21" name="Picture 12" descr="MCj04344110000[1]">
            <a:extLst>
              <a:ext uri="{FF2B5EF4-FFF2-40B4-BE49-F238E27FC236}">
                <a16:creationId xmlns:a16="http://schemas.microsoft.com/office/drawing/2014/main" id="{34B172DD-23B9-42D4-A393-B05364D9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9" y="2076548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27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E2082-0A37-4777-A820-6094B085E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1" t="5936" r="8100" b="3332"/>
          <a:stretch/>
        </p:blipFill>
        <p:spPr>
          <a:xfrm>
            <a:off x="1130709" y="208263"/>
            <a:ext cx="8386917" cy="6649737"/>
          </a:xfrm>
          <a:prstGeom prst="rect">
            <a:avLst/>
          </a:prstGeom>
          <a:ln w="38100"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7B08D3-C2CE-4D45-AD01-FA84A47C5BCB}"/>
              </a:ext>
            </a:extLst>
          </p:cNvPr>
          <p:cNvCxnSpPr>
            <a:cxnSpLocks/>
          </p:cNvCxnSpPr>
          <p:nvPr/>
        </p:nvCxnSpPr>
        <p:spPr>
          <a:xfrm>
            <a:off x="6700344" y="3642091"/>
            <a:ext cx="2148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AD573A-697A-432A-A829-66958311664A}"/>
              </a:ext>
            </a:extLst>
          </p:cNvPr>
          <p:cNvCxnSpPr>
            <a:cxnSpLocks/>
          </p:cNvCxnSpPr>
          <p:nvPr/>
        </p:nvCxnSpPr>
        <p:spPr>
          <a:xfrm>
            <a:off x="2674374" y="3824747"/>
            <a:ext cx="41836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E73A-35E9-458F-823E-8410F4F3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79B08-4CF7-454F-B90C-3CA461484354}"/>
              </a:ext>
            </a:extLst>
          </p:cNvPr>
          <p:cNvSpPr txBox="1"/>
          <p:nvPr/>
        </p:nvSpPr>
        <p:spPr>
          <a:xfrm>
            <a:off x="1787703" y="5054885"/>
            <a:ext cx="616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    </a:t>
            </a:r>
            <a:r>
              <a:rPr lang="en-GB" dirty="0">
                <a:sym typeface="Wingdings" panose="05000000000000000000" pitchFamily="2" charset="2"/>
              </a:rPr>
              <a:t>Limited statistical precision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5A006-0B30-4977-B6BE-22E91E9D311C}"/>
              </a:ext>
            </a:extLst>
          </p:cNvPr>
          <p:cNvSpPr txBox="1"/>
          <p:nvPr/>
        </p:nvSpPr>
        <p:spPr>
          <a:xfrm>
            <a:off x="1965128" y="5404212"/>
            <a:ext cx="8062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Not sufficient sensitivity to discriminate the </a:t>
            </a:r>
            <a:r>
              <a:rPr lang="en-GB" dirty="0" err="1">
                <a:sym typeface="Wingdings" panose="05000000000000000000" pitchFamily="2" charset="2"/>
              </a:rPr>
              <a:t>theor</a:t>
            </a:r>
            <a:r>
              <a:rPr lang="en-GB" dirty="0">
                <a:sym typeface="Wingdings" panose="05000000000000000000" pitchFamily="2" charset="2"/>
              </a:rPr>
              <a:t>.  models  (used DIME , </a:t>
            </a:r>
            <a:r>
              <a:rPr lang="en-GB" dirty="0" err="1">
                <a:sym typeface="Wingdings" panose="05000000000000000000" pitchFamily="2" charset="2"/>
              </a:rPr>
              <a:t>GenEx</a:t>
            </a:r>
            <a:r>
              <a:rPr lang="en-GB" dirty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A059F-E5A7-4CC9-8CFB-767CA6F395A1}"/>
              </a:ext>
            </a:extLst>
          </p:cNvPr>
          <p:cNvSpPr txBox="1"/>
          <p:nvPr/>
        </p:nvSpPr>
        <p:spPr>
          <a:xfrm>
            <a:off x="1754309" y="542502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 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B32AD0-60AD-45F6-B9D4-75F8A2F70770}"/>
              </a:ext>
            </a:extLst>
          </p:cNvPr>
          <p:cNvSpPr txBox="1"/>
          <p:nvPr/>
        </p:nvSpPr>
        <p:spPr>
          <a:xfrm>
            <a:off x="1787703" y="587708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</a:t>
            </a:r>
            <a:r>
              <a:rPr lang="en-GB" dirty="0">
                <a:sym typeface="Wingdings" panose="05000000000000000000" pitchFamily="2" charset="2"/>
              </a:rPr>
              <a:t> Promising potential to measure CEP using FD@LHC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9B43-4D6D-4A62-8EE3-0E8FAAF98611}"/>
              </a:ext>
            </a:extLst>
          </p:cNvPr>
          <p:cNvSpPr txBox="1"/>
          <p:nvPr/>
        </p:nvSpPr>
        <p:spPr>
          <a:xfrm>
            <a:off x="9389809" y="2802194"/>
            <a:ext cx="27432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ISR, SPS</a:t>
            </a:r>
          </a:p>
          <a:p>
            <a:r>
              <a:rPr lang="en-GB" dirty="0"/>
              <a:t>RHIC at           200, 500 GeV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54C72B-0937-42B0-AC9B-6CC81C362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225" y="3132878"/>
            <a:ext cx="609599" cy="2423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7CC76E-14BE-4BCC-ABF2-3FD37D7A8768}"/>
              </a:ext>
            </a:extLst>
          </p:cNvPr>
          <p:cNvSpPr txBox="1"/>
          <p:nvPr/>
        </p:nvSpPr>
        <p:spPr>
          <a:xfrm>
            <a:off x="5024290" y="5034129"/>
            <a:ext cx="613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(28 candidate signal events, M&lt;2GeV)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982EF-BEDF-45BC-9821-AE3745D9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43" y="6388623"/>
            <a:ext cx="6563101" cy="30867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877BEC-E8B8-4E5A-AA0F-34D32C465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696" y="6405510"/>
            <a:ext cx="3682842" cy="27724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0F8540-98D5-06A5-BD7A-82A460866764}"/>
              </a:ext>
            </a:extLst>
          </p:cNvPr>
          <p:cNvCxnSpPr/>
          <p:nvPr/>
        </p:nvCxnSpPr>
        <p:spPr>
          <a:xfrm>
            <a:off x="2674374" y="3429000"/>
            <a:ext cx="721969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821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DDC75-E82B-46E9-B46C-E22184C0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2" b="4921"/>
          <a:stretch/>
        </p:blipFill>
        <p:spPr>
          <a:xfrm>
            <a:off x="1614227" y="343148"/>
            <a:ext cx="8740010" cy="62279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F4357-6E2D-4C79-A229-652C1FA5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80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D3DD6-5453-4911-AD33-EE01E9FD1B7F}"/>
              </a:ext>
            </a:extLst>
          </p:cNvPr>
          <p:cNvSpPr txBox="1"/>
          <p:nvPr/>
        </p:nvSpPr>
        <p:spPr>
          <a:xfrm>
            <a:off x="2913530" y="286871"/>
            <a:ext cx="3119717" cy="4840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2B7FB-8080-4339-A14C-F225CFA74F71}"/>
              </a:ext>
            </a:extLst>
          </p:cNvPr>
          <p:cNvSpPr txBox="1"/>
          <p:nvPr/>
        </p:nvSpPr>
        <p:spPr>
          <a:xfrm>
            <a:off x="2913530" y="344252"/>
            <a:ext cx="3039035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  Pre-LHC</a:t>
            </a: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studies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951FA-9732-464B-A3F0-EB6D6560816C}"/>
              </a:ext>
            </a:extLst>
          </p:cNvPr>
          <p:cNvSpPr txBox="1"/>
          <p:nvPr/>
        </p:nvSpPr>
        <p:spPr>
          <a:xfrm>
            <a:off x="9816353" y="335286"/>
            <a:ext cx="22860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review: A. Kirk.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1408.1196[hep-ex]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C323F-AB2B-499E-B03B-B0C72C1D8D7D}"/>
              </a:ext>
            </a:extLst>
          </p:cNvPr>
          <p:cNvSpPr txBox="1"/>
          <p:nvPr/>
        </p:nvSpPr>
        <p:spPr>
          <a:xfrm>
            <a:off x="3048000" y="31143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1408.1196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3EBDE-B9B0-4B8E-A60A-B1E19B2A597A}"/>
              </a:ext>
            </a:extLst>
          </p:cNvPr>
          <p:cNvSpPr txBox="1"/>
          <p:nvPr/>
        </p:nvSpPr>
        <p:spPr>
          <a:xfrm>
            <a:off x="1465243" y="6070294"/>
            <a:ext cx="8351110" cy="557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ED128-EA00-C1A1-1A39-8CA49090D295}"/>
              </a:ext>
            </a:extLst>
          </p:cNvPr>
          <p:cNvSpPr txBox="1"/>
          <p:nvPr/>
        </p:nvSpPr>
        <p:spPr>
          <a:xfrm>
            <a:off x="7613374" y="1869620"/>
            <a:ext cx="1689652" cy="557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145CA-DA7E-17D3-1FBE-084837B88A6D}"/>
              </a:ext>
            </a:extLst>
          </p:cNvPr>
          <p:cNvSpPr txBox="1"/>
          <p:nvPr/>
        </p:nvSpPr>
        <p:spPr>
          <a:xfrm>
            <a:off x="2325757" y="2238952"/>
            <a:ext cx="1669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1390D-8EFF-D3FB-128E-BB83F02B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60961-0820-DFE5-2B13-7E926AD43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3815" r="26807" b="10759"/>
          <a:stretch/>
        </p:blipFill>
        <p:spPr>
          <a:xfrm>
            <a:off x="6201310" y="479235"/>
            <a:ext cx="5696910" cy="5877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6A507-48C0-FF35-660A-6C62E5A31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6" t="4886" r="5444"/>
          <a:stretch/>
        </p:blipFill>
        <p:spPr>
          <a:xfrm>
            <a:off x="301486" y="689582"/>
            <a:ext cx="6275586" cy="4676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21DA4-CD16-8583-9687-DD94E6AF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31" y="5747306"/>
            <a:ext cx="2132095" cy="385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33DCC-94D8-771E-3BF0-900263DBD0C1}"/>
              </a:ext>
            </a:extLst>
          </p:cNvPr>
          <p:cNvSpPr txBox="1"/>
          <p:nvPr/>
        </p:nvSpPr>
        <p:spPr>
          <a:xfrm>
            <a:off x="503532" y="523995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0.35 &lt; m&lt; 0.65 GeV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8D05B2-CF24-92F6-11D9-0F1823878E58}"/>
              </a:ext>
            </a:extLst>
          </p:cNvPr>
          <p:cNvCxnSpPr/>
          <p:nvPr/>
        </p:nvCxnSpPr>
        <p:spPr>
          <a:xfrm>
            <a:off x="8378687" y="4750904"/>
            <a:ext cx="24152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5AD345-DEAA-8683-414B-90FC851781F9}"/>
              </a:ext>
            </a:extLst>
          </p:cNvPr>
          <p:cNvSpPr txBox="1"/>
          <p:nvPr/>
        </p:nvSpPr>
        <p:spPr>
          <a:xfrm>
            <a:off x="1489663" y="211014"/>
            <a:ext cx="6116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-apple-system"/>
              </a:rPr>
              <a:t>e-Print: </a:t>
            </a:r>
            <a:r>
              <a:rPr lang="en-GB" b="0" i="0" u="none" strike="noStrike" dirty="0">
                <a:solidFill>
                  <a:srgbClr val="0050B3"/>
                </a:solidFill>
                <a:effectLst/>
                <a:latin typeface="-apple-system"/>
                <a:hlinkClick r:id="rId5"/>
              </a:rPr>
              <a:t>2401.14494</a:t>
            </a:r>
            <a:r>
              <a:rPr lang="en-GB" b="0" i="0" dirty="0">
                <a:effectLst/>
                <a:latin typeface="-apple-system"/>
              </a:rPr>
              <a:t> [hep-ex]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3ADB3-6D6C-ED5D-AFF8-9E5AC2137641}"/>
              </a:ext>
            </a:extLst>
          </p:cNvPr>
          <p:cNvSpPr txBox="1"/>
          <p:nvPr/>
        </p:nvSpPr>
        <p:spPr>
          <a:xfrm>
            <a:off x="374165" y="288422"/>
            <a:ext cx="1052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TOTEM&amp;CMS</a:t>
            </a:r>
          </a:p>
        </p:txBody>
      </p:sp>
    </p:spTree>
    <p:extLst>
      <p:ext uri="{BB962C8B-B14F-4D97-AF65-F5344CB8AC3E}">
        <p14:creationId xmlns:p14="http://schemas.microsoft.com/office/powerpoint/2010/main" val="3995610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6790</TotalTime>
  <Words>1978</Words>
  <Application>Microsoft Office PowerPoint</Application>
  <PresentationFormat>Widescreen</PresentationFormat>
  <Paragraphs>486</Paragraphs>
  <Slides>80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36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122" baseType="lpstr">
      <vt:lpstr>Aldhabi</vt:lpstr>
      <vt:lpstr>Algerian</vt:lpstr>
      <vt:lpstr>Amasis MT Pro Black</vt:lpstr>
      <vt:lpstr>-apple-system</vt:lpstr>
      <vt:lpstr>Aptos</vt:lpstr>
      <vt:lpstr>Arial</vt:lpstr>
      <vt:lpstr>Arial Black</vt:lpstr>
      <vt:lpstr>Arial Rounded MT Bold</vt:lpstr>
      <vt:lpstr>Book Antiqua</vt:lpstr>
      <vt:lpstr>Calibri</vt:lpstr>
      <vt:lpstr>Calibri Light</vt:lpstr>
      <vt:lpstr>Cambria Math</vt:lpstr>
      <vt:lpstr>Century Schoolbook</vt:lpstr>
      <vt:lpstr>CG Times</vt:lpstr>
      <vt:lpstr>Comic Sans MS</vt:lpstr>
      <vt:lpstr>FZQIUB+CMMI10</vt:lpstr>
      <vt:lpstr>KaTeX_Math</vt:lpstr>
      <vt:lpstr>LGJFYK+CMR10</vt:lpstr>
      <vt:lpstr>Lucida Bright</vt:lpstr>
      <vt:lpstr>Lucida Calligraphy</vt:lpstr>
      <vt:lpstr>Lucida Handwriting</vt:lpstr>
      <vt:lpstr>Roboto</vt:lpstr>
      <vt:lpstr>Rockwell</vt:lpstr>
      <vt:lpstr>SEANYT+CMSY7</vt:lpstr>
      <vt:lpstr>SFKRLO+CMR8</vt:lpstr>
      <vt:lpstr>SFRM1095</vt:lpstr>
      <vt:lpstr>SFTI1095</vt:lpstr>
      <vt:lpstr>Symbol</vt:lpstr>
      <vt:lpstr>Tahoma</vt:lpstr>
      <vt:lpstr>Times New Roman</vt:lpstr>
      <vt:lpstr>UOOCXR+CMR10</vt:lpstr>
      <vt:lpstr>Wingdings</vt:lpstr>
      <vt:lpstr>Wingdings 2</vt:lpstr>
      <vt:lpstr>Wingdings 3</vt:lpstr>
      <vt:lpstr>YGQNYC+CMMI10</vt:lpstr>
      <vt:lpstr>ZapfChancery</vt:lpstr>
      <vt:lpstr>Office Theme</vt:lpstr>
      <vt:lpstr>1_Office Theme</vt:lpstr>
      <vt:lpstr>Default Design</vt:lpstr>
      <vt:lpstr>2_Default Design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KHOZE, VALERY A.</dc:creator>
  <cp:lastModifiedBy>KHOZE, VALERY A.</cp:lastModifiedBy>
  <cp:revision>279</cp:revision>
  <dcterms:created xsi:type="dcterms:W3CDTF">2022-12-04T16:47:15Z</dcterms:created>
  <dcterms:modified xsi:type="dcterms:W3CDTF">2024-06-01T17:41:11Z</dcterms:modified>
</cp:coreProperties>
</file>