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884" r:id="rId2"/>
    <p:sldId id="856" r:id="rId3"/>
    <p:sldId id="872" r:id="rId4"/>
    <p:sldId id="857" r:id="rId5"/>
    <p:sldId id="878" r:id="rId6"/>
    <p:sldId id="890" r:id="rId7"/>
    <p:sldId id="853" r:id="rId8"/>
    <p:sldId id="866" r:id="rId9"/>
    <p:sldId id="883" r:id="rId10"/>
    <p:sldId id="314" r:id="rId11"/>
    <p:sldId id="321" r:id="rId12"/>
    <p:sldId id="323" r:id="rId13"/>
    <p:sldId id="873" r:id="rId14"/>
    <p:sldId id="889" r:id="rId15"/>
    <p:sldId id="322" r:id="rId16"/>
    <p:sldId id="320" r:id="rId17"/>
    <p:sldId id="326" r:id="rId18"/>
    <p:sldId id="325" r:id="rId19"/>
    <p:sldId id="332" r:id="rId20"/>
    <p:sldId id="860" r:id="rId21"/>
    <p:sldId id="329" r:id="rId22"/>
    <p:sldId id="324" r:id="rId23"/>
    <p:sldId id="331" r:id="rId24"/>
    <p:sldId id="887" r:id="rId25"/>
    <p:sldId id="859" r:id="rId26"/>
    <p:sldId id="867" r:id="rId27"/>
    <p:sldId id="877" r:id="rId28"/>
    <p:sldId id="852" r:id="rId29"/>
    <p:sldId id="851" r:id="rId30"/>
    <p:sldId id="881" r:id="rId31"/>
    <p:sldId id="888" r:id="rId32"/>
    <p:sldId id="874" r:id="rId33"/>
    <p:sldId id="861" r:id="rId34"/>
    <p:sldId id="892" r:id="rId35"/>
    <p:sldId id="885" r:id="rId36"/>
    <p:sldId id="886" r:id="rId37"/>
    <p:sldId id="304" r:id="rId38"/>
    <p:sldId id="882" r:id="rId39"/>
    <p:sldId id="880" r:id="rId40"/>
    <p:sldId id="863" r:id="rId41"/>
    <p:sldId id="891" r:id="rId42"/>
    <p:sldId id="854" r:id="rId43"/>
    <p:sldId id="871" r:id="rId44"/>
    <p:sldId id="868" r:id="rId45"/>
    <p:sldId id="865" r:id="rId46"/>
    <p:sldId id="862" r:id="rId47"/>
    <p:sldId id="850" r:id="rId48"/>
    <p:sldId id="679" r:id="rId49"/>
    <p:sldId id="335" r:id="rId50"/>
    <p:sldId id="346" r:id="rId51"/>
    <p:sldId id="265" r:id="rId52"/>
    <p:sldId id="333" r:id="rId53"/>
    <p:sldId id="308" r:id="rId54"/>
    <p:sldId id="864" r:id="rId55"/>
    <p:sldId id="339" r:id="rId56"/>
    <p:sldId id="327" r:id="rId57"/>
    <p:sldId id="307" r:id="rId58"/>
    <p:sldId id="343" r:id="rId59"/>
    <p:sldId id="328" r:id="rId60"/>
    <p:sldId id="330" r:id="rId61"/>
    <p:sldId id="337" r:id="rId62"/>
    <p:sldId id="338" r:id="rId63"/>
    <p:sldId id="340" r:id="rId64"/>
    <p:sldId id="869" r:id="rId65"/>
    <p:sldId id="876" r:id="rId66"/>
    <p:sldId id="319" r:id="rId67"/>
    <p:sldId id="347" r:id="rId68"/>
    <p:sldId id="315" r:id="rId69"/>
    <p:sldId id="284" r:id="rId70"/>
    <p:sldId id="342" r:id="rId71"/>
    <p:sldId id="855" r:id="rId7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78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C99"/>
    <a:srgbClr val="990033"/>
    <a:srgbClr val="FFFFFF"/>
    <a:srgbClr val="008000"/>
    <a:srgbClr val="FF9900"/>
    <a:srgbClr val="C0D927"/>
    <a:srgbClr val="9705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01" autoAdjust="0"/>
    <p:restoredTop sz="94646" autoAdjust="0"/>
  </p:normalViewPr>
  <p:slideViewPr>
    <p:cSldViewPr>
      <p:cViewPr varScale="1">
        <p:scale>
          <a:sx n="99" d="100"/>
          <a:sy n="99" d="100"/>
        </p:scale>
        <p:origin x="1200" y="84"/>
      </p:cViewPr>
      <p:guideLst>
        <p:guide orient="horz" pos="2160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34" d="100"/>
        <a:sy n="34" d="100"/>
      </p:scale>
      <p:origin x="0" y="-1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4CC0E-65F5-41C1-BE6F-94865586878C}" type="datetimeFigureOut">
              <a:rPr lang="en-GB" smtClean="0"/>
              <a:t>24/05/2026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3C271-8D9F-4887-83E2-C9EB447B1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199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645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788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A7EB3091-1B4B-E8FB-30D6-292FED7FF3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5D030E16-5759-1B7F-FA49-DAD47DA5F6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3AF08617-6D52-FBC7-8A17-CAEBE709F8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4E4C0BF-9D92-4275-BF13-3CC27ACD362B}" type="slidenum">
              <a:rPr lang="en-GB" altLang="en-US" smtClean="0"/>
              <a:pPr/>
              <a:t>35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307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12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90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3C271-8D9F-4887-83E2-C9EB447B16FA}" type="slidenum">
              <a:rPr lang="en-GB" smtClean="0"/>
              <a:t>68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355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9B2A1-13FB-48B0-92E6-0B29C26B4A72}" type="datetime1">
              <a:rPr lang="en-GB" smtClean="0"/>
              <a:t>24/05/2026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765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DC4B-0F13-4CE7-86B5-47E5C77D0FA7}" type="datetime1">
              <a:rPr lang="en-GB" smtClean="0"/>
              <a:t>24/05/2026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776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DB052-97ED-46FD-BF60-EF8D751E9036}" type="datetime1">
              <a:rPr lang="en-GB" smtClean="0"/>
              <a:t>24/05/2026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51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78570-8F7B-4FC0-8713-3482FB05C5E7}" type="datetime1">
              <a:rPr lang="en-GB" smtClean="0"/>
              <a:t>24/05/2026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603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1D61E-A405-4497-9834-382C8E851CD2}" type="datetime1">
              <a:rPr lang="en-GB" smtClean="0"/>
              <a:t>24/05/2026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838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7D886-83C7-4B82-A1A5-D636FB3B7442}" type="datetime1">
              <a:rPr lang="en-GB" smtClean="0"/>
              <a:t>24/05/2026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73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91539-B44B-49CA-99E4-268892110B66}" type="datetime1">
              <a:rPr lang="en-GB" smtClean="0"/>
              <a:t>24/05/2026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032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1C34-3BBC-4588-8123-66CDEB607D77}" type="datetime1">
              <a:rPr lang="en-GB" smtClean="0"/>
              <a:t>24/05/2026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54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3C3B-A318-4C71-9833-8C268EAB012D}" type="datetime1">
              <a:rPr lang="en-GB" smtClean="0"/>
              <a:t>24/05/2026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6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987B3-6017-42DD-AB68-E2EA22B2F7E9}" type="datetime1">
              <a:rPr lang="en-GB" smtClean="0"/>
              <a:t>24/05/2026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944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464E2-6196-45B2-A915-0F430ADA07EA}" type="datetime1">
              <a:rPr lang="en-GB" smtClean="0"/>
              <a:t>24/05/2026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84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00137-B5A2-4FA5-B599-E029544B526D}" type="datetime1">
              <a:rPr lang="en-GB" smtClean="0"/>
              <a:t>24/05/2026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27751-5DDA-4738-AB35-EF7F2BA692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660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emf"/><Relationship Id="rId7" Type="http://schemas.openxmlformats.org/officeDocument/2006/relationships/image" Target="../media/image27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emf"/><Relationship Id="rId10" Type="http://schemas.openxmlformats.org/officeDocument/2006/relationships/image" Target="../media/image30.emf"/><Relationship Id="rId4" Type="http://schemas.openxmlformats.org/officeDocument/2006/relationships/image" Target="../media/image24.emf"/><Relationship Id="rId9" Type="http://schemas.openxmlformats.org/officeDocument/2006/relationships/image" Target="../media/image29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image" Target="../media/image32.emf"/><Relationship Id="rId7" Type="http://schemas.openxmlformats.org/officeDocument/2006/relationships/image" Target="../media/image36.emf"/><Relationship Id="rId12" Type="http://schemas.openxmlformats.org/officeDocument/2006/relationships/image" Target="../media/image4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emf"/><Relationship Id="rId11" Type="http://schemas.openxmlformats.org/officeDocument/2006/relationships/image" Target="../media/image40.png"/><Relationship Id="rId5" Type="http://schemas.openxmlformats.org/officeDocument/2006/relationships/image" Target="../media/image34.emf"/><Relationship Id="rId10" Type="http://schemas.openxmlformats.org/officeDocument/2006/relationships/image" Target="../media/image39.png"/><Relationship Id="rId4" Type="http://schemas.openxmlformats.org/officeDocument/2006/relationships/image" Target="../media/image33.emf"/><Relationship Id="rId9" Type="http://schemas.openxmlformats.org/officeDocument/2006/relationships/image" Target="../media/image3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image" Target="../media/image43.emf"/><Relationship Id="rId7" Type="http://schemas.openxmlformats.org/officeDocument/2006/relationships/image" Target="../media/image47.emf"/><Relationship Id="rId12" Type="http://schemas.openxmlformats.org/officeDocument/2006/relationships/image" Target="../media/image52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emf"/><Relationship Id="rId11" Type="http://schemas.openxmlformats.org/officeDocument/2006/relationships/image" Target="../media/image51.emf"/><Relationship Id="rId5" Type="http://schemas.openxmlformats.org/officeDocument/2006/relationships/image" Target="../media/image45.emf"/><Relationship Id="rId10" Type="http://schemas.openxmlformats.org/officeDocument/2006/relationships/image" Target="../media/image50.emf"/><Relationship Id="rId4" Type="http://schemas.openxmlformats.org/officeDocument/2006/relationships/image" Target="../media/image44.emf"/><Relationship Id="rId9" Type="http://schemas.openxmlformats.org/officeDocument/2006/relationships/image" Target="../media/image4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emf"/><Relationship Id="rId13" Type="http://schemas.openxmlformats.org/officeDocument/2006/relationships/image" Target="../media/image66.emf"/><Relationship Id="rId3" Type="http://schemas.openxmlformats.org/officeDocument/2006/relationships/image" Target="../media/image56.emf"/><Relationship Id="rId7" Type="http://schemas.openxmlformats.org/officeDocument/2006/relationships/image" Target="../media/image60.emf"/><Relationship Id="rId12" Type="http://schemas.openxmlformats.org/officeDocument/2006/relationships/image" Target="../media/image6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emf"/><Relationship Id="rId11" Type="http://schemas.openxmlformats.org/officeDocument/2006/relationships/image" Target="../media/image64.emf"/><Relationship Id="rId5" Type="http://schemas.openxmlformats.org/officeDocument/2006/relationships/image" Target="../media/image58.emf"/><Relationship Id="rId10" Type="http://schemas.openxmlformats.org/officeDocument/2006/relationships/image" Target="../media/image63.emf"/><Relationship Id="rId4" Type="http://schemas.openxmlformats.org/officeDocument/2006/relationships/image" Target="../media/image57.emf"/><Relationship Id="rId9" Type="http://schemas.openxmlformats.org/officeDocument/2006/relationships/image" Target="../media/image62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emf"/><Relationship Id="rId3" Type="http://schemas.openxmlformats.org/officeDocument/2006/relationships/image" Target="../media/image68.emf"/><Relationship Id="rId7" Type="http://schemas.openxmlformats.org/officeDocument/2006/relationships/image" Target="../media/image72.emf"/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emf"/><Relationship Id="rId5" Type="http://schemas.openxmlformats.org/officeDocument/2006/relationships/image" Target="../media/image70.emf"/><Relationship Id="rId4" Type="http://schemas.openxmlformats.org/officeDocument/2006/relationships/image" Target="../media/image69.emf"/><Relationship Id="rId9" Type="http://schemas.openxmlformats.org/officeDocument/2006/relationships/image" Target="../media/image74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emf"/><Relationship Id="rId3" Type="http://schemas.openxmlformats.org/officeDocument/2006/relationships/image" Target="../media/image76.emf"/><Relationship Id="rId7" Type="http://schemas.openxmlformats.org/officeDocument/2006/relationships/image" Target="../media/image78.emf"/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emf"/><Relationship Id="rId5" Type="http://schemas.openxmlformats.org/officeDocument/2006/relationships/image" Target="../media/image77.emf"/><Relationship Id="rId10" Type="http://schemas.openxmlformats.org/officeDocument/2006/relationships/image" Target="../media/image81.emf"/><Relationship Id="rId4" Type="http://schemas.openxmlformats.org/officeDocument/2006/relationships/image" Target="../media/image52.emf"/><Relationship Id="rId9" Type="http://schemas.openxmlformats.org/officeDocument/2006/relationships/image" Target="../media/image80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wmf"/><Relationship Id="rId5" Type="http://schemas.openxmlformats.org/officeDocument/2006/relationships/image" Target="../media/image89.emf"/><Relationship Id="rId4" Type="http://schemas.openxmlformats.org/officeDocument/2006/relationships/image" Target="../media/image8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inspirehep.net/authors/1045005" TargetMode="External"/><Relationship Id="rId4" Type="http://schemas.openxmlformats.org/officeDocument/2006/relationships/hyperlink" Target="https://arxiv.org/abs/2604.09485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usementsandattractions.com/amusements/news/lucky-strike-accused-of-creating-monopoly-in-lawsuit" TargetMode="External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5" Type="http://schemas.openxmlformats.org/officeDocument/2006/relationships/hyperlink" Target="https://ja.wikipedia.org/wiki/%E3%83%A9%E3%83%83%E3%82%AD%E3%83%BC%E3%82%B9%E3%83%88%E3%83%A9%E3%82%A4%E3%82%AF" TargetMode="External"/><Relationship Id="rId4" Type="http://schemas.openxmlformats.org/officeDocument/2006/relationships/image" Target="../media/image10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3.jpeg"/><Relationship Id="rId4" Type="http://schemas.openxmlformats.org/officeDocument/2006/relationships/image" Target="../media/image112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11.w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gif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4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emf"/><Relationship Id="rId13" Type="http://schemas.openxmlformats.org/officeDocument/2006/relationships/image" Target="../media/image135.emf"/><Relationship Id="rId3" Type="http://schemas.openxmlformats.org/officeDocument/2006/relationships/image" Target="../media/image126.emf"/><Relationship Id="rId7" Type="http://schemas.openxmlformats.org/officeDocument/2006/relationships/image" Target="../media/image20.emf"/><Relationship Id="rId12" Type="http://schemas.openxmlformats.org/officeDocument/2006/relationships/image" Target="../media/image134.emf"/><Relationship Id="rId2" Type="http://schemas.openxmlformats.org/officeDocument/2006/relationships/image" Target="../media/image125.emf"/><Relationship Id="rId16" Type="http://schemas.openxmlformats.org/officeDocument/2006/relationships/image" Target="../media/image13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emf"/><Relationship Id="rId11" Type="http://schemas.openxmlformats.org/officeDocument/2006/relationships/image" Target="../media/image133.emf"/><Relationship Id="rId5" Type="http://schemas.openxmlformats.org/officeDocument/2006/relationships/image" Target="../media/image128.emf"/><Relationship Id="rId15" Type="http://schemas.openxmlformats.org/officeDocument/2006/relationships/image" Target="../media/image137.wmf"/><Relationship Id="rId10" Type="http://schemas.openxmlformats.org/officeDocument/2006/relationships/image" Target="../media/image132.emf"/><Relationship Id="rId4" Type="http://schemas.openxmlformats.org/officeDocument/2006/relationships/image" Target="../media/image127.emf"/><Relationship Id="rId9" Type="http://schemas.openxmlformats.org/officeDocument/2006/relationships/image" Target="../media/image131.emf"/><Relationship Id="rId14" Type="http://schemas.openxmlformats.org/officeDocument/2006/relationships/image" Target="../media/image136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emf"/><Relationship Id="rId2" Type="http://schemas.openxmlformats.org/officeDocument/2006/relationships/image" Target="../media/image13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2.gif"/><Relationship Id="rId4" Type="http://schemas.openxmlformats.org/officeDocument/2006/relationships/image" Target="../media/image141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emf"/><Relationship Id="rId3" Type="http://schemas.openxmlformats.org/officeDocument/2006/relationships/image" Target="../media/image137.wmf"/><Relationship Id="rId7" Type="http://schemas.openxmlformats.org/officeDocument/2006/relationships/image" Target="../media/image146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5.wmf"/><Relationship Id="rId5" Type="http://schemas.openxmlformats.org/officeDocument/2006/relationships/image" Target="../media/image144.emf"/><Relationship Id="rId4" Type="http://schemas.openxmlformats.org/officeDocument/2006/relationships/image" Target="../media/image143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emf"/><Relationship Id="rId2" Type="http://schemas.openxmlformats.org/officeDocument/2006/relationships/image" Target="../media/image14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0.emf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em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emf"/><Relationship Id="rId13" Type="http://schemas.openxmlformats.org/officeDocument/2006/relationships/image" Target="../media/image90.wmf"/><Relationship Id="rId3" Type="http://schemas.openxmlformats.org/officeDocument/2006/relationships/image" Target="../media/image153.emf"/><Relationship Id="rId7" Type="http://schemas.openxmlformats.org/officeDocument/2006/relationships/image" Target="../media/image157.emf"/><Relationship Id="rId12" Type="http://schemas.openxmlformats.org/officeDocument/2006/relationships/image" Target="../media/image16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emf"/><Relationship Id="rId11" Type="http://schemas.openxmlformats.org/officeDocument/2006/relationships/image" Target="../media/image161.emf"/><Relationship Id="rId5" Type="http://schemas.openxmlformats.org/officeDocument/2006/relationships/image" Target="../media/image155.emf"/><Relationship Id="rId10" Type="http://schemas.openxmlformats.org/officeDocument/2006/relationships/image" Target="../media/image160.emf"/><Relationship Id="rId4" Type="http://schemas.openxmlformats.org/officeDocument/2006/relationships/image" Target="../media/image154.emf"/><Relationship Id="rId9" Type="http://schemas.openxmlformats.org/officeDocument/2006/relationships/image" Target="../media/image159.e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emf"/><Relationship Id="rId3" Type="http://schemas.openxmlformats.org/officeDocument/2006/relationships/image" Target="../media/image164.emf"/><Relationship Id="rId7" Type="http://schemas.openxmlformats.org/officeDocument/2006/relationships/image" Target="../media/image168.emf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7.emf"/><Relationship Id="rId5" Type="http://schemas.openxmlformats.org/officeDocument/2006/relationships/image" Target="../media/image166.emf"/><Relationship Id="rId10" Type="http://schemas.openxmlformats.org/officeDocument/2006/relationships/image" Target="../media/image171.emf"/><Relationship Id="rId4" Type="http://schemas.openxmlformats.org/officeDocument/2006/relationships/image" Target="../media/image165.emf"/><Relationship Id="rId9" Type="http://schemas.openxmlformats.org/officeDocument/2006/relationships/image" Target="../media/image170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emf"/><Relationship Id="rId2" Type="http://schemas.openxmlformats.org/officeDocument/2006/relationships/image" Target="../media/image172.em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em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emf"/><Relationship Id="rId2" Type="http://schemas.openxmlformats.org/officeDocument/2006/relationships/image" Target="../media/image17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0.emf"/><Relationship Id="rId5" Type="http://schemas.openxmlformats.org/officeDocument/2006/relationships/image" Target="../media/image179.emf"/><Relationship Id="rId4" Type="http://schemas.openxmlformats.org/officeDocument/2006/relationships/image" Target="../media/image178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emf"/><Relationship Id="rId2" Type="http://schemas.openxmlformats.org/officeDocument/2006/relationships/image" Target="../media/image181.em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emf"/><Relationship Id="rId2" Type="http://schemas.openxmlformats.org/officeDocument/2006/relationships/image" Target="../media/image183.em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2.emf"/><Relationship Id="rId3" Type="http://schemas.openxmlformats.org/officeDocument/2006/relationships/image" Target="../media/image187.emf"/><Relationship Id="rId7" Type="http://schemas.openxmlformats.org/officeDocument/2006/relationships/image" Target="../media/image191.emf"/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0.emf"/><Relationship Id="rId5" Type="http://schemas.openxmlformats.org/officeDocument/2006/relationships/image" Target="../media/image189.emf"/><Relationship Id="rId4" Type="http://schemas.openxmlformats.org/officeDocument/2006/relationships/image" Target="../media/image188.emf"/><Relationship Id="rId9" Type="http://schemas.openxmlformats.org/officeDocument/2006/relationships/image" Target="../media/image193.emf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6.png"/><Relationship Id="rId4" Type="http://schemas.openxmlformats.org/officeDocument/2006/relationships/image" Target="../media/image195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em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F202A-35A3-FE85-26F6-09D66E56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A6FCE-674D-8A51-7D50-BF4134BCF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76F9EE-8FAE-5695-6918-A269BE2265C9}"/>
              </a:ext>
            </a:extLst>
          </p:cNvPr>
          <p:cNvSpPr txBox="1"/>
          <p:nvPr/>
        </p:nvSpPr>
        <p:spPr>
          <a:xfrm>
            <a:off x="1600200" y="2297668"/>
            <a:ext cx="5943600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lgerian" panose="04020705040A02060702" pitchFamily="82" charset="0"/>
              </a:rPr>
              <a:t>THRESHOLD   TOP PAIR    PRODUCTION  REVISITED</a:t>
            </a: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A7E70134-EE01-5AD3-99D6-2F6638546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3378200"/>
            <a:ext cx="6091238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accent1"/>
                </a:solidFill>
                <a:latin typeface="Bahnschrift" panose="020B0502040204020203" pitchFamily="34" charset="0"/>
              </a:rPr>
              <a:t>VALERY KHOZE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accent1"/>
                </a:solidFill>
                <a:latin typeface="Arial Unicode MS" pitchFamily="34" charset="-128"/>
              </a:rPr>
              <a:t> (IPPP, Durham University)</a:t>
            </a:r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id="{4A149F41-DD28-09B9-5E15-EE32E0451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81" t="25481" r="2815" b="64742"/>
          <a:stretch>
            <a:fillRect/>
          </a:stretch>
        </p:blipFill>
        <p:spPr bwMode="auto">
          <a:xfrm>
            <a:off x="7818437" y="3568700"/>
            <a:ext cx="109696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E16ECD1-DC1A-9907-D4BC-EAAD8568DD86}"/>
              </a:ext>
            </a:extLst>
          </p:cNvPr>
          <p:cNvSpPr/>
          <p:nvPr/>
        </p:nvSpPr>
        <p:spPr>
          <a:xfrm>
            <a:off x="963612" y="5410200"/>
            <a:ext cx="2236788" cy="420688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&gt; 35 years on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262198-2918-53B6-B38C-977AFA3EC7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99" t="28005" r="5001" b="33424"/>
          <a:stretch>
            <a:fillRect/>
          </a:stretch>
        </p:blipFill>
        <p:spPr>
          <a:xfrm>
            <a:off x="152400" y="87869"/>
            <a:ext cx="8458200" cy="18425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22D5FFB-2D10-0D4E-BD6E-95E53FF6F5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501" t="20865" r="32500" b="35185"/>
          <a:stretch>
            <a:fillRect/>
          </a:stretch>
        </p:blipFill>
        <p:spPr>
          <a:xfrm>
            <a:off x="6248401" y="552450"/>
            <a:ext cx="2209800" cy="15049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522EA8-2E68-7EF8-BF23-1777C59609C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0832" t="23899" r="16164" b="47330"/>
          <a:stretch>
            <a:fillRect/>
          </a:stretch>
        </p:blipFill>
        <p:spPr>
          <a:xfrm>
            <a:off x="6324599" y="4514850"/>
            <a:ext cx="1752601" cy="22182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1269B7-409B-EF86-FE62-8AC4CC9EF94E}"/>
              </a:ext>
            </a:extLst>
          </p:cNvPr>
          <p:cNvSpPr txBox="1"/>
          <p:nvPr/>
        </p:nvSpPr>
        <p:spPr>
          <a:xfrm>
            <a:off x="533400" y="4191000"/>
            <a:ext cx="47244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(With input from </a:t>
            </a: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5BBF596-1746-2F16-E7E3-51EEFB1C5B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1526" y="4267200"/>
            <a:ext cx="1616074" cy="2089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004354-364B-E2BB-4661-8097E5AF664A}"/>
              </a:ext>
            </a:extLst>
          </p:cNvPr>
          <p:cNvSpPr txBox="1"/>
          <p:nvPr/>
        </p:nvSpPr>
        <p:spPr>
          <a:xfrm>
            <a:off x="3581400" y="4191000"/>
            <a:ext cx="9144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9275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 autoUpdateAnimBg="0"/>
      <p:bldP spid="9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495165-9286-6F45-E601-741F4B588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4499CA-12ED-D80B-2072-3CA00503D2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33" t="24814" r="19167" b="28555"/>
          <a:stretch>
            <a:fillRect/>
          </a:stretch>
        </p:blipFill>
        <p:spPr>
          <a:xfrm>
            <a:off x="200025" y="1066800"/>
            <a:ext cx="8486775" cy="35616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8C92A8-E6BE-80A2-62D2-C42C9A7B111E}"/>
              </a:ext>
            </a:extLst>
          </p:cNvPr>
          <p:cNvSpPr txBox="1"/>
          <p:nvPr/>
        </p:nvSpPr>
        <p:spPr>
          <a:xfrm>
            <a:off x="7543800" y="773668"/>
            <a:ext cx="1066800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5BDAB2-DBB7-84D3-A466-7632B74BFACF}"/>
              </a:ext>
            </a:extLst>
          </p:cNvPr>
          <p:cNvSpPr txBox="1"/>
          <p:nvPr/>
        </p:nvSpPr>
        <p:spPr>
          <a:xfrm>
            <a:off x="533400" y="468868"/>
            <a:ext cx="152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sym typeface="Wingdings" panose="05000000000000000000" pitchFamily="2" charset="2"/>
              </a:rPr>
              <a:t>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504247-83B1-9D2D-5EA0-5B4E689B62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334" t="27955" r="9583" b="46867"/>
          <a:stretch>
            <a:fillRect/>
          </a:stretch>
        </p:blipFill>
        <p:spPr>
          <a:xfrm>
            <a:off x="800100" y="4800600"/>
            <a:ext cx="7277100" cy="15082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4A74D4-74B0-164F-C7D1-16A9D3D3464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693" t="75045" r="19999" b="13001"/>
          <a:stretch>
            <a:fillRect/>
          </a:stretch>
        </p:blipFill>
        <p:spPr>
          <a:xfrm>
            <a:off x="6858000" y="5219700"/>
            <a:ext cx="1066800" cy="2667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8430E0-DD33-CF9D-7276-7C16A8ADBED5}"/>
              </a:ext>
            </a:extLst>
          </p:cNvPr>
          <p:cNvSpPr txBox="1"/>
          <p:nvPr/>
        </p:nvSpPr>
        <p:spPr>
          <a:xfrm>
            <a:off x="7010400" y="5562600"/>
            <a:ext cx="1143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 err="1">
                <a:solidFill>
                  <a:schemeClr val="accent1"/>
                </a:solidFill>
              </a:rPr>
              <a:t>Moriond</a:t>
            </a:r>
            <a:r>
              <a:rPr lang="en-GB" sz="1200" dirty="0">
                <a:solidFill>
                  <a:schemeClr val="accent1"/>
                </a:solidFill>
              </a:rPr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163299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427E27-5485-0385-0217-73D7B1CF7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0125B9-985C-0557-2510-66BF6100C2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66" t="20371" r="19168" b="11482"/>
          <a:stretch>
            <a:fillRect/>
          </a:stretch>
        </p:blipFill>
        <p:spPr>
          <a:xfrm>
            <a:off x="228600" y="609600"/>
            <a:ext cx="8635448" cy="559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12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F4A271-E9B5-95E2-9DD6-C7EE1EBD6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71AEF5-DFC3-A30E-7C8B-2706D3FF49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34" t="24814" r="14167" b="8518"/>
          <a:stretch>
            <a:fillRect/>
          </a:stretch>
        </p:blipFill>
        <p:spPr>
          <a:xfrm>
            <a:off x="76200" y="952500"/>
            <a:ext cx="8991600" cy="4610100"/>
          </a:xfrm>
          <a:prstGeom prst="rect">
            <a:avLst/>
          </a:prstGeom>
        </p:spPr>
      </p:pic>
      <p:sp>
        <p:nvSpPr>
          <p:cNvPr id="5" name="Rectangle 28">
            <a:extLst>
              <a:ext uri="{FF2B5EF4-FFF2-40B4-BE49-F238E27FC236}">
                <a16:creationId xmlns:a16="http://schemas.microsoft.com/office/drawing/2014/main" id="{14DEB42A-7756-2E02-2451-68F04200F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2600" y="2355850"/>
            <a:ext cx="863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8000" b="1" dirty="0">
                <a:solidFill>
                  <a:srgbClr val="FF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?</a:t>
            </a:r>
            <a:endParaRPr lang="en-US" altLang="en-US" sz="1800" dirty="0">
              <a:solidFill>
                <a:srgbClr val="1A56A9"/>
              </a:solidFill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CAB65-9FED-4A52-7A28-D715074F35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5000" t="33704" r="10834" b="33704"/>
          <a:stretch>
            <a:fillRect/>
          </a:stretch>
        </p:blipFill>
        <p:spPr>
          <a:xfrm>
            <a:off x="3048000" y="5365750"/>
            <a:ext cx="2212975" cy="118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8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CEA9E3-20A8-AFA2-BC80-F5BD4D4B2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6C3F83-FCDD-D74D-9AC5-9E6A0FB38F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000" t="23298" r="30832" b="16610"/>
          <a:stretch>
            <a:fillRect/>
          </a:stretch>
        </p:blipFill>
        <p:spPr>
          <a:xfrm>
            <a:off x="-78059" y="304800"/>
            <a:ext cx="8383859" cy="60515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48F7F8-ADF1-9513-52D4-4E4031D04F3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333" t="26296" r="9167" b="42593"/>
          <a:stretch>
            <a:fillRect/>
          </a:stretch>
        </p:blipFill>
        <p:spPr>
          <a:xfrm>
            <a:off x="3156859" y="3927764"/>
            <a:ext cx="1491342" cy="94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4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82681E-D28E-D59D-09C7-390C75CFD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</a:t>
            </a:fld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4B484B-162B-99F8-1ACE-6FC7C258A7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208" t="20765" r="33906" b="14554"/>
          <a:stretch>
            <a:fillRect/>
          </a:stretch>
        </p:blipFill>
        <p:spPr>
          <a:xfrm>
            <a:off x="1919305" y="381000"/>
            <a:ext cx="5091095" cy="6388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4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A31FE0-E552-1805-A770-6ED2A153E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7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A67E20-F9F5-816F-A890-0A3102440A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880"/>
          <a:stretch>
            <a:fillRect/>
          </a:stretch>
        </p:blipFill>
        <p:spPr>
          <a:xfrm>
            <a:off x="0" y="304800"/>
            <a:ext cx="8839200" cy="8679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636943-AC12-FF3D-D5F2-31CEF4DD9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9011"/>
            <a:ext cx="5781675" cy="4783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1BC0A0-99D4-FD05-5888-696497E5B5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3048000"/>
            <a:ext cx="7391400" cy="16487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A0C5B4-2EE2-E72F-9D50-00E5B86E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4166" t="79630" r="34166" b="11481"/>
          <a:stretch>
            <a:fillRect/>
          </a:stretch>
        </p:blipFill>
        <p:spPr>
          <a:xfrm>
            <a:off x="1143000" y="2209800"/>
            <a:ext cx="4826000" cy="762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1DDBAD-E1CA-229D-A70B-59D6B534C6B3}"/>
              </a:ext>
            </a:extLst>
          </p:cNvPr>
          <p:cNvSpPr txBox="1"/>
          <p:nvPr/>
        </p:nvSpPr>
        <p:spPr>
          <a:xfrm>
            <a:off x="5715000" y="3810000"/>
            <a:ext cx="2286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T. Sjostrand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4379CDF-1C85-8DDA-D68D-F668A9E2B2C7}"/>
              </a:ext>
            </a:extLst>
          </p:cNvPr>
          <p:cNvSpPr/>
          <p:nvPr/>
        </p:nvSpPr>
        <p:spPr>
          <a:xfrm>
            <a:off x="0" y="6432550"/>
            <a:ext cx="1371600" cy="2730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0F5EC-FEDF-7912-68F2-E3E390F3BF52}"/>
              </a:ext>
            </a:extLst>
          </p:cNvPr>
          <p:cNvSpPr txBox="1"/>
          <p:nvPr/>
        </p:nvSpPr>
        <p:spPr>
          <a:xfrm>
            <a:off x="4648200" y="4343400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Pseudoscalar quasi-bound state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84E221-D1E7-8951-9E99-A50FBC69DF5E}"/>
              </a:ext>
            </a:extLst>
          </p:cNvPr>
          <p:cNvSpPr txBox="1"/>
          <p:nvPr/>
        </p:nvSpPr>
        <p:spPr>
          <a:xfrm>
            <a:off x="609601" y="4800600"/>
            <a:ext cx="4953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latin typeface="JMWSRF+CMSS10"/>
              </a:rPr>
              <a:t>Since then, many other studies, more sophisticated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2302C97-AE11-F6D1-6BF1-EA6B3824D952}"/>
              </a:ext>
            </a:extLst>
          </p:cNvPr>
          <p:cNvSpPr txBox="1"/>
          <p:nvPr/>
        </p:nvSpPr>
        <p:spPr>
          <a:xfrm>
            <a:off x="533400" y="5181600"/>
            <a:ext cx="4572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0" i="0" dirty="0">
                <a:solidFill>
                  <a:schemeClr val="tx2"/>
                </a:solidFill>
                <a:effectLst/>
                <a:latin typeface="SFMono-Regular"/>
              </a:rPr>
              <a:t>P. Nason et al  . 2505.00096 </a:t>
            </a:r>
          </a:p>
          <a:p>
            <a:r>
              <a:rPr lang="en-GB" sz="1200" b="0" i="0" dirty="0">
                <a:solidFill>
                  <a:schemeClr val="tx2"/>
                </a:solidFill>
                <a:effectLst/>
                <a:latin typeface="SFMono-Regular"/>
              </a:rPr>
              <a:t>M.V.</a:t>
            </a:r>
            <a:r>
              <a:rPr lang="en-GB" sz="1600" dirty="0">
                <a:solidFill>
                  <a:schemeClr val="tx2"/>
                </a:solidFill>
              </a:rPr>
              <a:t> </a:t>
            </a:r>
            <a:r>
              <a:rPr lang="en-GB" sz="1400" dirty="0" err="1">
                <a:solidFill>
                  <a:schemeClr val="tx2"/>
                </a:solidFill>
              </a:rPr>
              <a:t>Garzelli</a:t>
            </a:r>
            <a:r>
              <a:rPr lang="en-GB" sz="1400" dirty="0">
                <a:solidFill>
                  <a:schemeClr val="tx2"/>
                </a:solidFill>
              </a:rPr>
              <a:t> et al</a:t>
            </a:r>
            <a:r>
              <a:rPr lang="en-GB" sz="1600" dirty="0">
                <a:solidFill>
                  <a:schemeClr val="tx2"/>
                </a:solidFill>
              </a:rPr>
              <a:t>. </a:t>
            </a:r>
            <a:r>
              <a:rPr lang="en-GB" sz="1400" dirty="0">
                <a:solidFill>
                  <a:schemeClr val="tx2"/>
                </a:solidFill>
              </a:rPr>
              <a:t>2604.09485</a:t>
            </a:r>
          </a:p>
          <a:p>
            <a:r>
              <a:rPr lang="en-GB" sz="1400" dirty="0" err="1">
                <a:solidFill>
                  <a:schemeClr val="tx2"/>
                </a:solidFill>
              </a:rPr>
              <a:t>B.Fuks</a:t>
            </a:r>
            <a:r>
              <a:rPr lang="en-GB" sz="1400" dirty="0">
                <a:solidFill>
                  <a:schemeClr val="tx2"/>
                </a:solidFill>
              </a:rPr>
              <a:t> et al. 2411.18962</a:t>
            </a:r>
          </a:p>
          <a:p>
            <a:r>
              <a:rPr lang="en-GB" sz="1400" dirty="0" err="1">
                <a:solidFill>
                  <a:schemeClr val="tx2"/>
                </a:solidFill>
              </a:rPr>
              <a:t>M.Beneke</a:t>
            </a:r>
            <a:r>
              <a:rPr lang="en-GB" sz="1400" dirty="0">
                <a:solidFill>
                  <a:schemeClr val="tx2"/>
                </a:solidFill>
              </a:rPr>
              <a:t> and </a:t>
            </a:r>
            <a:r>
              <a:rPr lang="en-GB" sz="1400" dirty="0" err="1">
                <a:solidFill>
                  <a:schemeClr val="tx2"/>
                </a:solidFill>
              </a:rPr>
              <a:t>Y.Kiyo</a:t>
            </a:r>
            <a:r>
              <a:rPr lang="en-GB" sz="1400" dirty="0">
                <a:solidFill>
                  <a:schemeClr val="tx2"/>
                </a:solidFill>
              </a:rPr>
              <a:t>, 2409.05960 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>
              <a:buNone/>
            </a:pPr>
            <a:endParaRPr lang="en-GB" sz="1400" b="0" i="0" dirty="0">
              <a:effectLst/>
              <a:latin typeface="SFMono-Regular"/>
            </a:endParaRPr>
          </a:p>
        </p:txBody>
      </p:sp>
    </p:spTree>
    <p:extLst>
      <p:ext uri="{BB962C8B-B14F-4D97-AF65-F5344CB8AC3E}">
        <p14:creationId xmlns:p14="http://schemas.microsoft.com/office/powerpoint/2010/main" val="400408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E53932-1880-78E1-D6C6-CFD3C409F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8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722E3B-3662-1134-834D-88F8786A05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67" t="18889" r="21667" b="14318"/>
          <a:stretch>
            <a:fillRect/>
          </a:stretch>
        </p:blipFill>
        <p:spPr>
          <a:xfrm>
            <a:off x="38100" y="152400"/>
            <a:ext cx="8496300" cy="589319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8B1BAC-2D04-24A6-6AAD-284570CE27D9}"/>
              </a:ext>
            </a:extLst>
          </p:cNvPr>
          <p:cNvSpPr txBox="1"/>
          <p:nvPr/>
        </p:nvSpPr>
        <p:spPr>
          <a:xfrm>
            <a:off x="304800" y="3886200"/>
            <a:ext cx="4495800" cy="67984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CD99CD0-6C9A-FC3B-FFED-78446B167E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48" t="14195" r="3448"/>
          <a:stretch/>
        </p:blipFill>
        <p:spPr>
          <a:xfrm>
            <a:off x="1479176" y="3810000"/>
            <a:ext cx="2178424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55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FDD3F-B062-FB96-BD65-9634F5E59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C0A32E12-688F-ACA1-B455-8EB3B5BCE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2" y="1190625"/>
            <a:ext cx="6657975" cy="5286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66BEBE-061F-4576-543E-D84E4DA900D0}"/>
              </a:ext>
            </a:extLst>
          </p:cNvPr>
          <p:cNvSpPr txBox="1"/>
          <p:nvPr/>
        </p:nvSpPr>
        <p:spPr>
          <a:xfrm>
            <a:off x="1376698" y="376792"/>
            <a:ext cx="6429376" cy="36933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</a:rPr>
              <a:t>10 years prior to the top quark  experimental discovery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438CA-5C30-6E9A-06EE-CBEA2DC08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75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10</a:t>
            </a:fld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024423" y="-48399"/>
            <a:ext cx="18429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semi-weak decay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7" t="29819" r="41195" b="24000"/>
          <a:stretch/>
        </p:blipFill>
        <p:spPr bwMode="auto">
          <a:xfrm>
            <a:off x="6719046" y="76200"/>
            <a:ext cx="2196354" cy="1371601"/>
          </a:xfrm>
          <a:prstGeom prst="rect">
            <a:avLst/>
          </a:prstGeom>
          <a:noFill/>
          <a:ln w="28575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0150" y="644200"/>
            <a:ext cx="285450" cy="19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50" y="228600"/>
            <a:ext cx="5765850" cy="10822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1295400"/>
            <a:ext cx="7038629" cy="140109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14600" y="1230869"/>
            <a:ext cx="2209800" cy="445531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676401" y="2743200"/>
            <a:ext cx="45572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Lessons from BDKKZ (</a:t>
            </a:r>
            <a:r>
              <a:rPr lang="en-GB" sz="16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Rapallo</a:t>
            </a:r>
            <a:r>
              <a:rPr lang="en-GB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) paper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599" y="3115270"/>
            <a:ext cx="6248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top quark decays long before it can be hadronized.</a:t>
            </a:r>
          </a:p>
          <a:p>
            <a:r>
              <a:rPr lang="en-GB" dirty="0"/>
              <a:t>No dressed hadronic states containing top (t-flavoured hadrons).</a:t>
            </a: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76199" y="3106994"/>
            <a:ext cx="4350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52400" y="5635823"/>
            <a:ext cx="3785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155864" y="4648200"/>
            <a:ext cx="30133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76200" y="3756064"/>
            <a:ext cx="3170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93290" y="3733800"/>
            <a:ext cx="6312310" cy="93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Original spin orientation is preserved, spin correlations.</a:t>
            </a:r>
          </a:p>
          <a:p>
            <a:r>
              <a:rPr lang="en-GB" dirty="0"/>
              <a:t>The primary  quark polarization in                                      can manifest itself e.g. via parity violation in the FS distributions .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3400" y="46482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characteristics of top production and of accompanying hadrons should be calculable in PT QCD</a:t>
            </a: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8" t="17804" r="37823" b="10000"/>
          <a:stretch/>
        </p:blipFill>
        <p:spPr bwMode="auto">
          <a:xfrm>
            <a:off x="6557692" y="4421535"/>
            <a:ext cx="1290908" cy="1598266"/>
          </a:xfrm>
          <a:prstGeom prst="rect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599" y="5638800"/>
            <a:ext cx="4165101" cy="260555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515471" y="5867400"/>
            <a:ext cx="72569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Threshold scan –bread and butter of future               colliders.     </a:t>
            </a:r>
          </a:p>
        </p:txBody>
      </p:sp>
      <p:pic>
        <p:nvPicPr>
          <p:cNvPr id="34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75568"/>
          <a:stretch/>
        </p:blipFill>
        <p:spPr bwMode="auto">
          <a:xfrm>
            <a:off x="4797829" y="5867400"/>
            <a:ext cx="536171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t="12714" r="61649"/>
          <a:stretch/>
        </p:blipFill>
        <p:spPr>
          <a:xfrm>
            <a:off x="3761250" y="4038600"/>
            <a:ext cx="1801350" cy="2998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10399" y="1676400"/>
            <a:ext cx="1981201" cy="261610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   1.4 GeV   (QCD and EW corr.)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3289" y="6356350"/>
            <a:ext cx="6797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Limits on the existence of a light charged Higgs:</a:t>
            </a: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76200" y="6324600"/>
            <a:ext cx="37854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FF3300"/>
                </a:solidFill>
                <a:latin typeface="Lucida Bright" pitchFamily="18" charset="0"/>
                <a:sym typeface="Wingdings 2" pitchFamily="18" charset="2"/>
              </a:rPr>
              <a:t>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75700" y="6414600"/>
            <a:ext cx="1401300" cy="2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40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11</a:t>
            </a:fld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266750" y="1752600"/>
            <a:ext cx="762450" cy="5217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-1447800" y="457200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81000"/>
            <a:ext cx="7862851" cy="1377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" r="-1138" b="72144"/>
          <a:stretch/>
        </p:blipFill>
        <p:spPr>
          <a:xfrm>
            <a:off x="391500" y="1792600"/>
            <a:ext cx="6771300" cy="264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t="-236" r="48100"/>
          <a:stretch/>
        </p:blipFill>
        <p:spPr>
          <a:xfrm>
            <a:off x="6477000" y="1676400"/>
            <a:ext cx="1295400" cy="457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62000" y="381000"/>
            <a:ext cx="381000" cy="3336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96842" y="2320091"/>
            <a:ext cx="360358" cy="323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2274332"/>
            <a:ext cx="1066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835" y="2345749"/>
            <a:ext cx="7444165" cy="8546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509" y="3435325"/>
            <a:ext cx="7064291" cy="9842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1754" y="2297668"/>
            <a:ext cx="119084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As Q-mass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249" y="4914351"/>
            <a:ext cx="8507887" cy="343450"/>
          </a:xfrm>
          <a:prstGeom prst="rect">
            <a:avLst/>
          </a:prstGeom>
        </p:spPr>
      </p:pic>
      <p:pic>
        <p:nvPicPr>
          <p:cNvPr id="15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76200" y="4924155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" y="5257800"/>
            <a:ext cx="7836901" cy="329800"/>
          </a:xfrm>
          <a:prstGeom prst="rect">
            <a:avLst/>
          </a:prstGeom>
        </p:spPr>
      </p:pic>
      <p:pic>
        <p:nvPicPr>
          <p:cNvPr id="18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228600" y="457200"/>
            <a:ext cx="428625" cy="25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467600" y="759023"/>
            <a:ext cx="1905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1">
                    <a:lumMod val="50000"/>
                  </a:schemeClr>
                </a:solidFill>
              </a:rPr>
              <a:t>(1/Rydberg energy)=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269CAF7-7F37-93BF-44B5-73AD9865AF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7400" y="5744014"/>
            <a:ext cx="5715000" cy="5805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227F07F-2CEF-4AC9-6DE5-5A764BF5849A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861" t="928" r="5917" b="18551"/>
          <a:stretch>
            <a:fillRect/>
          </a:stretch>
        </p:blipFill>
        <p:spPr>
          <a:xfrm>
            <a:off x="533400" y="5715000"/>
            <a:ext cx="573812" cy="5369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4C8F1E4-2DF8-585A-7158-EEA5A5E5CDF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24062" y="3190875"/>
            <a:ext cx="5095875" cy="47625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5CFBD8D-A976-3EEA-4CAD-A0E8D89C2586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-1496" t="36000" r="1"/>
          <a:stretch>
            <a:fillRect/>
          </a:stretch>
        </p:blipFill>
        <p:spPr>
          <a:xfrm>
            <a:off x="1447800" y="6481490"/>
            <a:ext cx="5095875" cy="30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660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600200" y="372036"/>
            <a:ext cx="5505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Threshold  production of HEAVY top quarks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1371600"/>
            <a:ext cx="6475373" cy="30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1676400"/>
            <a:ext cx="3942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non-relativistic approximation.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4600" y="838200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70C0"/>
                </a:solidFill>
              </a:rPr>
              <a:t>(</a:t>
            </a:r>
            <a:r>
              <a:rPr lang="en-GB" sz="1600" dirty="0" err="1">
                <a:solidFill>
                  <a:srgbClr val="0070C0"/>
                </a:solidFill>
              </a:rPr>
              <a:t>V.S.Fadin</a:t>
            </a:r>
            <a:r>
              <a:rPr lang="en-GB" sz="1600" dirty="0">
                <a:solidFill>
                  <a:srgbClr val="0070C0"/>
                </a:solidFill>
              </a:rPr>
              <a:t>, VAK, 1987)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798" y="2133600"/>
            <a:ext cx="8534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LO in QED via the optical theorem the total cross section for top pair production is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-1724" t="15654" r="3470" b="21726"/>
          <a:stretch/>
        </p:blipFill>
        <p:spPr>
          <a:xfrm>
            <a:off x="1905001" y="2590800"/>
            <a:ext cx="43434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-1" r="-16557" b="14593"/>
          <a:stretch/>
        </p:blipFill>
        <p:spPr>
          <a:xfrm>
            <a:off x="152399" y="3352800"/>
            <a:ext cx="7162801" cy="55946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90801" y="3657600"/>
            <a:ext cx="3733800" cy="5445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4645" y="3962400"/>
            <a:ext cx="89569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Near threshold in the non-relativistic approximation the leading contribution to             is given by the sum of ladder diagrams with exchange of any number of Coulomb uncrossed gluons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3800" y="4038600"/>
            <a:ext cx="544950" cy="252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9800" y="4587533"/>
            <a:ext cx="1764600" cy="8988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04798" y="4572000"/>
            <a:ext cx="5562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Taking the constant        in the fermion propagators in the</a:t>
            </a:r>
          </a:p>
          <a:p>
            <a:r>
              <a:rPr lang="en-GB" dirty="0"/>
              <a:t>coordinate space  we arrived at </a:t>
            </a:r>
          </a:p>
          <a:p>
            <a:r>
              <a:rPr lang="en-GB" dirty="0"/>
              <a:t>  </a:t>
            </a:r>
          </a:p>
          <a:p>
            <a:r>
              <a:rPr lang="en-GB" dirty="0"/>
              <a:t> 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/>
          <a:srcRect t="6610" r="35783"/>
          <a:stretch/>
        </p:blipFill>
        <p:spPr>
          <a:xfrm>
            <a:off x="2296433" y="4648200"/>
            <a:ext cx="294367" cy="3048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5200" y="4953000"/>
            <a:ext cx="2179800" cy="2457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00" y="5705733"/>
            <a:ext cx="839988" cy="2378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0600" y="5257800"/>
            <a:ext cx="3062100" cy="336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41141" y="5748205"/>
            <a:ext cx="5721859" cy="27159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219200" y="5638800"/>
            <a:ext cx="1630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is the standard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12341" y="5297467"/>
            <a:ext cx="1336324" cy="341333"/>
          </a:xfrm>
          <a:prstGeom prst="rect">
            <a:avLst/>
          </a:prstGeom>
        </p:spPr>
      </p:pic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0" y="1371600"/>
            <a:ext cx="3190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FF3300"/>
                </a:solidFill>
                <a:latin typeface="Lucida Bright" panose="02040602050505020304" pitchFamily="18" charset="0"/>
                <a:sym typeface="ZapfDingbats" pitchFamily="82" charset="2"/>
              </a:rPr>
              <a:t></a:t>
            </a:r>
          </a:p>
        </p:txBody>
      </p:sp>
    </p:spTree>
    <p:extLst>
      <p:ext uri="{BB962C8B-B14F-4D97-AF65-F5344CB8AC3E}">
        <p14:creationId xmlns:p14="http://schemas.microsoft.com/office/powerpoint/2010/main" val="864659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4FAFE46-8E77-A1DA-1BAB-A004D3E02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13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4408C9-D1C9-3A36-247D-F0773B7B7A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091" t="26621" r="19676" b="5039"/>
          <a:stretch>
            <a:fillRect/>
          </a:stretch>
        </p:blipFill>
        <p:spPr>
          <a:xfrm>
            <a:off x="-76200" y="304800"/>
            <a:ext cx="9220200" cy="64166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D8BE18-3997-90DF-7034-A5E4AF160B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500" t="50001" r="36666" b="23333"/>
          <a:stretch>
            <a:fillRect/>
          </a:stretch>
        </p:blipFill>
        <p:spPr>
          <a:xfrm>
            <a:off x="6248400" y="4267200"/>
            <a:ext cx="990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611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90E38B-3D1E-FCE1-013D-335B7124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D0E8A5-8ECD-6F76-9BFF-EDF0E147F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434"/>
            <a:ext cx="8305800" cy="54134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91FFAD-8859-152C-39A4-A71562F659D8}"/>
              </a:ext>
            </a:extLst>
          </p:cNvPr>
          <p:cNvSpPr txBox="1"/>
          <p:nvPr/>
        </p:nvSpPr>
        <p:spPr>
          <a:xfrm>
            <a:off x="5715000" y="3048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V.S. Fadin and VAK-1987</a:t>
            </a:r>
          </a:p>
        </p:txBody>
      </p:sp>
    </p:spTree>
    <p:extLst>
      <p:ext uri="{BB962C8B-B14F-4D97-AF65-F5344CB8AC3E}">
        <p14:creationId xmlns:p14="http://schemas.microsoft.com/office/powerpoint/2010/main" val="553193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15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2400"/>
            <a:ext cx="685800" cy="4901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76200"/>
            <a:ext cx="2646900" cy="5244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1507733"/>
            <a:ext cx="4421372" cy="625867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609600" y="762000"/>
            <a:ext cx="624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One-photon contribution to the total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0100" y="914400"/>
            <a:ext cx="2335500" cy="1810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" y="2209800"/>
            <a:ext cx="6836902" cy="59630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13102" y="2419290"/>
            <a:ext cx="630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axis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36547" y="2176046"/>
            <a:ext cx="2311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87600" y="2895600"/>
            <a:ext cx="891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Using the well known expression for the explicit form of G (0,0) for fixed </a:t>
            </a:r>
          </a:p>
          <a:p>
            <a:r>
              <a:rPr lang="en-GB" dirty="0"/>
              <a:t> we arrived at explicit analytic result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1702" y="2819400"/>
            <a:ext cx="565898" cy="4572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211882" y="2819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/>
          <a:srcRect l="3390" r="7327" b="11624"/>
          <a:stretch/>
        </p:blipFill>
        <p:spPr>
          <a:xfrm>
            <a:off x="134470" y="3649351"/>
            <a:ext cx="6266330" cy="1392518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0"/>
          <a:srcRect r="-4894" b="13240"/>
          <a:stretch/>
        </p:blipFill>
        <p:spPr>
          <a:xfrm>
            <a:off x="7010400" y="3429000"/>
            <a:ext cx="1534588" cy="4542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1"/>
          <a:srcRect l="5404" t="9357" r="7884" b="14729"/>
          <a:stretch/>
        </p:blipFill>
        <p:spPr>
          <a:xfrm>
            <a:off x="6553200" y="4484018"/>
            <a:ext cx="2579400" cy="3927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2"/>
          <a:srcRect l="-895" t="-4743" r="1"/>
          <a:stretch/>
        </p:blipFill>
        <p:spPr>
          <a:xfrm>
            <a:off x="76200" y="5181600"/>
            <a:ext cx="8587801" cy="3048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3"/>
          <a:srcRect r="2120" b="25071"/>
          <a:stretch/>
        </p:blipFill>
        <p:spPr>
          <a:xfrm>
            <a:off x="304800" y="5487267"/>
            <a:ext cx="3352800" cy="22773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52400" y="5791200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first term-Born result, modified by the width effects.</a:t>
            </a:r>
          </a:p>
          <a:p>
            <a:r>
              <a:rPr lang="en-GB" dirty="0"/>
              <a:t>The second-one loop correction.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89184" y="3810000"/>
            <a:ext cx="1421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inverse Bohr radius</a:t>
            </a:r>
          </a:p>
        </p:txBody>
      </p:sp>
    </p:spTree>
    <p:extLst>
      <p:ext uri="{BB962C8B-B14F-4D97-AF65-F5344CB8AC3E}">
        <p14:creationId xmlns:p14="http://schemas.microsoft.com/office/powerpoint/2010/main" val="38868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16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33400" y="228600"/>
            <a:ext cx="2409634" cy="369332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Threshold factor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600" y="914400"/>
            <a:ext cx="8258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Analogously to QED ( A.D. Sakharov-1948-Coulombic effects in lepton pair production)</a:t>
            </a:r>
          </a:p>
          <a:p>
            <a:r>
              <a:rPr lang="en-GB" dirty="0"/>
              <a:t>QCD Coulomb effects in the CS channel leads to a sharp rise of the total x-section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78706" y="555812"/>
            <a:ext cx="2312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(A.Sommerfeld-1931)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" y="17526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 narrow width the standard threshold factor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1638466"/>
            <a:ext cx="1972200" cy="685467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>
            <a:off x="7109012" y="1887977"/>
            <a:ext cx="206188" cy="9322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1676400"/>
            <a:ext cx="1648539" cy="5676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3140" r="6282"/>
          <a:stretch/>
        </p:blipFill>
        <p:spPr>
          <a:xfrm>
            <a:off x="62250" y="2429467"/>
            <a:ext cx="4395450" cy="847133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4648200" y="26670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  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0" y="2731133"/>
            <a:ext cx="648750" cy="3168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400" y="2514600"/>
            <a:ext cx="2101950" cy="7566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3367" y="3419636"/>
            <a:ext cx="89637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For the octet channel (important in pp collisions) due to </a:t>
            </a:r>
            <a:r>
              <a:rPr lang="en-GB" sz="1600" dirty="0" err="1"/>
              <a:t>Coulombic</a:t>
            </a:r>
            <a:r>
              <a:rPr lang="en-GB" sz="1600" dirty="0"/>
              <a:t> repulsion, decrease at 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9450" y="3429000"/>
            <a:ext cx="648750" cy="31686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300" y="3970600"/>
            <a:ext cx="3996300" cy="6014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-76200" y="50292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Detailed studies of          threshold behaviour in pp collisions  </a:t>
            </a:r>
            <a:r>
              <a:rPr lang="en-GB" sz="1600" dirty="0" err="1">
                <a:solidFill>
                  <a:srgbClr val="00B0F0"/>
                </a:solidFill>
              </a:rPr>
              <a:t>V.Fadin</a:t>
            </a:r>
            <a:r>
              <a:rPr lang="en-GB" sz="1600" dirty="0">
                <a:solidFill>
                  <a:srgbClr val="00B0F0"/>
                </a:solidFill>
              </a:rPr>
              <a:t>, </a:t>
            </a:r>
            <a:r>
              <a:rPr lang="en-GB" sz="1600" dirty="0" err="1">
                <a:solidFill>
                  <a:srgbClr val="00B0F0"/>
                </a:solidFill>
              </a:rPr>
              <a:t>T.Sjostrand</a:t>
            </a:r>
            <a:r>
              <a:rPr lang="en-GB" sz="1600" dirty="0">
                <a:solidFill>
                  <a:srgbClr val="00B0F0"/>
                </a:solidFill>
              </a:rPr>
              <a:t>, VAK-1990</a:t>
            </a: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5000" y="5029200"/>
            <a:ext cx="296417" cy="3447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/>
          <a:srcRect t="21821" b="23065"/>
          <a:stretch/>
        </p:blipFill>
        <p:spPr>
          <a:xfrm>
            <a:off x="6789599" y="4107034"/>
            <a:ext cx="1019851" cy="23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80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17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786" r="46889"/>
          <a:stretch/>
        </p:blipFill>
        <p:spPr>
          <a:xfrm rot="5400000">
            <a:off x="5186819" y="-310019"/>
            <a:ext cx="3037562" cy="3962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19" t="2789" r="13507"/>
          <a:stretch/>
        </p:blipFill>
        <p:spPr>
          <a:xfrm rot="5400000">
            <a:off x="5659070" y="2861887"/>
            <a:ext cx="2814726" cy="4038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304800"/>
            <a:ext cx="426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FK-1987-88 papers fully accounted also for</a:t>
            </a:r>
          </a:p>
          <a:p>
            <a:r>
              <a:rPr lang="en-GB" dirty="0"/>
              <a:t>modifications due to the QED effects caused by initial electrons:</a:t>
            </a:r>
          </a:p>
          <a:p>
            <a:r>
              <a:rPr lang="en-GB" dirty="0" err="1"/>
              <a:t>Sudakov</a:t>
            </a:r>
            <a:r>
              <a:rPr lang="en-GB" dirty="0"/>
              <a:t>-like  decrease of maxima, radiative tail </a:t>
            </a:r>
            <a:r>
              <a:rPr lang="en-GB" dirty="0" err="1"/>
              <a:t>etc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7476" y="6364267"/>
            <a:ext cx="1336324" cy="3413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0" y="505895"/>
            <a:ext cx="381000" cy="3323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1400" y="3505200"/>
            <a:ext cx="381000" cy="3323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91400" y="468868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=100 GeV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8833" y="762000"/>
            <a:ext cx="401167" cy="457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5102" y="3733800"/>
            <a:ext cx="565898" cy="4572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435102" y="838200"/>
            <a:ext cx="946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=0.173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16102" y="3821668"/>
            <a:ext cx="946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=0.163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96200" y="34406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=140 GeV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/>
          <a:srcRect l="34632" t="19125" r="30736" b="18036"/>
          <a:stretch/>
        </p:blipFill>
        <p:spPr>
          <a:xfrm rot="5400000">
            <a:off x="1828799" y="1143000"/>
            <a:ext cx="457200" cy="35052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28600" y="17526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illustration ‘running’            at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/>
          <a:srcRect t="1162" r="16779"/>
          <a:stretch/>
        </p:blipFill>
        <p:spPr>
          <a:xfrm rot="5400000">
            <a:off x="801632" y="1636768"/>
            <a:ext cx="377935" cy="1524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3033" y="1600200"/>
            <a:ext cx="401167" cy="52891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28598" y="3048000"/>
            <a:ext cx="42178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(dash-dotted curves:  no QCD interactions)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05000" y="2209800"/>
            <a:ext cx="1904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</a:rPr>
              <a:t>(dashed  curves)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" y="3505200"/>
            <a:ext cx="4022250" cy="2425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6800" y="6001267"/>
            <a:ext cx="1816500" cy="32333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 rot="19803732">
            <a:off x="2715982" y="2388156"/>
            <a:ext cx="5444896" cy="1077218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      FOR AUTENCITY</a:t>
            </a:r>
          </a:p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copies from the originals </a:t>
            </a:r>
          </a:p>
        </p:txBody>
      </p:sp>
    </p:spTree>
    <p:extLst>
      <p:ext uri="{BB962C8B-B14F-4D97-AF65-F5344CB8AC3E}">
        <p14:creationId xmlns:p14="http://schemas.microsoft.com/office/powerpoint/2010/main" val="288865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18</a:t>
            </a:fld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838200"/>
            <a:ext cx="7515948" cy="533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15200" y="381000"/>
            <a:ext cx="967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(TSK-90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160862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19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932866"/>
            <a:ext cx="4774800" cy="49922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48200" y="1317523"/>
            <a:ext cx="4496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Remnants of </a:t>
            </a:r>
            <a:r>
              <a:rPr lang="en-GB" dirty="0" err="1"/>
              <a:t>toponium</a:t>
            </a:r>
            <a:r>
              <a:rPr lang="en-GB" dirty="0"/>
              <a:t> S-wave resonance.</a:t>
            </a:r>
          </a:p>
          <a:p>
            <a:r>
              <a:rPr lang="en-GB" dirty="0"/>
              <a:t>Steep rise            the base for precise top mass determination</a:t>
            </a:r>
          </a:p>
        </p:txBody>
      </p:sp>
      <p:sp>
        <p:nvSpPr>
          <p:cNvPr id="5" name="Right Arrow 4"/>
          <p:cNvSpPr/>
          <p:nvPr/>
        </p:nvSpPr>
        <p:spPr>
          <a:xfrm>
            <a:off x="5867400" y="1752600"/>
            <a:ext cx="304800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495800" y="2667000"/>
            <a:ext cx="43262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Production of colour singlet          state!</a:t>
            </a:r>
          </a:p>
          <a:p>
            <a:r>
              <a:rPr lang="en-GB" dirty="0"/>
              <a:t>Far superior to the single (</a:t>
            </a:r>
            <a:r>
              <a:rPr lang="en-GB" dirty="0">
                <a:solidFill>
                  <a:srgbClr val="FF0000"/>
                </a:solidFill>
              </a:rPr>
              <a:t>coloured</a:t>
            </a:r>
            <a:r>
              <a:rPr lang="en-GB" dirty="0"/>
              <a:t>) t- mass </a:t>
            </a:r>
          </a:p>
          <a:p>
            <a:r>
              <a:rPr lang="en-GB" dirty="0"/>
              <a:t> reconstruction.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2743200"/>
            <a:ext cx="233550" cy="22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92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4B9544-DB82-AC36-CC17-34849D9CE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20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FFCFA7-63AF-ACC8-8BD5-EAEB569662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59" t="27114" r="24682" b="10214"/>
          <a:stretch>
            <a:fillRect/>
          </a:stretch>
        </p:blipFill>
        <p:spPr>
          <a:xfrm>
            <a:off x="838200" y="858982"/>
            <a:ext cx="6990907" cy="4627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74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21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190" y="457200"/>
            <a:ext cx="8729210" cy="1295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0" y="1524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General belief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8479" t="16782" r="3981" b="4772"/>
          <a:stretch/>
        </p:blipFill>
        <p:spPr>
          <a:xfrm>
            <a:off x="5810250" y="3124200"/>
            <a:ext cx="3333750" cy="3200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0" y="4800600"/>
            <a:ext cx="1752600" cy="381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187293"/>
            <a:ext cx="4524961" cy="25711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8481" y="5486400"/>
            <a:ext cx="5410200" cy="830997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FCC-</a:t>
            </a:r>
            <a:r>
              <a:rPr lang="en-GB" sz="1600" dirty="0" err="1"/>
              <a:t>ee</a:t>
            </a:r>
            <a:r>
              <a:rPr lang="en-GB" sz="1600" dirty="0"/>
              <a:t> plans</a:t>
            </a:r>
            <a:r>
              <a:rPr lang="en-GB" sz="1600" dirty="0">
                <a:solidFill>
                  <a:srgbClr val="7030A0"/>
                </a:solidFill>
              </a:rPr>
              <a:t>: 5 years of running at 345-365 GeV</a:t>
            </a:r>
          </a:p>
          <a:p>
            <a:pPr algn="ctr"/>
            <a:r>
              <a:rPr lang="en-GB" sz="1600" dirty="0"/>
              <a:t>with   L(</a:t>
            </a:r>
            <a:r>
              <a:rPr lang="en-GB" sz="1600" dirty="0" err="1"/>
              <a:t>integr</a:t>
            </a:r>
            <a:r>
              <a:rPr lang="en-GB" sz="1600" dirty="0"/>
              <a:t>)=1.5 ab^-1 –top mas statistical uncertainties on  the level of  2 MeV.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731" t="21789" r="18353" b="35959"/>
          <a:stretch/>
        </p:blipFill>
        <p:spPr>
          <a:xfrm>
            <a:off x="4343400" y="1752600"/>
            <a:ext cx="4672939" cy="358493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10" name="Picture 20" descr="MCj04238480000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628" y="1676400"/>
            <a:ext cx="438572" cy="482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93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22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-1754" b="3391"/>
          <a:stretch/>
        </p:blipFill>
        <p:spPr>
          <a:xfrm>
            <a:off x="737720" y="767287"/>
            <a:ext cx="5808553" cy="38851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91537" y="228600"/>
            <a:ext cx="4175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M. </a:t>
            </a:r>
            <a:r>
              <a:rPr lang="en-GB" dirty="0" err="1">
                <a:solidFill>
                  <a:srgbClr val="0070C0"/>
                </a:solidFill>
              </a:rPr>
              <a:t>Strassler</a:t>
            </a:r>
            <a:r>
              <a:rPr lang="en-GB" dirty="0">
                <a:solidFill>
                  <a:srgbClr val="0070C0"/>
                </a:solidFill>
              </a:rPr>
              <a:t> and </a:t>
            </a:r>
            <a:r>
              <a:rPr lang="en-GB" dirty="0" err="1">
                <a:solidFill>
                  <a:srgbClr val="0070C0"/>
                </a:solidFill>
              </a:rPr>
              <a:t>M.Peskin</a:t>
            </a:r>
            <a:r>
              <a:rPr lang="en-GB" dirty="0">
                <a:solidFill>
                  <a:srgbClr val="0070C0"/>
                </a:solidFill>
              </a:rPr>
              <a:t> (PRD- 1991)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1695" y="5029200"/>
            <a:ext cx="74841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Has led to a burst of activity: papers accounted for HO  QCD</a:t>
            </a:r>
          </a:p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 and EW effects,  bremsstrahlung,  </a:t>
            </a:r>
            <a:r>
              <a:rPr lang="en-GB" dirty="0" err="1">
                <a:solidFill>
                  <a:schemeClr val="accent3">
                    <a:lumMod val="50000"/>
                  </a:schemeClr>
                </a:solidFill>
              </a:rPr>
              <a:t>beamstrahlung</a:t>
            </a: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  (LC),  </a:t>
            </a:r>
          </a:p>
          <a:p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beam energy spread….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886200" y="3505200"/>
            <a:ext cx="22098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21695" y="3733800"/>
            <a:ext cx="55029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21695" y="3962400"/>
            <a:ext cx="416940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91100" y="4419600"/>
            <a:ext cx="11049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70592" y="4724400"/>
            <a:ext cx="550290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691537" y="2819400"/>
            <a:ext cx="4404463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37720" y="3048000"/>
            <a:ext cx="48248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6438970"/>
            <a:ext cx="6324600" cy="2666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3400" y="635635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BS:</a:t>
            </a:r>
          </a:p>
        </p:txBody>
      </p:sp>
      <p:sp>
        <p:nvSpPr>
          <p:cNvPr id="9" name="Rectangle 8"/>
          <p:cNvSpPr/>
          <p:nvPr/>
        </p:nvSpPr>
        <p:spPr>
          <a:xfrm>
            <a:off x="533400" y="6370387"/>
            <a:ext cx="6781800" cy="33521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1957" y="4535828"/>
            <a:ext cx="1446243" cy="110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3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23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7083" t="17100" r="38024" b="17778"/>
          <a:stretch/>
        </p:blipFill>
        <p:spPr>
          <a:xfrm>
            <a:off x="76200" y="304800"/>
            <a:ext cx="883032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628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6FC2A81-0B95-CF92-10DB-99B56B0F8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1108CE-C874-6B63-C7BD-19FFB17A64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79" r="5275"/>
          <a:stretch>
            <a:fillRect/>
          </a:stretch>
        </p:blipFill>
        <p:spPr>
          <a:xfrm>
            <a:off x="152400" y="685801"/>
            <a:ext cx="8991600" cy="521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9323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9AF93E-C33E-C5F7-C75E-B2C029C47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25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2EAAA3-0625-45BB-C4B4-654DEFEA72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833" t="35933" r="25833" b="14444"/>
          <a:stretch>
            <a:fillRect/>
          </a:stretch>
        </p:blipFill>
        <p:spPr>
          <a:xfrm>
            <a:off x="152400" y="1752600"/>
            <a:ext cx="8153400" cy="42671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D4DE19-1404-9AD6-FE67-CC5F9F66C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228600"/>
            <a:ext cx="4764194" cy="1219200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151541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0E9EFD-442B-BBFD-EC77-A57201BA2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26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EB14D4-4BCF-9711-BD30-CEBADFF4B8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67" t="20370" r="21667" b="5556"/>
          <a:stretch>
            <a:fillRect/>
          </a:stretch>
        </p:blipFill>
        <p:spPr>
          <a:xfrm>
            <a:off x="2209800" y="533400"/>
            <a:ext cx="4953000" cy="381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E0CEBA-12AD-B0CA-6B2B-D3F57562C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873321"/>
            <a:ext cx="4495800" cy="8416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AAE13E-8933-D67D-3E9D-BC21ECF667BB}"/>
              </a:ext>
            </a:extLst>
          </p:cNvPr>
          <p:cNvSpPr txBox="1"/>
          <p:nvPr/>
        </p:nvSpPr>
        <p:spPr>
          <a:xfrm>
            <a:off x="3352800" y="6107668"/>
            <a:ext cx="2362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-apple-system"/>
              </a:rPr>
              <a:t> </a:t>
            </a:r>
            <a:r>
              <a:rPr lang="en-GB" sz="1400" b="0" i="0" u="none" strike="noStrike" dirty="0">
                <a:solidFill>
                  <a:srgbClr val="0050B3"/>
                </a:solidFill>
                <a:effectLst/>
                <a:latin typeface="-apple-system"/>
                <a:hlinkClick r:id="rId4"/>
              </a:rPr>
              <a:t>2604.09485</a:t>
            </a:r>
            <a:r>
              <a:rPr lang="en-GB" sz="1400" b="0" i="0" dirty="0">
                <a:effectLst/>
                <a:latin typeface="-apple-system"/>
              </a:rPr>
              <a:t> [hep-</a:t>
            </a:r>
            <a:r>
              <a:rPr lang="en-GB" sz="1400" b="0" i="0" dirty="0" err="1">
                <a:effectLst/>
                <a:latin typeface="-apple-system"/>
              </a:rPr>
              <a:t>ph</a:t>
            </a:r>
            <a:r>
              <a:rPr lang="en-GB" sz="1400" b="0" i="0" dirty="0">
                <a:effectLst/>
                <a:latin typeface="-apple-system"/>
              </a:rPr>
              <a:t>]</a:t>
            </a:r>
            <a:endParaRPr lang="en-GB" b="0" i="0" dirty="0">
              <a:effectLst/>
              <a:latin typeface="-apple-syste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B074AE-44D1-7220-AC98-6B74BBB8FBB2}"/>
              </a:ext>
            </a:extLst>
          </p:cNvPr>
          <p:cNvSpPr txBox="1"/>
          <p:nvPr/>
        </p:nvSpPr>
        <p:spPr>
          <a:xfrm>
            <a:off x="1524000" y="5943600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u="none" strike="noStrike" dirty="0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</a:t>
            </a:r>
          </a:p>
          <a:p>
            <a:r>
              <a:rPr lang="en-GB" sz="1400" b="0" i="0" u="none" strike="noStrike" dirty="0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     M.V.  </a:t>
            </a:r>
            <a:r>
              <a:rPr lang="en-GB" sz="1400" b="0" i="0" u="none" strike="noStrike" dirty="0" err="1"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Garzelli</a:t>
            </a:r>
            <a:r>
              <a:rPr lang="en-GB" sz="1400" b="0" i="0" u="none" strike="noStrike" dirty="0">
                <a:effectLst/>
                <a:latin typeface="-apple-system"/>
              </a:rPr>
              <a:t> et al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37933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422C32-ED0F-AA42-9E92-ED00A7859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27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B67E5C-63CD-8D69-967B-00BB86D2D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057" y="174292"/>
            <a:ext cx="6102743" cy="668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4684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7B7B91-2C58-2BEB-0051-6D3F0BF9C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28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27CBBD-0BA0-5C79-C4BB-1CB53F6399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643"/>
          <a:stretch>
            <a:fillRect/>
          </a:stretch>
        </p:blipFill>
        <p:spPr>
          <a:xfrm>
            <a:off x="0" y="78619"/>
            <a:ext cx="9144000" cy="605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047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EE7007F-21EE-61E8-7E49-35ACAD8B4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29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12A5EF-D9EB-13D0-6450-C54528DD6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7" y="272252"/>
            <a:ext cx="8743453" cy="658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51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6E5E095-00AE-78C5-1B96-1F9EDF89E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30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BBBDED-1EDC-AECF-A7F2-C45283E18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52" y="0"/>
            <a:ext cx="902909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719575-785E-67B4-DA54-4F12B6767070}"/>
              </a:ext>
            </a:extLst>
          </p:cNvPr>
          <p:cNvSpPr txBox="1"/>
          <p:nvPr/>
        </p:nvSpPr>
        <p:spPr>
          <a:xfrm>
            <a:off x="4267200" y="5029200"/>
            <a:ext cx="4267200" cy="14478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24C000-9314-1156-71D7-5795BA59996E}"/>
              </a:ext>
            </a:extLst>
          </p:cNvPr>
          <p:cNvSpPr txBox="1"/>
          <p:nvPr/>
        </p:nvSpPr>
        <p:spPr>
          <a:xfrm>
            <a:off x="3505200" y="5029201"/>
            <a:ext cx="5486400" cy="7386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chemeClr val="tx2"/>
                </a:solidFill>
              </a:rPr>
              <a:t>Release of a new PYTHIA version, which now simulates </a:t>
            </a:r>
            <a:r>
              <a:rPr lang="en-GB" sz="1400" dirty="0" err="1">
                <a:solidFill>
                  <a:schemeClr val="tx2"/>
                </a:solidFill>
              </a:rPr>
              <a:t>tt</a:t>
            </a:r>
            <a:r>
              <a:rPr lang="en-GB" sz="1400" dirty="0">
                <a:solidFill>
                  <a:schemeClr val="tx2"/>
                </a:solidFill>
              </a:rPr>
              <a:t>¯ production near threshold using leading order QCD, the Green’s function, and event generation with top-quark decays   T. Sjostrand  2025</a:t>
            </a:r>
          </a:p>
        </p:txBody>
      </p:sp>
    </p:spTree>
    <p:extLst>
      <p:ext uri="{BB962C8B-B14F-4D97-AF65-F5344CB8AC3E}">
        <p14:creationId xmlns:p14="http://schemas.microsoft.com/office/powerpoint/2010/main" val="9447419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C261496-8073-7055-C6F9-281582557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31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F17F40-7F98-E98C-D8D7-0B99E7FD7F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89" t="284" b="51938"/>
          <a:stretch>
            <a:fillRect/>
          </a:stretch>
        </p:blipFill>
        <p:spPr>
          <a:xfrm>
            <a:off x="914400" y="1828800"/>
            <a:ext cx="6891638" cy="4191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6C2A23-2187-B76F-F32B-FEF253BDCED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" r="-248" b="93333"/>
          <a:stretch>
            <a:fillRect/>
          </a:stretch>
        </p:blipFill>
        <p:spPr>
          <a:xfrm>
            <a:off x="22512" y="457200"/>
            <a:ext cx="9121488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5634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8168306-6C3A-785F-C5B2-49A7F4197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32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58E2BD-E520-80DE-03A4-68E6B5CF30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500" t="20155" r="19167" b="14909"/>
          <a:stretch>
            <a:fillRect/>
          </a:stretch>
        </p:blipFill>
        <p:spPr>
          <a:xfrm>
            <a:off x="181947" y="685800"/>
            <a:ext cx="8962053" cy="5778166"/>
          </a:xfrm>
          <a:prstGeom prst="rect">
            <a:avLst/>
          </a:prstGeom>
        </p:spPr>
      </p:pic>
      <p:pic>
        <p:nvPicPr>
          <p:cNvPr id="3" name="Picture 20" descr="MCj04238480000[1]">
            <a:extLst>
              <a:ext uri="{FF2B5EF4-FFF2-40B4-BE49-F238E27FC236}">
                <a16:creationId xmlns:a16="http://schemas.microsoft.com/office/drawing/2014/main" id="{B43AD05F-9547-5065-9DCB-2B6534B204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3962400"/>
            <a:ext cx="228600" cy="25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728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709532-003C-D5EB-AE12-1FAE2408E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33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36BC56-F607-CBFB-8A53-77D48B270A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500" t="28011" r="26359" b="6802"/>
          <a:stretch>
            <a:fillRect/>
          </a:stretch>
        </p:blipFill>
        <p:spPr>
          <a:xfrm>
            <a:off x="381000" y="457200"/>
            <a:ext cx="80772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4298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421841-EE4C-149A-1194-44503D218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797D80-0943-EC78-6AC3-7EEEB15A2F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86000" y="3124200"/>
            <a:ext cx="4354286" cy="228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A0BB05-84B8-7A08-5A4D-1C4D022BED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743700" y="1638300"/>
            <a:ext cx="952500" cy="952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45B13E0-25AB-2D57-223B-46A215853E8F}"/>
              </a:ext>
            </a:extLst>
          </p:cNvPr>
          <p:cNvSpPr txBox="1"/>
          <p:nvPr/>
        </p:nvSpPr>
        <p:spPr>
          <a:xfrm>
            <a:off x="4572000" y="1840468"/>
            <a:ext cx="2209800" cy="369332"/>
          </a:xfrm>
          <a:prstGeom prst="rect">
            <a:avLst/>
          </a:prstGeom>
          <a:solidFill>
            <a:srgbClr val="FF0000"/>
          </a:solidFill>
          <a:ln w="38100">
            <a:solidFill>
              <a:srgbClr val="FFCC99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lgerian" panose="04020705040A02060702" pitchFamily="82" charset="0"/>
              </a:rPr>
              <a:t>Could be just  a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05984B-4669-C4FB-B499-78041DF22AB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7499" t="23616" r="25261" b="65974"/>
          <a:stretch>
            <a:fillRect/>
          </a:stretch>
        </p:blipFill>
        <p:spPr>
          <a:xfrm>
            <a:off x="228600" y="166790"/>
            <a:ext cx="4354286" cy="44280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A4394FA-5AC9-296A-969A-16B1932A196F}"/>
              </a:ext>
            </a:extLst>
          </p:cNvPr>
          <p:cNvSpPr txBox="1"/>
          <p:nvPr/>
        </p:nvSpPr>
        <p:spPr>
          <a:xfrm>
            <a:off x="3886200" y="381000"/>
            <a:ext cx="762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F63CAE-7523-C08A-485F-9F7E9F4E6F20}"/>
              </a:ext>
            </a:extLst>
          </p:cNvPr>
          <p:cNvSpPr txBox="1"/>
          <p:nvPr/>
        </p:nvSpPr>
        <p:spPr>
          <a:xfrm>
            <a:off x="5181600" y="228600"/>
            <a:ext cx="175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SKP-26    6.5 pb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FA9FF4F-EBAF-341E-B0DC-D7A1CA12F897}"/>
              </a:ext>
            </a:extLst>
          </p:cNvPr>
          <p:cNvCxnSpPr>
            <a:cxnSpLocks/>
          </p:cNvCxnSpPr>
          <p:nvPr/>
        </p:nvCxnSpPr>
        <p:spPr>
          <a:xfrm>
            <a:off x="457200" y="685800"/>
            <a:ext cx="3505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92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MC900105218[1]">
            <a:extLst>
              <a:ext uri="{FF2B5EF4-FFF2-40B4-BE49-F238E27FC236}">
                <a16:creationId xmlns:a16="http://schemas.microsoft.com/office/drawing/2014/main" id="{C175D882-815C-5C29-2947-5D9136933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344" y="1418035"/>
            <a:ext cx="4348163" cy="3939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3" descr="MM900236303[1]">
            <a:extLst>
              <a:ext uri="{FF2B5EF4-FFF2-40B4-BE49-F238E27FC236}">
                <a16:creationId xmlns:a16="http://schemas.microsoft.com/office/drawing/2014/main" id="{E90ACE55-1D9A-B4FB-C98F-BB855963C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3" y="2349104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03EC54-C032-8022-C858-D059ED965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70588-F3B8-4C86-8C32-DC3E56E8543B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  <p:pic>
        <p:nvPicPr>
          <p:cNvPr id="45061" name="Picture 6" descr="Catamaran approaches Agia Marina, Leros">
            <a:extLst>
              <a:ext uri="{FF2B5EF4-FFF2-40B4-BE49-F238E27FC236}">
                <a16:creationId xmlns:a16="http://schemas.microsoft.com/office/drawing/2014/main" id="{6FDB3287-8DCD-47D9-BE76-DA6701A43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2" y="1088231"/>
            <a:ext cx="8017669" cy="4811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3" descr="MM900236303[1]">
            <a:extLst>
              <a:ext uri="{FF2B5EF4-FFF2-40B4-BE49-F238E27FC236}">
                <a16:creationId xmlns:a16="http://schemas.microsoft.com/office/drawing/2014/main" id="{1DAE79C1-E71B-C69C-C299-62CF23091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3" y="2878932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2" descr="MC900105218[1]">
            <a:extLst>
              <a:ext uri="{FF2B5EF4-FFF2-40B4-BE49-F238E27FC236}">
                <a16:creationId xmlns:a16="http://schemas.microsoft.com/office/drawing/2014/main" id="{8914B3B8-1A47-3F05-8814-5851C0BD8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644" y="1616869"/>
            <a:ext cx="4348163" cy="3939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3" descr="MM900236303[1]">
            <a:extLst>
              <a:ext uri="{FF2B5EF4-FFF2-40B4-BE49-F238E27FC236}">
                <a16:creationId xmlns:a16="http://schemas.microsoft.com/office/drawing/2014/main" id="{8E358C9E-26D3-A59A-A26D-CB1EAC1B9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2993232"/>
            <a:ext cx="1325166" cy="14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962078-55F1-27ED-1D17-CCD242E56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36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9D7E7E-8F79-4814-F456-3D8DA1856054}"/>
              </a:ext>
            </a:extLst>
          </p:cNvPr>
          <p:cNvSpPr txBox="1"/>
          <p:nvPr/>
        </p:nvSpPr>
        <p:spPr>
          <a:xfrm>
            <a:off x="2286000" y="838200"/>
            <a:ext cx="4572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First </a:t>
            </a:r>
            <a:r>
              <a:rPr lang="en-GB" dirty="0"/>
              <a:t>hypothesised in the late 1980s [10–12], well before the 1995 discovery of the top quark [13, 14], measurements of 𝑡𝑡¯ quasi-bound-states would provide a stringent probe of quantum chromodynamics (QCD) in the non-relativistic regime.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9F03C5-ED8A-5CAF-65EC-117A788A77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833" t="35185" r="32500" b="45556"/>
          <a:stretch>
            <a:fillRect/>
          </a:stretch>
        </p:blipFill>
        <p:spPr>
          <a:xfrm>
            <a:off x="2362200" y="2667000"/>
            <a:ext cx="47244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4954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MC900105218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377" y="727158"/>
            <a:ext cx="4715623" cy="4911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3" descr="MM900236303[1]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989138"/>
            <a:ext cx="785812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34758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BAC571-2E64-4EA7-85A2-03256D2FC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38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25064C-2C00-B1D9-C21D-6D037EF23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2" y="0"/>
            <a:ext cx="9098976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7F6AD8-C429-4D8E-032B-1CFAC5ADA36F}"/>
              </a:ext>
            </a:extLst>
          </p:cNvPr>
          <p:cNvSpPr/>
          <p:nvPr/>
        </p:nvSpPr>
        <p:spPr>
          <a:xfrm>
            <a:off x="4495800" y="2133600"/>
            <a:ext cx="990600" cy="30480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0997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BD924-E40A-C295-6279-92D7C1D83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F4168849-A989-5FAA-B7D1-ABD130550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2" y="1190625"/>
            <a:ext cx="6657975" cy="5286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5CA254F-5012-EC93-BD62-B41BF7E07C46}"/>
              </a:ext>
            </a:extLst>
          </p:cNvPr>
          <p:cNvSpPr txBox="1"/>
          <p:nvPr/>
        </p:nvSpPr>
        <p:spPr>
          <a:xfrm rot="20086244">
            <a:off x="2817376" y="3206949"/>
            <a:ext cx="3792059" cy="58477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RAPALLO PAPER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C5C422-BFF9-C6A5-7E39-52D0F650AB76}"/>
              </a:ext>
            </a:extLst>
          </p:cNvPr>
          <p:cNvSpPr txBox="1"/>
          <p:nvPr/>
        </p:nvSpPr>
        <p:spPr>
          <a:xfrm>
            <a:off x="1376698" y="376792"/>
            <a:ext cx="6429376" cy="36933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</a:rPr>
              <a:t>10 years prior to the top quark  experimental discovery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3F9958-9911-FE8E-51E8-5D142E54B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19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DCC911-E95C-791E-66ED-A63C34AC3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40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A3B777-5B42-E3ED-A7A5-79F4B9B3C1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334" t="20402" r="9583" b="16729"/>
          <a:stretch>
            <a:fillRect/>
          </a:stretch>
        </p:blipFill>
        <p:spPr>
          <a:xfrm>
            <a:off x="800100" y="2133601"/>
            <a:ext cx="7353300" cy="38054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8F28E6-2AC9-3406-4DD4-AC1334507D7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001" t="35199" r="19999" b="13001"/>
          <a:stretch>
            <a:fillRect/>
          </a:stretch>
        </p:blipFill>
        <p:spPr>
          <a:xfrm>
            <a:off x="6400800" y="533400"/>
            <a:ext cx="1371600" cy="160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0383D5B-05EB-2CED-4EEF-DF24EDAC81F3}"/>
              </a:ext>
            </a:extLst>
          </p:cNvPr>
          <p:cNvSpPr txBox="1"/>
          <p:nvPr/>
        </p:nvSpPr>
        <p:spPr>
          <a:xfrm>
            <a:off x="914400" y="871835"/>
            <a:ext cx="5410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Katharina Behr 60th Rencontres de </a:t>
            </a:r>
            <a:r>
              <a:rPr lang="en-GB" sz="1200" dirty="0" err="1"/>
              <a:t>Moriond</a:t>
            </a:r>
            <a:r>
              <a:rPr lang="en-GB" sz="1200" dirty="0"/>
              <a:t> 2026: QCD &amp; High Energy Interactions 23 March 2026</a:t>
            </a:r>
          </a:p>
        </p:txBody>
      </p:sp>
    </p:spTree>
    <p:extLst>
      <p:ext uri="{BB962C8B-B14F-4D97-AF65-F5344CB8AC3E}">
        <p14:creationId xmlns:p14="http://schemas.microsoft.com/office/powerpoint/2010/main" val="30703407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0C69A80-676E-1FAF-7462-4AF758612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41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082716-FD5A-63A3-8AA8-461A8E68F4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145" t="37874" r="22943" b="3422"/>
          <a:stretch>
            <a:fillRect/>
          </a:stretch>
        </p:blipFill>
        <p:spPr>
          <a:xfrm>
            <a:off x="457200" y="914400"/>
            <a:ext cx="8260492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1872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AA270CB-246D-30C4-0437-A8A5871DF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42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29A5D4-B9C1-1685-D93C-7B88BE3BA5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274" t="36438" r="26468" b="14080"/>
          <a:stretch>
            <a:fillRect/>
          </a:stretch>
        </p:blipFill>
        <p:spPr>
          <a:xfrm>
            <a:off x="76200" y="89305"/>
            <a:ext cx="8839200" cy="493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91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48182D9-2B2C-B53F-0DC8-69CCDB699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43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6F3ADC-95C5-0816-2E20-E4D4AD4537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97" t="15926" r="19166" b="10000"/>
          <a:stretch>
            <a:fillRect/>
          </a:stretch>
        </p:blipFill>
        <p:spPr>
          <a:xfrm>
            <a:off x="304800" y="-2117"/>
            <a:ext cx="8763000" cy="617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5325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0DB436-05F9-F6C5-F648-E56D34293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FC016D-52DB-B979-CAE8-1CF462DAA54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500" t="27777" r="28334" b="12962"/>
          <a:stretch>
            <a:fillRect/>
          </a:stretch>
        </p:blipFill>
        <p:spPr>
          <a:xfrm>
            <a:off x="0" y="-18810"/>
            <a:ext cx="7900194" cy="596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1082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0F48074-070F-348A-00D0-AF464AB62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45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54E2A7-7D62-AF1F-0EFF-751B3E40A5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500" t="26295" r="23985" b="19575"/>
          <a:stretch>
            <a:fillRect/>
          </a:stretch>
        </p:blipFill>
        <p:spPr>
          <a:xfrm>
            <a:off x="381000" y="990599"/>
            <a:ext cx="8839200" cy="502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073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D81F39-E77E-3672-F0EE-4B703B1D8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46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B079BB-3AEB-4DA8-50D2-CA4E33311F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51" t="30803" r="21664" b="17566"/>
          <a:stretch>
            <a:fillRect/>
          </a:stretch>
        </p:blipFill>
        <p:spPr>
          <a:xfrm>
            <a:off x="0" y="1"/>
            <a:ext cx="8760894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1473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9DB25D-F3EF-BA93-D5A8-4871BDD00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0F5E82-72E1-4C4C-94B5-02949C7C5A49}" type="slidenum">
              <a:rPr lang="en-GB" smtClean="0"/>
              <a:t>47</a:t>
            </a:fld>
            <a:endParaRPr lang="en-GB"/>
          </a:p>
        </p:txBody>
      </p:sp>
      <p:pic>
        <p:nvPicPr>
          <p:cNvPr id="1026" name="Picture 2" descr="REPETITION IS THE MOTHER OF ALL LEARNING">
            <a:extLst>
              <a:ext uri="{FF2B5EF4-FFF2-40B4-BE49-F238E27FC236}">
                <a16:creationId xmlns:a16="http://schemas.microsoft.com/office/drawing/2014/main" id="{60449335-9444-AABA-4BA9-BC3A5F1F5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139" y="2855739"/>
            <a:ext cx="4112396" cy="2714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50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1521"/>
            <a:ext cx="6768752" cy="235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3"/>
          <p:cNvSpPr txBox="1">
            <a:spLocks/>
          </p:cNvSpPr>
          <p:nvPr/>
        </p:nvSpPr>
        <p:spPr>
          <a:xfrm>
            <a:off x="5105400" y="290981"/>
            <a:ext cx="4038600" cy="462381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fontAlgn="auto">
              <a:spcAft>
                <a:spcPts val="0"/>
              </a:spcAft>
            </a:pPr>
            <a:r>
              <a:rPr lang="en-GB" dirty="0"/>
              <a:t>Higgs mass consistent with top mass and W mass</a:t>
            </a:r>
          </a:p>
          <a:p>
            <a:pPr fontAlgn="auto">
              <a:spcAft>
                <a:spcPts val="0"/>
              </a:spcAft>
            </a:pPr>
            <a:r>
              <a:rPr lang="en-GB" dirty="0"/>
              <a:t>Improving measurements of the Higgs mass, top mass and strong coupling constant will determine the nature of our vacuum</a:t>
            </a:r>
          </a:p>
          <a:p>
            <a:pPr algn="r" fontAlgn="auto">
              <a:spcAft>
                <a:spcPts val="0"/>
              </a:spcAft>
            </a:pPr>
            <a:endParaRPr lang="en-GB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06724" y="124062"/>
            <a:ext cx="4697324" cy="570300"/>
          </a:xfrm>
          <a:prstGeom prst="rect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lIns="81639" tIns="42452" rIns="81639" bIns="42452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</a:tabLst>
              <a:defRPr/>
            </a:pPr>
            <a:r>
              <a:rPr lang="en-GB" sz="2500" b="1" dirty="0">
                <a:solidFill>
                  <a:srgbClr val="FFC000"/>
                </a:solidFill>
                <a:latin typeface="Trebuchet MS" pitchFamily="32" charset="0"/>
              </a:rPr>
              <a:t>Success of the Standard Model</a:t>
            </a:r>
          </a:p>
        </p:txBody>
      </p:sp>
      <p:pic>
        <p:nvPicPr>
          <p:cNvPr id="3" name="Picture 2" descr="A diagram of a diagram of a circle&#10;&#10;AI-generated content may be incorrect.">
            <a:extLst>
              <a:ext uri="{FF2B5EF4-FFF2-40B4-BE49-F238E27FC236}">
                <a16:creationId xmlns:a16="http://schemas.microsoft.com/office/drawing/2014/main" id="{09BCCC22-B069-5226-4772-56461C1519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1" y="855749"/>
            <a:ext cx="5224870" cy="3494280"/>
          </a:xfrm>
          <a:prstGeom prst="rect">
            <a:avLst/>
          </a:prstGeom>
        </p:spPr>
      </p:pic>
      <p:pic>
        <p:nvPicPr>
          <p:cNvPr id="11" name="Picture 10" descr="A diagram of a high field value&#10;&#10;AI-generated content may be incorrect.">
            <a:extLst>
              <a:ext uri="{FF2B5EF4-FFF2-40B4-BE49-F238E27FC236}">
                <a16:creationId xmlns:a16="http://schemas.microsoft.com/office/drawing/2014/main" id="{747B54CE-89E6-989B-F5AF-4121582837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043" y="4725144"/>
            <a:ext cx="2256605" cy="166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6973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49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13559" r="52371"/>
          <a:stretch/>
        </p:blipFill>
        <p:spPr>
          <a:xfrm>
            <a:off x="4307954" y="1981200"/>
            <a:ext cx="1940446" cy="914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1362425"/>
            <a:ext cx="2438400" cy="2377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0" y="3029149"/>
            <a:ext cx="3352800" cy="3998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4800" y="4234333"/>
            <a:ext cx="3347550" cy="4138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7200" y="152400"/>
            <a:ext cx="281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1.  TOP </a:t>
            </a:r>
            <a:r>
              <a:rPr lang="en-GB" sz="2000" b="1" dirty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and  </a:t>
            </a:r>
            <a:r>
              <a:rPr lang="en-GB" sz="2800" b="1" dirty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SM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r="24470" b="-49"/>
          <a:stretch/>
        </p:blipFill>
        <p:spPr>
          <a:xfrm>
            <a:off x="7676400" y="152400"/>
            <a:ext cx="705600" cy="6858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l="3448" t="14195" r="3448"/>
          <a:stretch/>
        </p:blipFill>
        <p:spPr>
          <a:xfrm>
            <a:off x="6248400" y="1676400"/>
            <a:ext cx="2178424" cy="1371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1150" y="4723867"/>
            <a:ext cx="1531050" cy="3815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29950" y="4749733"/>
            <a:ext cx="1323450" cy="3556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/>
          <a:srcRect b="5850"/>
          <a:stretch/>
        </p:blipFill>
        <p:spPr>
          <a:xfrm>
            <a:off x="0" y="1524000"/>
            <a:ext cx="3901316" cy="27850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3400" y="4863790"/>
            <a:ext cx="3048000" cy="161321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191000" y="5474110"/>
            <a:ext cx="351503" cy="317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FF3300"/>
                </a:solidFill>
                <a:latin typeface="Lucida Bright" panose="02040602050505020304" pitchFamily="18" charset="0"/>
                <a:sym typeface="Wingdings 2" panose="05020102010507070707" pitchFamily="18" charset="2"/>
              </a:rPr>
              <a:t>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4191000" y="6167284"/>
            <a:ext cx="331839" cy="309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FF3300"/>
                </a:solidFill>
                <a:latin typeface="Lucida Bright" panose="02040602050505020304" pitchFamily="18" charset="0"/>
                <a:sym typeface="Wingdings 2" panose="05020102010507070707" pitchFamily="18" charset="2"/>
              </a:rPr>
              <a:t>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0" y="5352871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Top mass-an important ingredient for EW precision analyses.</a:t>
            </a:r>
          </a:p>
          <a:p>
            <a:endParaRPr lang="en-GB" dirty="0"/>
          </a:p>
          <a:p>
            <a:r>
              <a:rPr lang="en-GB" dirty="0"/>
              <a:t>Stability of the Universe.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48200" y="6553200"/>
            <a:ext cx="2750700" cy="27806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112341" y="5257800"/>
            <a:ext cx="4419600" cy="15240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96750" y="3645088"/>
            <a:ext cx="942450" cy="469712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4"/>
          <a:srcRect b="21424"/>
          <a:stretch/>
        </p:blipFill>
        <p:spPr>
          <a:xfrm>
            <a:off x="4298400" y="3682933"/>
            <a:ext cx="3321600" cy="279467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  <p:pic>
        <p:nvPicPr>
          <p:cNvPr id="21" name="Picture 12" descr="MCj04344110000[1]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350" y="3566320"/>
            <a:ext cx="431416" cy="483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896750" y="3048000"/>
            <a:ext cx="566231" cy="292284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0383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50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5691" r="4397" b="85177"/>
          <a:stretch/>
        </p:blipFill>
        <p:spPr>
          <a:xfrm>
            <a:off x="1143000" y="152400"/>
            <a:ext cx="6324600" cy="5635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18881" r="8183" b="76046"/>
          <a:stretch/>
        </p:blipFill>
        <p:spPr>
          <a:xfrm>
            <a:off x="533400" y="685800"/>
            <a:ext cx="7391400" cy="381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-26" t="38583" r="-388" b="4637"/>
          <a:stretch/>
        </p:blipFill>
        <p:spPr>
          <a:xfrm>
            <a:off x="655652" y="2113731"/>
            <a:ext cx="8670896" cy="45740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33400" y="2050197"/>
            <a:ext cx="457200" cy="6930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04800" y="1143000"/>
            <a:ext cx="8545286" cy="830997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rgbClr val="0070C0"/>
                </a:solidFill>
              </a:rPr>
              <a:t>The vacuum need not be inert on cosmological timescales: it can occasionally undergo dramatic  shifts as, for example, quantum tunnelling of the Universe into a vacuum configuration with lower energy.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57400" y="4572000"/>
            <a:ext cx="6172200" cy="762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1219200"/>
            <a:ext cx="4418574" cy="46482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981200" y="76200"/>
            <a:ext cx="5028174" cy="639779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3901" y="4329496"/>
            <a:ext cx="3970899" cy="2223704"/>
          </a:xfrm>
          <a:prstGeom prst="rect">
            <a:avLst/>
          </a:prstGeom>
        </p:spPr>
      </p:pic>
      <p:pic>
        <p:nvPicPr>
          <p:cNvPr id="14" name="Picture 17" descr="MMj02362400000[1]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5278437"/>
            <a:ext cx="447675" cy="546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627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2" y="1190625"/>
            <a:ext cx="6657975" cy="5286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20086244">
            <a:off x="2817376" y="3206949"/>
            <a:ext cx="3792059" cy="58477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RAPALLO PAPER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76698" y="376792"/>
            <a:ext cx="6429376" cy="36933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</a:rPr>
              <a:t>10 years prior to the top quark  experimental discovery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51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858000" y="1748135"/>
            <a:ext cx="838200" cy="461665"/>
          </a:xfrm>
          <a:prstGeom prst="rect">
            <a:avLst/>
          </a:prstGeom>
          <a:noFill/>
          <a:ln w="285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tx2">
                    <a:lumMod val="75000"/>
                  </a:schemeClr>
                </a:solidFill>
                <a:latin typeface="Algerian" panose="04020705040A02060702" pitchFamily="82" charset="0"/>
              </a:rPr>
              <a:t>PDG</a:t>
            </a:r>
          </a:p>
        </p:txBody>
      </p:sp>
    </p:spTree>
    <p:extLst>
      <p:ext uri="{BB962C8B-B14F-4D97-AF65-F5344CB8AC3E}">
        <p14:creationId xmlns:p14="http://schemas.microsoft.com/office/powerpoint/2010/main" val="359749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52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133600" y="381000"/>
            <a:ext cx="3276600" cy="40011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Algerian" panose="04020705040A02060702" pitchFamily="82" charset="0"/>
              </a:rPr>
              <a:t>The State- of- the -Art</a:t>
            </a:r>
            <a:r>
              <a:rPr lang="en-GB" dirty="0">
                <a:latin typeface="Algerian" panose="04020705040A02060702" pitchFamily="82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258" y="1014056"/>
            <a:ext cx="8026931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Direct </a:t>
            </a:r>
            <a:r>
              <a:rPr lang="en-GB" dirty="0" err="1"/>
              <a:t>LHC+Tevatron</a:t>
            </a:r>
            <a:r>
              <a:rPr lang="en-GB" dirty="0"/>
              <a:t> measurements –top mass reconstruction: precision ~500 MeV.</a:t>
            </a:r>
          </a:p>
          <a:p>
            <a:r>
              <a:rPr lang="en-GB" dirty="0"/>
              <a:t> Expectations for HL LHC- a few hundred MeV. </a:t>
            </a:r>
          </a:p>
          <a:p>
            <a:r>
              <a:rPr lang="en-GB" dirty="0"/>
              <a:t>Based on MC template fits. Requires further MC improvements.     </a:t>
            </a:r>
          </a:p>
          <a:p>
            <a:endParaRPr lang="en-GB" dirty="0"/>
          </a:p>
          <a:p>
            <a:r>
              <a:rPr lang="en-GB" dirty="0"/>
              <a:t>The dirty environment: a coloured particle at a hadron collider!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The “golden” top mass determination.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107950" y="1127664"/>
            <a:ext cx="495997" cy="297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t="60287" r="88182" b="32854"/>
          <a:stretch>
            <a:fillRect/>
          </a:stretch>
        </p:blipFill>
        <p:spPr bwMode="auto">
          <a:xfrm>
            <a:off x="76200" y="3048000"/>
            <a:ext cx="507469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2" descr="MCj0434411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300" y="2128520"/>
            <a:ext cx="342900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78753" y="2990671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Threshold scan at  a             collider    : theory predictions reach NNNLO precision and   an   NNLL </a:t>
            </a:r>
            <a:r>
              <a:rPr lang="en-GB" dirty="0" err="1"/>
              <a:t>resummation</a:t>
            </a:r>
            <a:r>
              <a:rPr lang="en-GB" dirty="0"/>
              <a:t>.</a:t>
            </a:r>
          </a:p>
          <a:p>
            <a:r>
              <a:rPr lang="en-GB" dirty="0"/>
              <a:t>The ‘threshold mass’ can be converted to the          scheme with intrinsic uncertainty</a:t>
            </a:r>
          </a:p>
          <a:p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3653400"/>
            <a:ext cx="363300" cy="2328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3861200"/>
            <a:ext cx="960150" cy="329800"/>
          </a:xfrm>
          <a:prstGeom prst="rect">
            <a:avLst/>
          </a:prstGeom>
        </p:spPr>
      </p:pic>
      <p:pic>
        <p:nvPicPr>
          <p:cNvPr id="15" name="Picture 21" descr="MCj04377970000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545" y="3052763"/>
            <a:ext cx="33325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/>
          <a:srcRect l="1" t="1" r="6866" b="26943"/>
          <a:stretch/>
        </p:blipFill>
        <p:spPr>
          <a:xfrm>
            <a:off x="2743199" y="3058133"/>
            <a:ext cx="533401" cy="21846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99031" y="128388"/>
            <a:ext cx="1089900" cy="90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0199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53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76200"/>
            <a:ext cx="6928650" cy="44620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5830333"/>
            <a:ext cx="6279900" cy="6466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4572000"/>
            <a:ext cx="6565350" cy="8665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28800" y="5105400"/>
            <a:ext cx="4953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93150" y="5333999"/>
            <a:ext cx="1279786" cy="4201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934200" y="5879068"/>
            <a:ext cx="1371600" cy="36933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 Rounded MT Bold" panose="020F0704030504030204" pitchFamily="34" charset="0"/>
              </a:rPr>
              <a:t>PDG-2021</a:t>
            </a:r>
          </a:p>
        </p:txBody>
      </p:sp>
      <p:sp>
        <p:nvSpPr>
          <p:cNvPr id="3" name="Rectangle 2"/>
          <p:cNvSpPr/>
          <p:nvPr/>
        </p:nvSpPr>
        <p:spPr>
          <a:xfrm>
            <a:off x="152400" y="1295400"/>
            <a:ext cx="3200400" cy="137160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33117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DA6A0EE-E815-2B6E-E6D8-6E191E028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A031AE-BF91-B6E2-E26D-70E9CAE809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500" t="30741" r="50000" b="11481"/>
          <a:stretch>
            <a:fillRect/>
          </a:stretch>
        </p:blipFill>
        <p:spPr>
          <a:xfrm>
            <a:off x="1143000" y="589280"/>
            <a:ext cx="7086600" cy="614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4601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55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20"/>
            <a:ext cx="9143999" cy="6807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50790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56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28600" y="381000"/>
            <a:ext cx="86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2060"/>
                </a:solidFill>
                <a:latin typeface="Algerian" panose="04020705040A02060702" pitchFamily="82" charset="0"/>
              </a:rPr>
              <a:t>Does top mass FS reconstruction survive QCD interconnection 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1000" y="762000"/>
            <a:ext cx="3162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( </a:t>
            </a:r>
            <a:r>
              <a:rPr lang="en-GB" b="1" dirty="0" err="1">
                <a:solidFill>
                  <a:schemeClr val="accent5">
                    <a:lumMod val="50000"/>
                  </a:schemeClr>
                </a:solidFill>
              </a:rPr>
              <a:t>T.Sjostrand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, VAK -1994- 1999)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8600" y="1143000"/>
            <a:ext cx="7377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5">
                    <a:lumMod val="50000"/>
                  </a:schemeClr>
                </a:solidFill>
              </a:rPr>
              <a:t>First studies in the context of W-boson mass measurements at LEP 2.</a:t>
            </a:r>
          </a:p>
          <a:p>
            <a:r>
              <a:rPr lang="en-GB" sz="1600" dirty="0">
                <a:solidFill>
                  <a:schemeClr val="accent5">
                    <a:lumMod val="50000"/>
                  </a:schemeClr>
                </a:solidFill>
              </a:rPr>
              <a:t>Plans</a:t>
            </a:r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/hopes</a:t>
            </a:r>
            <a:r>
              <a:rPr lang="en-GB" sz="1600" dirty="0">
                <a:solidFill>
                  <a:schemeClr val="accent5">
                    <a:lumMod val="50000"/>
                  </a:schemeClr>
                </a:solidFill>
              </a:rPr>
              <a:t>  to reconstruct            via hadronic W-decays   (</a:t>
            </a:r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W-CS-object !</a:t>
            </a:r>
            <a:r>
              <a:rPr lang="en-GB" sz="1600" dirty="0">
                <a:solidFill>
                  <a:schemeClr val="accent5">
                    <a:lumMod val="50000"/>
                  </a:schemeClr>
                </a:solidFill>
              </a:rPr>
              <a:t>)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1" y="1905000"/>
            <a:ext cx="2209799" cy="3944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5601" y="1828800"/>
            <a:ext cx="4953000" cy="908839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r="5000" b="7536"/>
          <a:stretch/>
        </p:blipFill>
        <p:spPr>
          <a:xfrm>
            <a:off x="4724400" y="2895600"/>
            <a:ext cx="4343400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0400" y="1446057"/>
            <a:ext cx="387600" cy="2817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l="1278" t="4167" r="-5036" b="16667"/>
          <a:stretch/>
        </p:blipFill>
        <p:spPr>
          <a:xfrm>
            <a:off x="76200" y="2819400"/>
            <a:ext cx="2975813" cy="10668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r="4760" b="12401"/>
          <a:stretch/>
        </p:blipFill>
        <p:spPr>
          <a:xfrm>
            <a:off x="152401" y="3886200"/>
            <a:ext cx="6095999" cy="107656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791200" y="45720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(SK I, SK II)-models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6600" y="3124200"/>
            <a:ext cx="1167750" cy="303933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200" y="4979852"/>
            <a:ext cx="2362200" cy="2081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90800" y="4958561"/>
            <a:ext cx="4191001" cy="3462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2400" y="5398084"/>
            <a:ext cx="7069316" cy="115511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543276" y="6019800"/>
            <a:ext cx="4305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Strong (MC) model dependence</a:t>
            </a:r>
          </a:p>
        </p:txBody>
      </p:sp>
      <p:pic>
        <p:nvPicPr>
          <p:cNvPr id="19" name="Picture 20" descr="MCj04238480000[1]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043613"/>
            <a:ext cx="3937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033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57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31" r="2290" b="36404"/>
          <a:stretch/>
        </p:blipFill>
        <p:spPr>
          <a:xfrm>
            <a:off x="152400" y="457200"/>
            <a:ext cx="4876800" cy="38862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38400" y="5652655"/>
            <a:ext cx="3962400" cy="4433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419600" y="609600"/>
            <a:ext cx="2521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(the simplest example)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100445"/>
            <a:ext cx="3505199" cy="369332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</a:rPr>
              <a:t>Top events close to threshold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11111"/>
          <a:stretch/>
        </p:blipFill>
        <p:spPr>
          <a:xfrm>
            <a:off x="304800" y="4267200"/>
            <a:ext cx="41910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23193"/>
          <a:stretch/>
        </p:blipFill>
        <p:spPr>
          <a:xfrm>
            <a:off x="4899870" y="3200400"/>
            <a:ext cx="3786930" cy="6008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t="-12223" r="64891"/>
          <a:stretch/>
        </p:blipFill>
        <p:spPr>
          <a:xfrm>
            <a:off x="2133600" y="4876800"/>
            <a:ext cx="838200" cy="3048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1000" y="4857690"/>
            <a:ext cx="403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SK Conclusion:                </a:t>
            </a:r>
            <a:r>
              <a:rPr lang="en-GB" sz="2000" dirty="0">
                <a:solidFill>
                  <a:srgbClr val="FF0000"/>
                </a:solidFill>
              </a:rPr>
              <a:t>~30 MeV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r="6172" b="53003"/>
          <a:stretch/>
        </p:blipFill>
        <p:spPr>
          <a:xfrm>
            <a:off x="457200" y="5264773"/>
            <a:ext cx="5105400" cy="29782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67000" y="6019800"/>
            <a:ext cx="228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9150" y="5321699"/>
            <a:ext cx="2084250" cy="31710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57200" y="5650468"/>
            <a:ext cx="7315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pp-collisions –add cross-talk with hadronic environment </a:t>
            </a:r>
            <a:r>
              <a:rPr lang="en-GB" dirty="0">
                <a:solidFill>
                  <a:srgbClr val="FF0000"/>
                </a:solidFill>
              </a:rPr>
              <a:t>(top is coloured!) 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6800" y="6048800"/>
            <a:ext cx="1219650" cy="5044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 flipH="1">
            <a:off x="2286449" y="6031468"/>
            <a:ext cx="4654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500 MeV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57599" y="6019800"/>
            <a:ext cx="4114801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Very strong (MC) model dependence!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19800" y="1406604"/>
            <a:ext cx="3200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Some hadrons originate from the joint action of both t-quarks) </a:t>
            </a:r>
            <a:r>
              <a:rPr lang="en-GB" sz="1400" dirty="0">
                <a:solidFill>
                  <a:srgbClr val="00B050"/>
                </a:solidFill>
              </a:rPr>
              <a:t>(collectivization)</a:t>
            </a:r>
          </a:p>
          <a:p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6210300" y="1436270"/>
            <a:ext cx="2819400" cy="7494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25850" y="2743200"/>
            <a:ext cx="2932350" cy="291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72400" y="2514600"/>
            <a:ext cx="233550" cy="194000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7696200" y="2482222"/>
            <a:ext cx="269175" cy="26097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154994" y="4038600"/>
            <a:ext cx="20746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>
                <a:solidFill>
                  <a:schemeClr val="tx2">
                    <a:lumMod val="75000"/>
                  </a:schemeClr>
                </a:solidFill>
              </a:rPr>
              <a:t>Dokshitzer</a:t>
            </a:r>
            <a:r>
              <a:rPr lang="en-GB" sz="1200" dirty="0">
                <a:solidFill>
                  <a:schemeClr val="tx2">
                    <a:lumMod val="75000"/>
                  </a:schemeClr>
                </a:solidFill>
              </a:rPr>
              <a:t>, VAK, Stirling(1993)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7804356" y="2647335"/>
            <a:ext cx="44244" cy="1720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641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58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6149" y="457200"/>
            <a:ext cx="1444565" cy="334867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124" y="968432"/>
            <a:ext cx="8158675" cy="522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76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59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0" y="228600"/>
            <a:ext cx="8915957" cy="6248400"/>
          </a:xfrm>
          <a:prstGeom prst="rect">
            <a:avLst/>
          </a:prstGeom>
        </p:spPr>
      </p:pic>
      <p:sp>
        <p:nvSpPr>
          <p:cNvPr id="4" name="AutoShape 2" descr="Fat Man On Thin Ice Stock Illustration - Download Image Now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9913" y="4495800"/>
            <a:ext cx="2053087" cy="1828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72200" y="304800"/>
            <a:ext cx="1828800" cy="338554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75000"/>
                  </a:schemeClr>
                </a:solidFill>
              </a:rPr>
              <a:t> PDG, ~700 papers</a:t>
            </a:r>
          </a:p>
        </p:txBody>
      </p:sp>
    </p:spTree>
    <p:extLst>
      <p:ext uri="{BB962C8B-B14F-4D97-AF65-F5344CB8AC3E}">
        <p14:creationId xmlns:p14="http://schemas.microsoft.com/office/powerpoint/2010/main" val="73434389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60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84" t="1517" b="9420"/>
          <a:stretch/>
        </p:blipFill>
        <p:spPr>
          <a:xfrm>
            <a:off x="76200" y="124690"/>
            <a:ext cx="7294418" cy="28471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036610"/>
            <a:ext cx="6248400" cy="19925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39278"/>
          <a:stretch/>
        </p:blipFill>
        <p:spPr>
          <a:xfrm>
            <a:off x="6197250" y="4717400"/>
            <a:ext cx="2413350" cy="235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00" y="5008418"/>
            <a:ext cx="5793080" cy="5387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r="6034" b="29831"/>
          <a:stretch/>
        </p:blipFill>
        <p:spPr>
          <a:xfrm>
            <a:off x="609600" y="5516401"/>
            <a:ext cx="3581400" cy="350999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5765569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61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28599"/>
            <a:ext cx="8382000" cy="63275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025" y="3425766"/>
            <a:ext cx="25950" cy="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36277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62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4076"/>
            <a:ext cx="7848600" cy="58533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20213"/>
          <a:stretch/>
        </p:blipFill>
        <p:spPr>
          <a:xfrm>
            <a:off x="1406012" y="6019800"/>
            <a:ext cx="6383787" cy="57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2481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63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673" r="3065"/>
          <a:stretch/>
        </p:blipFill>
        <p:spPr>
          <a:xfrm>
            <a:off x="88044" y="228600"/>
            <a:ext cx="8941842" cy="603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6509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5B6AAA-986E-2B04-8169-16A23BC87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64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4F0CB5-3E23-CC7C-6E5C-948B2C90B1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67" t="23333" r="21667" b="14445"/>
          <a:stretch>
            <a:fillRect/>
          </a:stretch>
        </p:blipFill>
        <p:spPr>
          <a:xfrm>
            <a:off x="381001" y="228600"/>
            <a:ext cx="8668656" cy="621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6809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ECB764-0459-7E95-AC27-111FA7223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65</a:t>
            </a:fld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B6090C-EF1D-E9E3-C25E-C8F69A7BA2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00" t="24657" r="21666" b="33104"/>
          <a:stretch>
            <a:fillRect/>
          </a:stretch>
        </p:blipFill>
        <p:spPr>
          <a:xfrm>
            <a:off x="640078" y="1143000"/>
            <a:ext cx="7437122" cy="30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75428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1000" y="164068"/>
            <a:ext cx="312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8000"/>
                </a:solidFill>
              </a:rPr>
              <a:t>Prior to the top discovery</a:t>
            </a: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52400" y="1524000"/>
            <a:ext cx="3190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FF3300"/>
                </a:solidFill>
                <a:latin typeface="Lucida Bright" panose="02040602050505020304" pitchFamily="18" charset="0"/>
                <a:sym typeface="ZapfDingbats" pitchFamily="82" charset="2"/>
              </a:rPr>
              <a:t></a:t>
            </a: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76200" y="1139456"/>
            <a:ext cx="349102" cy="308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FF3300"/>
                </a:solidFill>
                <a:latin typeface="Lucida Bright" panose="02040602050505020304" pitchFamily="18" charset="0"/>
                <a:sym typeface="ZapfDingbats" pitchFamily="82" charset="2"/>
              </a:rPr>
              <a:t>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52400" y="1828800"/>
            <a:ext cx="385388" cy="318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rgbClr val="FF3300"/>
                </a:solidFill>
                <a:latin typeface="Lucida Bright" panose="02040602050505020304" pitchFamily="18" charset="0"/>
                <a:sym typeface="ZapfDingbats" pitchFamily="82" charset="2"/>
              </a:rPr>
              <a:t>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43000"/>
            <a:ext cx="381000" cy="3323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" y="1078468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&gt;41GeV  (UA1 </a:t>
            </a:r>
            <a:r>
              <a:rPr lang="en-GB" b="1" dirty="0"/>
              <a:t>–</a:t>
            </a:r>
            <a:r>
              <a:rPr lang="en-GB" dirty="0"/>
              <a:t>isolated lepton +jets)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96495"/>
            <a:ext cx="381000" cy="33230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14400" y="1459468"/>
            <a:ext cx="3612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≤ 200 GeV (EW phenomena)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9064" y="1828800"/>
            <a:ext cx="673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discovery  of                mixing     (</a:t>
            </a:r>
            <a:r>
              <a:rPr lang="en-GB" dirty="0">
                <a:solidFill>
                  <a:srgbClr val="FF0000"/>
                </a:solidFill>
              </a:rPr>
              <a:t>ARGUS@DORIS </a:t>
            </a:r>
            <a:r>
              <a:rPr lang="en-GB" dirty="0"/>
              <a:t>1987)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828800"/>
            <a:ext cx="441150" cy="2974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2590800"/>
            <a:ext cx="2283600" cy="4203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2514600"/>
            <a:ext cx="2361450" cy="42033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04800" y="2971800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observation of like-sign leptons from B-meson decays-evidence for              mixing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8850" y="3048000"/>
            <a:ext cx="441150" cy="2974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/>
          <a:srcRect b="41501"/>
          <a:stretch/>
        </p:blipFill>
        <p:spPr>
          <a:xfrm>
            <a:off x="381000" y="3429000"/>
            <a:ext cx="7629301" cy="10668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52399" y="609600"/>
            <a:ext cx="785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By 1987 –</a:t>
            </a:r>
            <a:r>
              <a:rPr lang="en-GB" dirty="0">
                <a:solidFill>
                  <a:srgbClr val="7030A0"/>
                </a:solidFill>
              </a:rPr>
              <a:t>general belief </a:t>
            </a:r>
            <a:r>
              <a:rPr lang="en-GB" dirty="0"/>
              <a:t>was that top is lighter than 60 GeV   (</a:t>
            </a:r>
            <a:r>
              <a:rPr lang="en-GB" sz="1600" dirty="0"/>
              <a:t>TRISTAN “failure”</a:t>
            </a:r>
            <a:r>
              <a:rPr lang="en-GB" dirty="0"/>
              <a:t>)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0" y="4402467"/>
            <a:ext cx="2127900" cy="245733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44945" y="4648200"/>
            <a:ext cx="7860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Within SM the mixing parameter is proportional  to the forth power of top mass.</a:t>
            </a:r>
          </a:p>
          <a:p>
            <a:r>
              <a:rPr lang="en-GB" dirty="0"/>
              <a:t>     Immediately a series of theory papers, first establishing the low limit 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1400" y="4953000"/>
            <a:ext cx="381000" cy="332305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7859445" y="4888468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&gt;60GeV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200" y="5514201"/>
            <a:ext cx="891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200" b="1" dirty="0">
                <a:solidFill>
                  <a:schemeClr val="tx2"/>
                </a:solidFill>
                <a:latin typeface="SFMono-Regular"/>
              </a:rPr>
              <a:t>   N. </a:t>
            </a:r>
            <a:r>
              <a:rPr lang="en-US" altLang="en-US" sz="1200" b="1" dirty="0" err="1">
                <a:solidFill>
                  <a:schemeClr val="tx2"/>
                </a:solidFill>
                <a:latin typeface="SFMono-Regular"/>
              </a:rPr>
              <a:t>Uraltsev</a:t>
            </a:r>
            <a:r>
              <a:rPr lang="en-US" altLang="en-US" sz="1200" b="1" dirty="0">
                <a:solidFill>
                  <a:schemeClr val="tx2"/>
                </a:solidFill>
                <a:latin typeface="SFMono-Regular"/>
              </a:rPr>
              <a:t>,  VAK   </a:t>
            </a:r>
            <a:r>
              <a:rPr lang="en-US" altLang="en-US" sz="1050" dirty="0">
                <a:latin typeface="SFMono-Regular"/>
              </a:rPr>
              <a:t>“</a:t>
            </a:r>
            <a:r>
              <a:rPr lang="en-US" altLang="en-US" sz="1000" dirty="0">
                <a:solidFill>
                  <a:schemeClr val="tx2"/>
                </a:solidFill>
                <a:latin typeface="SFMono-Regular"/>
              </a:rPr>
              <a:t>PHYSICAL CONSEQUENCES OF THE LARGE B0 anti-B0 MIXING,'' LENINGRAD-87-1290, </a:t>
            </a:r>
            <a:r>
              <a:rPr lang="en-US" altLang="en-US" sz="1000" dirty="0" err="1">
                <a:solidFill>
                  <a:schemeClr val="tx2"/>
                </a:solidFill>
                <a:latin typeface="SFMono-Regular"/>
              </a:rPr>
              <a:t>Yad</a:t>
            </a:r>
            <a:r>
              <a:rPr lang="en-US" altLang="en-US" sz="1000" dirty="0">
                <a:solidFill>
                  <a:schemeClr val="tx2"/>
                </a:solidFill>
                <a:latin typeface="SFMono-Regular"/>
              </a:rPr>
              <a:t>. </a:t>
            </a:r>
            <a:r>
              <a:rPr lang="en-US" altLang="en-US" sz="1000" dirty="0" err="1">
                <a:solidFill>
                  <a:schemeClr val="tx2"/>
                </a:solidFill>
                <a:latin typeface="SFMono-Regular"/>
              </a:rPr>
              <a:t>Fiz</a:t>
            </a:r>
            <a:r>
              <a:rPr lang="en-US" altLang="en-US" sz="1000" dirty="0">
                <a:solidFill>
                  <a:schemeClr val="tx2"/>
                </a:solidFill>
                <a:latin typeface="SFMono-Regular"/>
              </a:rPr>
              <a:t>. 1988 </a:t>
            </a:r>
            <a:endParaRPr lang="en-GB" sz="1200" dirty="0">
              <a:solidFill>
                <a:schemeClr val="tx2"/>
              </a:solidFill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992295"/>
            <a:ext cx="381000" cy="33230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143000" y="5955268"/>
            <a:ext cx="1616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~100-150 GeV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24200" y="5943600"/>
            <a:ext cx="3683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(with some reasonable assumptions 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788" y="2201506"/>
            <a:ext cx="1976812" cy="27482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7000" y="2145268"/>
            <a:ext cx="2498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are not mass eigenstates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/>
          <a:srcRect t="1" r="13983" b="30685"/>
          <a:stretch/>
        </p:blipFill>
        <p:spPr>
          <a:xfrm>
            <a:off x="4560450" y="1143001"/>
            <a:ext cx="468750" cy="15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3684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67</a:t>
            </a:fld>
            <a:endParaRPr lang="en-GB"/>
          </a:p>
        </p:txBody>
      </p:sp>
      <p:pic>
        <p:nvPicPr>
          <p:cNvPr id="2050" name="Picture 2" descr="ASDA Fat Free Quark - ASDA Groce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764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85"/>
          <p:cNvGrpSpPr>
            <a:grpSpLocks/>
          </p:cNvGrpSpPr>
          <p:nvPr/>
        </p:nvGrpSpPr>
        <p:grpSpPr bwMode="auto">
          <a:xfrm rot="-933473">
            <a:off x="2040296" y="2402773"/>
            <a:ext cx="4258506" cy="774118"/>
            <a:chOff x="144" y="1440"/>
            <a:chExt cx="4752" cy="912"/>
          </a:xfrm>
        </p:grpSpPr>
        <p:sp>
          <p:nvSpPr>
            <p:cNvPr id="5" name="Oval 84"/>
            <p:cNvSpPr>
              <a:spLocks noChangeArrowheads="1"/>
            </p:cNvSpPr>
            <p:nvPr/>
          </p:nvSpPr>
          <p:spPr bwMode="auto">
            <a:xfrm>
              <a:off x="288" y="1440"/>
              <a:ext cx="4560" cy="912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wrap="none" anchor="ctr"/>
            <a:lstStyle/>
            <a:p>
              <a:pPr defTabSz="457200" eaLnBrk="1" hangingPunct="1">
                <a:defRPr/>
              </a:pPr>
              <a:endParaRPr lang="en-US" sz="1800">
                <a:solidFill>
                  <a:srgbClr val="000000"/>
                </a:solidFill>
                <a:latin typeface="Arial" charset="0"/>
                <a:ea typeface="ＭＳ Ｐゴシック" charset="-128"/>
                <a:cs typeface="ＭＳ Ｐゴシック" charset="-128"/>
              </a:endParaRPr>
            </a:p>
          </p:txBody>
        </p:sp>
        <p:sp>
          <p:nvSpPr>
            <p:cNvPr id="6" name="Text Box 10"/>
            <p:cNvSpPr txBox="1">
              <a:spLocks noChangeArrowheads="1"/>
            </p:cNvSpPr>
            <p:nvPr/>
          </p:nvSpPr>
          <p:spPr bwMode="auto">
            <a:xfrm>
              <a:off x="144" y="1647"/>
              <a:ext cx="4752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2060"/>
                  </a:solidFill>
                  <a:latin typeface="Tahoma" pitchFamily="34" charset="0"/>
                  <a:ea typeface="ＭＳ Ｐゴシック" pitchFamily="48" charset="-128"/>
                </a:rPr>
                <a:t>Long live the fat, free Top!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5074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68</a:t>
            </a:fld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124200" y="304800"/>
            <a:ext cx="449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Bauhaus 93" panose="04030905020B02020C02" pitchFamily="82" charset="0"/>
              </a:rPr>
              <a:t>Top-ology</a:t>
            </a:r>
            <a:r>
              <a:rPr lang="en-GB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52600" y="1295400"/>
            <a:ext cx="5486400" cy="70788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2000" dirty="0">
                <a:solidFill>
                  <a:srgbClr val="002060"/>
                </a:solidFill>
                <a:latin typeface="Arial Unicode MS" pitchFamily="34" charset="-128"/>
              </a:rPr>
              <a:t>VALERY KHOZE, </a:t>
            </a:r>
          </a:p>
          <a:p>
            <a:pPr algn="ctr">
              <a:spcBef>
                <a:spcPct val="0"/>
              </a:spcBef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Arial Unicode MS" pitchFamily="34" charset="-128"/>
              </a:rPr>
              <a:t> (IPPP, Durham)</a:t>
            </a:r>
          </a:p>
        </p:txBody>
      </p:sp>
      <p:pic>
        <p:nvPicPr>
          <p:cNvPr id="6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81" t="25481" r="2815" b="64742"/>
          <a:stretch>
            <a:fillRect/>
          </a:stretch>
        </p:blipFill>
        <p:spPr bwMode="auto">
          <a:xfrm>
            <a:off x="7666393" y="1588411"/>
            <a:ext cx="1096607" cy="468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" t="18813" r="91341" b="68895"/>
          <a:stretch>
            <a:fillRect/>
          </a:stretch>
        </p:blipFill>
        <p:spPr bwMode="auto">
          <a:xfrm>
            <a:off x="820738" y="1549400"/>
            <a:ext cx="398462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oup 85"/>
          <p:cNvGrpSpPr>
            <a:grpSpLocks/>
          </p:cNvGrpSpPr>
          <p:nvPr/>
        </p:nvGrpSpPr>
        <p:grpSpPr bwMode="auto">
          <a:xfrm rot="-933473">
            <a:off x="1223466" y="3727340"/>
            <a:ext cx="5166454" cy="737591"/>
            <a:chOff x="219" y="1440"/>
            <a:chExt cx="4752" cy="912"/>
          </a:xfrm>
        </p:grpSpPr>
        <p:sp>
          <p:nvSpPr>
            <p:cNvPr id="9" name="Oval 84"/>
            <p:cNvSpPr>
              <a:spLocks noChangeArrowheads="1"/>
            </p:cNvSpPr>
            <p:nvPr/>
          </p:nvSpPr>
          <p:spPr bwMode="auto">
            <a:xfrm>
              <a:off x="288" y="1440"/>
              <a:ext cx="4560" cy="912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</p:spPr>
          <p:txBody>
            <a:bodyPr wrap="none" anchor="ctr"/>
            <a:lstStyle/>
            <a:p>
              <a:pPr defTabSz="457200" eaLnBrk="1" hangingPunct="1">
                <a:defRPr/>
              </a:pPr>
              <a:endParaRPr lang="en-US" sz="1800" dirty="0">
                <a:solidFill>
                  <a:srgbClr val="000000"/>
                </a:solidFill>
                <a:latin typeface="Arial" charset="0"/>
                <a:ea typeface="ＭＳ Ｐゴシック" charset="-128"/>
                <a:cs typeface="ＭＳ Ｐゴシック" charset="-128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219" y="1768"/>
              <a:ext cx="4752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5720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572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572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572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 b="1" dirty="0">
                  <a:solidFill>
                    <a:srgbClr val="002060"/>
                  </a:solidFill>
                  <a:latin typeface="Tahoma" pitchFamily="34" charset="0"/>
                  <a:ea typeface="ＭＳ Ｐゴシック" pitchFamily="48" charset="-128"/>
                </a:rPr>
                <a:t>The Brief Happy Life of the Top Quark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944881" y="2438400"/>
            <a:ext cx="74371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main aim is to discuss the salient feature of the top quark and the importance and prospects of the precise measurements of its </a:t>
            </a:r>
          </a:p>
          <a:p>
            <a:r>
              <a:rPr lang="en-GB" dirty="0"/>
              <a:t>unique properties.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4782" y="5063110"/>
            <a:ext cx="1999018" cy="110909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8E8B889-93A6-2773-95E0-534F64CCB3BD}"/>
              </a:ext>
            </a:extLst>
          </p:cNvPr>
          <p:cNvSpPr txBox="1"/>
          <p:nvPr/>
        </p:nvSpPr>
        <p:spPr>
          <a:xfrm>
            <a:off x="2286000" y="324433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sym typeface="Wingdings" panose="05000000000000000000" pitchFamily="2" charset="2"/>
              </a:rPr>
              <a:t>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55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1" t="34705" r="25883" b="21323"/>
          <a:stretch/>
        </p:blipFill>
        <p:spPr bwMode="auto">
          <a:xfrm>
            <a:off x="633599" y="1600200"/>
            <a:ext cx="6834001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2477" y="1704201"/>
            <a:ext cx="12827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/>
              <a:t>arXiv:1606.03449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69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819400" y="316468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Algerian" panose="04020705040A02060702" pitchFamily="82" charset="0"/>
              </a:rPr>
              <a:t>RESURRECTION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524000" y="3505200"/>
            <a:ext cx="484503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462029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70</a:t>
            </a:fld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650" y="1193732"/>
            <a:ext cx="4826700" cy="528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51731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E2326A3-8111-FF62-40D9-40A2F77A1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27751-5DDA-4738-AB35-EF7F2BA692E9}" type="slidenum">
              <a:rPr lang="en-GB" smtClean="0"/>
              <a:t>71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F315E0-7B72-DA19-6985-11FB379732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501" t="38148" r="25832" b="15926"/>
          <a:stretch>
            <a:fillRect/>
          </a:stretch>
        </p:blipFill>
        <p:spPr>
          <a:xfrm>
            <a:off x="304801" y="1905000"/>
            <a:ext cx="1280650" cy="12406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2C0E21-3E7E-FB07-7720-4AD0E1AAD3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305" t="39321" r="20678" b="18645"/>
          <a:stretch>
            <a:fillRect/>
          </a:stretch>
        </p:blipFill>
        <p:spPr>
          <a:xfrm>
            <a:off x="5029200" y="678543"/>
            <a:ext cx="2895600" cy="42744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C595909-8741-1059-1E5A-9FB0EF630F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666" t="63411" r="51335" b="31848"/>
          <a:stretch>
            <a:fillRect/>
          </a:stretch>
        </p:blipFill>
        <p:spPr>
          <a:xfrm>
            <a:off x="1142999" y="5638800"/>
            <a:ext cx="68580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208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4745</TotalTime>
  <Words>1304</Words>
  <Application>Microsoft Office PowerPoint</Application>
  <PresentationFormat>On-screen Show (4:3)</PresentationFormat>
  <Paragraphs>264</Paragraphs>
  <Slides>71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87" baseType="lpstr">
      <vt:lpstr>Algerian</vt:lpstr>
      <vt:lpstr>-apple-system</vt:lpstr>
      <vt:lpstr>Arial</vt:lpstr>
      <vt:lpstr>Arial Rounded MT Bold</vt:lpstr>
      <vt:lpstr>Arial Unicode MS</vt:lpstr>
      <vt:lpstr>Bahnschrift</vt:lpstr>
      <vt:lpstr>Bauhaus 93</vt:lpstr>
      <vt:lpstr>Calibri</vt:lpstr>
      <vt:lpstr>Comic Sans MS</vt:lpstr>
      <vt:lpstr>JMWSRF+CMSS10</vt:lpstr>
      <vt:lpstr>Lucida Bright</vt:lpstr>
      <vt:lpstr>SFMono-Regular</vt:lpstr>
      <vt:lpstr>Tahoma</vt:lpstr>
      <vt:lpstr>Trebuchet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valery</dc:creator>
  <cp:lastModifiedBy>KHOZE, VALERY A.</cp:lastModifiedBy>
  <cp:revision>768</cp:revision>
  <dcterms:created xsi:type="dcterms:W3CDTF">2016-09-22T19:54:31Z</dcterms:created>
  <dcterms:modified xsi:type="dcterms:W3CDTF">2026-05-24T08:55:02Z</dcterms:modified>
</cp:coreProperties>
</file>