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0" r:id="rId3"/>
    <p:sldId id="276" r:id="rId4"/>
    <p:sldId id="279" r:id="rId5"/>
    <p:sldId id="281" r:id="rId6"/>
    <p:sldId id="268" r:id="rId7"/>
    <p:sldId id="277" r:id="rId8"/>
    <p:sldId id="278" r:id="rId9"/>
    <p:sldId id="284" r:id="rId10"/>
    <p:sldId id="285" r:id="rId11"/>
    <p:sldId id="275" r:id="rId12"/>
    <p:sldId id="261" r:id="rId13"/>
    <p:sldId id="282" r:id="rId14"/>
    <p:sldId id="266" r:id="rId15"/>
    <p:sldId id="272" r:id="rId16"/>
    <p:sldId id="286" r:id="rId17"/>
    <p:sldId id="288" r:id="rId18"/>
    <p:sldId id="290" r:id="rId19"/>
    <p:sldId id="291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D03"/>
    <a:srgbClr val="00FFFF"/>
    <a:srgbClr val="99CCFF"/>
    <a:srgbClr val="FFFF99"/>
    <a:srgbClr val="FF7C8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3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40E07-CD03-4384-9D16-7C699DE534E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B1204-2E96-46D2-BAEB-0F047362B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6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C1CD-9349-43EB-9282-A3B0EF0F818C}" type="datetime1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3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78C-7BAF-4CF5-9E78-2B21D51FD413}" type="datetime1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7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C65-42C7-4D8E-922D-B9140B446B5F}" type="datetime1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0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EB8F-0595-403A-B5CA-20350977EAF5}" type="datetime1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0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201-25CB-4499-9CFF-6F393A7107EF}" type="datetime1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41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642A-D93B-4859-B140-DD013BF68D00}" type="datetime1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9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34C-8B20-46B1-A13A-327A4AF6E4FF}" type="datetime1">
              <a:rPr lang="en-GB" smtClean="0"/>
              <a:t>14/03/2018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9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19B5-61CD-4C27-B371-947A00AA288B}" type="datetime1">
              <a:rPr lang="en-GB" smtClean="0"/>
              <a:t>14/03/2018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7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ABC-9FD9-4FE7-8B22-3D03D56C7D98}" type="datetime1">
              <a:rPr lang="en-GB" smtClean="0"/>
              <a:t>14/03/2018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39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793-5521-4B3F-8CA0-567B295E7DFA}" type="datetime1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8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C706-98BF-49E7-9D10-BA21ACAFD91B}" type="datetime1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4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7811-B2AF-4133-9530-A8129A221565}" type="datetime1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1712.00325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arxiv.org/abs/arXiv:1711.0328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wmf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emf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1" t="25481" r="2815" b="64742"/>
          <a:stretch>
            <a:fillRect/>
          </a:stretch>
        </p:blipFill>
        <p:spPr bwMode="auto">
          <a:xfrm>
            <a:off x="304801" y="3201361"/>
            <a:ext cx="1066800" cy="4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t="18945" r="30408" b="17058"/>
          <a:stretch>
            <a:fillRect/>
          </a:stretch>
        </p:blipFill>
        <p:spPr bwMode="auto">
          <a:xfrm>
            <a:off x="7696201" y="3197120"/>
            <a:ext cx="609600" cy="46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3215044"/>
            <a:ext cx="53340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b="1" dirty="0" smtClean="0">
                <a:solidFill>
                  <a:srgbClr val="002060"/>
                </a:solidFill>
                <a:latin typeface="Arial Unicode MS" pitchFamily="34" charset="-128"/>
              </a:rPr>
              <a:t>Valery </a:t>
            </a:r>
            <a:r>
              <a:rPr lang="en-GB" altLang="en-US" b="1" dirty="0" err="1" smtClean="0">
                <a:solidFill>
                  <a:srgbClr val="002060"/>
                </a:solidFill>
                <a:latin typeface="Arial Unicode MS" pitchFamily="34" charset="-128"/>
              </a:rPr>
              <a:t>Khoze</a:t>
            </a:r>
            <a:r>
              <a:rPr lang="en-GB" altLang="en-US" sz="1600" b="1" dirty="0" smtClean="0">
                <a:solidFill>
                  <a:srgbClr val="002060"/>
                </a:solidFill>
                <a:latin typeface="Arial Unicode MS" pitchFamily="34" charset="-128"/>
              </a:rPr>
              <a:t> </a:t>
            </a:r>
            <a:r>
              <a:rPr lang="en-GB" altLang="en-US" b="1" dirty="0">
                <a:solidFill>
                  <a:srgbClr val="002060"/>
                </a:solidFill>
                <a:latin typeface="Arial Unicode MS" pitchFamily="34" charset="-128"/>
              </a:rPr>
              <a:t>(</a:t>
            </a:r>
            <a:r>
              <a:rPr lang="en-GB" altLang="en-US" sz="1600" b="1" dirty="0">
                <a:solidFill>
                  <a:srgbClr val="002060"/>
                </a:solidFill>
                <a:latin typeface="Arial Unicode MS" pitchFamily="34" charset="-128"/>
              </a:rPr>
              <a:t>IPPP, Durham &amp; PNPI, </a:t>
            </a:r>
            <a:r>
              <a:rPr lang="en-GB" altLang="en-US" sz="1600" b="1" smtClean="0">
                <a:solidFill>
                  <a:srgbClr val="002060"/>
                </a:solidFill>
                <a:latin typeface="Arial Unicode MS" pitchFamily="34" charset="-128"/>
              </a:rPr>
              <a:t>St.Petersburg.)</a:t>
            </a:r>
            <a:endParaRPr lang="en-GB" altLang="en-US" sz="1600" b="1" dirty="0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654623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1400" b="1" dirty="0">
                <a:solidFill>
                  <a:srgbClr val="002060"/>
                </a:solidFill>
                <a:latin typeface="Lucida Bright" pitchFamily="18" charset="0"/>
              </a:rPr>
              <a:t>(in collaboration with </a:t>
            </a:r>
            <a:r>
              <a:rPr lang="en-GB" altLang="en-US" sz="1400" b="1" dirty="0" smtClean="0">
                <a:solidFill>
                  <a:srgbClr val="002060"/>
                </a:solidFill>
                <a:latin typeface="Lucida Bright" pitchFamily="18" charset="0"/>
              </a:rPr>
              <a:t> Alan Martin  and </a:t>
            </a:r>
            <a:r>
              <a:rPr lang="en-GB" altLang="en-US" sz="1400" b="1" dirty="0">
                <a:solidFill>
                  <a:srgbClr val="002060"/>
                </a:solidFill>
                <a:latin typeface="Lucida Bright" pitchFamily="18" charset="0"/>
              </a:rPr>
              <a:t>Misha </a:t>
            </a:r>
            <a:r>
              <a:rPr lang="en-GB" altLang="en-US" sz="1400" b="1" dirty="0" err="1">
                <a:solidFill>
                  <a:srgbClr val="002060"/>
                </a:solidFill>
                <a:latin typeface="Lucida Bright" pitchFamily="18" charset="0"/>
              </a:rPr>
              <a:t>Ryskin</a:t>
            </a:r>
            <a:r>
              <a:rPr lang="en-GB" altLang="en-US" sz="1400" b="1" dirty="0">
                <a:solidFill>
                  <a:srgbClr val="002060"/>
                </a:solidFill>
                <a:latin typeface="Lucida Bright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2571690"/>
            <a:ext cx="90678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proton-proton scattering at 13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theoretical   perspective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8111" t="35868" r="14495" b="48507"/>
          <a:stretch/>
        </p:blipFill>
        <p:spPr>
          <a:xfrm>
            <a:off x="990600" y="4114800"/>
            <a:ext cx="74676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8331" t="44793" r="16618" b="34374"/>
          <a:stretch/>
        </p:blipFill>
        <p:spPr>
          <a:xfrm>
            <a:off x="1371601" y="4572000"/>
            <a:ext cx="6705599" cy="142672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53807" y="3962400"/>
            <a:ext cx="6675793" cy="20832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81025"/>
              </p:ext>
            </p:extLst>
          </p:nvPr>
        </p:nvGraphicFramePr>
        <p:xfrm>
          <a:off x="-381000" y="3962400"/>
          <a:ext cx="8077200" cy="67056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6"/>
                        </a:rPr>
                        <a:t>arXiv:1712.00325</a:t>
                      </a:r>
                      <a:r>
                        <a:rPr lang="en-GB" sz="1800" dirty="0" smtClean="0">
                          <a:solidFill>
                            <a:srgbClr val="002060"/>
                          </a:solidFill>
                        </a:rPr>
                        <a:t>-   </a:t>
                      </a:r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revisited</a:t>
                      </a:r>
                    </a:p>
                    <a:p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 descr="emsutopia - 1nicole's animal far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562600"/>
            <a:ext cx="1014718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28917" t="21875" r="30086" b="30208"/>
          <a:stretch/>
        </p:blipFill>
        <p:spPr>
          <a:xfrm>
            <a:off x="2438400" y="0"/>
            <a:ext cx="3891959" cy="255757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20157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27067"/>
            <a:ext cx="6019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5627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 bwMode="auto">
          <a:xfrm>
            <a:off x="145240" y="4343400"/>
            <a:ext cx="884636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9050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5808662" y="685800"/>
            <a:ext cx="287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-838200" y="4157662"/>
            <a:ext cx="287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3200400" y="2100262"/>
            <a:ext cx="287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13" y="381000"/>
            <a:ext cx="6723973" cy="6141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4457" y="1008743"/>
            <a:ext cx="21771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B050"/>
                </a:solidFill>
              </a:rPr>
              <a:t>Non-tuned 2013  predictions, model 1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5791200"/>
            <a:ext cx="1600200" cy="307777"/>
          </a:xfrm>
          <a:prstGeom prst="rect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  TOTEM-2017 data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05200" y="1676400"/>
            <a:ext cx="2514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2788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58000" y="41148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046825"/>
            <a:ext cx="6375400" cy="37277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  <a:headEnd/>
            <a:tailEnd/>
          </a:ln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6" t="12048" r="3025" b="11798"/>
          <a:stretch/>
        </p:blipFill>
        <p:spPr bwMode="auto">
          <a:xfrm>
            <a:off x="-100739" y="228600"/>
            <a:ext cx="9156765" cy="37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35814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2514600"/>
            <a:ext cx="6477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1971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800600"/>
            <a:ext cx="1876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1127760" y="5257800"/>
            <a:ext cx="73304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4687669"/>
            <a:ext cx="910890" cy="646331"/>
          </a:xfrm>
          <a:prstGeom prst="rect">
            <a:avLst/>
          </a:prstGeom>
          <a:solidFill>
            <a:srgbClr val="FFFF00">
              <a:alpha val="45000"/>
            </a:srgbClr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TOTEM </a:t>
            </a:r>
          </a:p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943600"/>
            <a:ext cx="676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72175"/>
            <a:ext cx="227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5943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27500" y="5943600"/>
            <a:ext cx="2959100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Model 1- 4.72 </a:t>
            </a:r>
            <a:r>
              <a:rPr lang="en-GB" dirty="0" err="1" smtClean="0"/>
              <a:t>mb</a:t>
            </a:r>
            <a:r>
              <a:rPr lang="en-GB" dirty="0" smtClean="0"/>
              <a:t>  at 7 </a:t>
            </a:r>
            <a:r>
              <a:rPr lang="en-GB" dirty="0" err="1" smtClean="0"/>
              <a:t>TeV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6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9599" r="15946" b="4221"/>
          <a:stretch/>
        </p:blipFill>
        <p:spPr bwMode="auto">
          <a:xfrm>
            <a:off x="1371600" y="228600"/>
            <a:ext cx="6172199" cy="517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t="62235" r="19265" b="15439"/>
          <a:stretch/>
        </p:blipFill>
        <p:spPr bwMode="auto">
          <a:xfrm>
            <a:off x="990600" y="5486400"/>
            <a:ext cx="6696636" cy="127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32" y="1767399"/>
            <a:ext cx="5182268" cy="442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289218"/>
            <a:ext cx="1448001" cy="301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385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ODDERON-1973 –asymptotic theorems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31519" y="1066800"/>
            <a:ext cx="239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1975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20" y="685800"/>
            <a:ext cx="4928680" cy="292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010" y="1092075"/>
            <a:ext cx="5385980" cy="50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6260" t="-691"/>
          <a:stretch/>
        </p:blipFill>
        <p:spPr>
          <a:xfrm>
            <a:off x="838200" y="3048000"/>
            <a:ext cx="5487068" cy="871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766223"/>
            <a:ext cx="609600" cy="36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893" y="2209800"/>
            <a:ext cx="422161" cy="3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z=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983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QCD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343400"/>
            <a:ext cx="3859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Very intensive theoretical discussions :</a:t>
            </a:r>
          </a:p>
          <a:p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reviews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978181"/>
            <a:ext cx="4573002" cy="8892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 t="28666" r="70220" b="27882"/>
          <a:stretch/>
        </p:blipFill>
        <p:spPr bwMode="auto">
          <a:xfrm>
            <a:off x="6629400" y="4243131"/>
            <a:ext cx="1828800" cy="223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32004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Some comments  on   </a:t>
            </a:r>
            <a:r>
              <a:rPr lang="en-GB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</a:t>
            </a:r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0" descr="MCj042384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0101"/>
            <a:ext cx="539750" cy="59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90513" y="3733800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030A0"/>
                </a:solidFill>
                <a:latin typeface="Lucida Bright" panose="02040602050505020304" pitchFamily="18" charset="0"/>
                <a:sym typeface="ZapfDingbats" pitchFamily="82" charset="2"/>
              </a:rPr>
              <a:t>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1788" y="5486400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Lucida Bright" panose="02040602050505020304" pitchFamily="18" charset="0"/>
                <a:sym typeface="ZapfDingbats" pitchFamily="82" charset="2"/>
              </a:rPr>
              <a:t>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3273623"/>
            <a:ext cx="3124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M. Braun, hep-</a:t>
            </a:r>
            <a:r>
              <a:rPr lang="en-GB" sz="1400" dirty="0" err="1" smtClean="0">
                <a:solidFill>
                  <a:srgbClr val="0070C0"/>
                </a:solidFill>
              </a:rPr>
              <a:t>ph</a:t>
            </a:r>
            <a:r>
              <a:rPr lang="en-GB" sz="1400" dirty="0" smtClean="0">
                <a:solidFill>
                  <a:srgbClr val="0070C0"/>
                </a:solidFill>
              </a:rPr>
              <a:t>/9805394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075" y="3657600"/>
            <a:ext cx="712152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CGC models the </a:t>
            </a:r>
            <a:r>
              <a:rPr lang="en-GB" dirty="0" err="1" smtClean="0"/>
              <a:t>odderon</a:t>
            </a:r>
            <a:r>
              <a:rPr lang="en-GB" dirty="0" smtClean="0"/>
              <a:t> contribution is decreasing with energy due to    saturation effects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203" t="18769" r="9786"/>
          <a:stretch/>
        </p:blipFill>
        <p:spPr>
          <a:xfrm>
            <a:off x="914400" y="4267200"/>
            <a:ext cx="5334000" cy="99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542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Problems with the multi-particle </a:t>
            </a:r>
            <a:r>
              <a:rPr lang="en-GB" dirty="0" err="1" smtClean="0"/>
              <a:t>unitarity</a:t>
            </a:r>
            <a:r>
              <a:rPr lang="en-GB" dirty="0" smtClean="0">
                <a:solidFill>
                  <a:srgbClr val="FF0000"/>
                </a:solidFill>
              </a:rPr>
              <a:t>: KMR-17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0545" y="4202668"/>
            <a:ext cx="2680855" cy="341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solidFill>
                  <a:schemeClr val="tx1"/>
                </a:solidFill>
              </a:rPr>
              <a:t>For example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8" t="46239" r="23696" b="21631"/>
          <a:stretch/>
        </p:blipFill>
        <p:spPr bwMode="auto">
          <a:xfrm>
            <a:off x="518159" y="704910"/>
            <a:ext cx="7863841" cy="257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14313" y="762000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030A0"/>
                </a:solidFill>
                <a:latin typeface="Lucida Bright" panose="02040602050505020304" pitchFamily="18" charset="0"/>
                <a:sym typeface="ZapfDingbats" pitchFamily="82" charset="2"/>
              </a:rPr>
              <a:t>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1" y="228600"/>
            <a:ext cx="3124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KMR     arXiv:1801.07065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533400"/>
            <a:ext cx="3797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Black disk, maximal </a:t>
            </a:r>
            <a:r>
              <a:rPr lang="en-GB" sz="1600" b="1" dirty="0" err="1">
                <a:solidFill>
                  <a:srgbClr val="0070C0"/>
                </a:solidFill>
              </a:rPr>
              <a:t>Odderon</a:t>
            </a:r>
            <a:r>
              <a:rPr lang="en-GB" sz="1600" b="1" dirty="0">
                <a:solidFill>
                  <a:srgbClr val="0070C0"/>
                </a:solidFill>
              </a:rPr>
              <a:t> and </a:t>
            </a:r>
            <a:r>
              <a:rPr lang="en-GB" sz="1600" b="1" dirty="0" err="1">
                <a:solidFill>
                  <a:srgbClr val="0070C0"/>
                </a:solidFill>
              </a:rPr>
              <a:t>unitarity</a:t>
            </a:r>
            <a:endParaRPr lang="en-GB" sz="16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5" t="54995" r="6781" b="19908"/>
          <a:stretch/>
        </p:blipFill>
        <p:spPr bwMode="auto">
          <a:xfrm>
            <a:off x="76200" y="838200"/>
            <a:ext cx="8956982" cy="18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97224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76550"/>
            <a:ext cx="2438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06487"/>
            <a:ext cx="5108575" cy="6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6200" y="2650123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9000" y="4024943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727325" y="3733800"/>
            <a:ext cx="320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Lucida Bright" pitchFamily="18" charset="0"/>
                <a:sym typeface="ZapfDingbats" pitchFamily="82" charset="2"/>
              </a:rPr>
              <a:t>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4495800"/>
            <a:ext cx="2528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FF0000"/>
                </a:solidFill>
              </a:rPr>
              <a:t>F</a:t>
            </a:r>
            <a:r>
              <a:rPr lang="en-GB" sz="1600" b="1" dirty="0" err="1" smtClean="0"/>
              <a:t>inkilstein-</a:t>
            </a:r>
            <a:r>
              <a:rPr lang="en-GB" sz="1600" b="1" dirty="0" err="1" smtClean="0">
                <a:solidFill>
                  <a:srgbClr val="FF0000"/>
                </a:solidFill>
              </a:rPr>
              <a:t>K</a:t>
            </a:r>
            <a:r>
              <a:rPr lang="en-GB" sz="1600" b="1" dirty="0" err="1" smtClean="0"/>
              <a:t>ajantie</a:t>
            </a:r>
            <a:r>
              <a:rPr lang="en-GB" sz="1600" b="1" dirty="0" smtClean="0"/>
              <a:t> disease </a:t>
            </a:r>
            <a:endParaRPr lang="en-GB" sz="16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4" y="5029200"/>
            <a:ext cx="6410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04" t="1041" r="13104" b="5209"/>
          <a:stretch/>
        </p:blipFill>
        <p:spPr>
          <a:xfrm>
            <a:off x="228600" y="0"/>
            <a:ext cx="8839200" cy="63137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353175"/>
            <a:ext cx="5715000" cy="3524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30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18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t="2235" r="13309"/>
          <a:stretch/>
        </p:blipFill>
        <p:spPr bwMode="auto">
          <a:xfrm>
            <a:off x="310922" y="255378"/>
            <a:ext cx="8223478" cy="614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46901" r="54368" b="15176"/>
          <a:stretch/>
        </p:blipFill>
        <p:spPr bwMode="auto">
          <a:xfrm>
            <a:off x="7086600" y="762000"/>
            <a:ext cx="1183430" cy="9584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7391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Either the total cross section above 13 </a:t>
            </a:r>
            <a:r>
              <a:rPr lang="en-GB" dirty="0" err="1" smtClean="0"/>
              <a:t>TeV</a:t>
            </a:r>
            <a:r>
              <a:rPr lang="en-GB" dirty="0" smtClean="0"/>
              <a:t>  starts slowing down or</a:t>
            </a:r>
          </a:p>
          <a:p>
            <a:r>
              <a:rPr lang="en-GB" dirty="0"/>
              <a:t>t</a:t>
            </a:r>
            <a:r>
              <a:rPr lang="en-GB" dirty="0" smtClean="0"/>
              <a:t>here is a sizeable </a:t>
            </a:r>
            <a:r>
              <a:rPr lang="en-GB" dirty="0" err="1" smtClean="0"/>
              <a:t>Odderon</a:t>
            </a:r>
            <a:r>
              <a:rPr lang="en-GB" dirty="0" smtClean="0"/>
              <a:t> contribution at 13 </a:t>
            </a:r>
            <a:r>
              <a:rPr lang="en-GB" dirty="0" err="1" smtClean="0"/>
              <a:t>TeV</a:t>
            </a:r>
            <a:r>
              <a:rPr lang="en-GB" dirty="0" smtClean="0"/>
              <a:t> 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New precise data on Re/</a:t>
            </a:r>
            <a:r>
              <a:rPr lang="en-GB" dirty="0" err="1" smtClean="0"/>
              <a:t>Im</a:t>
            </a:r>
            <a:r>
              <a:rPr lang="en-GB" dirty="0" smtClean="0"/>
              <a:t> at 7-8 </a:t>
            </a:r>
            <a:r>
              <a:rPr lang="en-GB" dirty="0" err="1" smtClean="0"/>
              <a:t>TeV</a:t>
            </a:r>
            <a:r>
              <a:rPr lang="en-GB" dirty="0" smtClean="0"/>
              <a:t>  and</a:t>
            </a:r>
          </a:p>
          <a:p>
            <a:r>
              <a:rPr lang="en-GB" dirty="0"/>
              <a:t>e</a:t>
            </a:r>
            <a:r>
              <a:rPr lang="en-GB" dirty="0" smtClean="0"/>
              <a:t>specially at 0.9 </a:t>
            </a:r>
            <a:r>
              <a:rPr lang="en-GB" dirty="0" err="1" smtClean="0"/>
              <a:t>TeV</a:t>
            </a:r>
            <a:r>
              <a:rPr lang="en-GB" dirty="0" smtClean="0"/>
              <a:t> would be very useful. </a:t>
            </a:r>
          </a:p>
          <a:p>
            <a:r>
              <a:rPr lang="en-GB" dirty="0" smtClean="0"/>
              <a:t> The possible </a:t>
            </a:r>
            <a:r>
              <a:rPr lang="en-GB" dirty="0" err="1" smtClean="0"/>
              <a:t>Odderon</a:t>
            </a:r>
            <a:r>
              <a:rPr lang="en-GB" dirty="0" smtClean="0"/>
              <a:t> contribution at 0.9 </a:t>
            </a:r>
            <a:r>
              <a:rPr lang="en-GB" dirty="0" err="1" smtClean="0"/>
              <a:t>TeV</a:t>
            </a:r>
            <a:r>
              <a:rPr lang="en-GB" dirty="0" smtClean="0"/>
              <a:t>  could be quite significant.</a:t>
            </a:r>
          </a:p>
          <a:p>
            <a:endParaRPr lang="en-GB" dirty="0"/>
          </a:p>
          <a:p>
            <a:r>
              <a:rPr lang="en-GB" dirty="0" smtClean="0"/>
              <a:t>High statistics TOTEM data on  elastic cross-section</a:t>
            </a:r>
          </a:p>
          <a:p>
            <a:r>
              <a:rPr lang="en-GB" dirty="0" smtClean="0"/>
              <a:t>in the dip-bump region are very welcome.</a:t>
            </a:r>
          </a:p>
          <a:p>
            <a:endParaRPr lang="en-GB" dirty="0"/>
          </a:p>
          <a:p>
            <a:r>
              <a:rPr lang="en-GB" dirty="0" smtClean="0"/>
              <a:t>In order to resolve a tension between the Totem and CMS results</a:t>
            </a:r>
          </a:p>
          <a:p>
            <a:r>
              <a:rPr lang="en-GB" dirty="0" smtClean="0"/>
              <a:t>on low mass SD more experimental studies are needed.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97964" y="304800"/>
            <a:ext cx="2397836" cy="369332"/>
          </a:xfrm>
          <a:prstGeom prst="rect">
            <a:avLst/>
          </a:prstGeom>
          <a:solidFill>
            <a:srgbClr val="99CCFF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Preliminary conclusions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data at 540 GeV strongly restrict the </a:t>
            </a:r>
            <a:r>
              <a:rPr lang="en-GB" dirty="0" err="1" smtClean="0"/>
              <a:t>Odderon</a:t>
            </a:r>
            <a:r>
              <a:rPr lang="en-GB" dirty="0" smtClean="0"/>
              <a:t> contribution.</a:t>
            </a:r>
            <a:endParaRPr lang="en-GB" dirty="0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107950" y="914400"/>
            <a:ext cx="431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107950" y="1600200"/>
            <a:ext cx="431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76200" y="2514600"/>
            <a:ext cx="431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76200" y="3581400"/>
            <a:ext cx="431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0" y="4419600"/>
            <a:ext cx="431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/>
          <a:stretch/>
        </p:blipFill>
        <p:spPr bwMode="auto">
          <a:xfrm>
            <a:off x="457200" y="5181600"/>
            <a:ext cx="7696200" cy="923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25400" y="5334000"/>
            <a:ext cx="431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7" y="1905000"/>
            <a:ext cx="1928813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390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</a:rPr>
              <a:t>Per’s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talk)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3" y="2743200"/>
            <a:ext cx="742342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668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50471" r="10000" b="17373"/>
          <a:stretch/>
        </p:blipFill>
        <p:spPr bwMode="auto">
          <a:xfrm>
            <a:off x="742761" y="3712815"/>
            <a:ext cx="7182039" cy="223078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7" y="304800"/>
            <a:ext cx="468313" cy="64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MCj043441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7" y="2433901"/>
            <a:ext cx="544513" cy="53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124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14400" y="3745468"/>
            <a:ext cx="1623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charset="0"/>
                <a:cs typeface="Arial" charset="0"/>
                <a:hlinkClick r:id="rId7"/>
              </a:rPr>
              <a:t>arXiv:1711.03288</a:t>
            </a:r>
            <a:r>
              <a:rPr lang="en-US" altLang="en-US" sz="14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2236233"/>
            <a:ext cx="533400" cy="202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36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(MO)</a:t>
            </a:r>
            <a:endParaRPr lang="en-GB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2</a:t>
            </a:fld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48973" y="2667000"/>
            <a:ext cx="7575827" cy="540306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124200" y="914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(Valentina’s talk)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2886" y="3276600"/>
            <a:ext cx="183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</a:rPr>
              <a:t>Evgenij’s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talk)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BBA65-90D1-4600-9326-1538FA10667B}" type="slidenum">
              <a:rPr lang="en-GB" altLang="en-US"/>
              <a:pPr>
                <a:defRPr/>
              </a:pPr>
              <a:t>20</a:t>
            </a:fld>
            <a:endParaRPr lang="en-GB" altLang="en-US"/>
          </a:p>
        </p:txBody>
      </p:sp>
      <p:pic>
        <p:nvPicPr>
          <p:cNvPr id="65539" name="Picture 2" descr="MC90010521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39" y="533400"/>
            <a:ext cx="3633961" cy="378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3" descr="MM900236303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7858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4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"/>
          <a:stretch/>
        </p:blipFill>
        <p:spPr bwMode="auto">
          <a:xfrm>
            <a:off x="1447801" y="228601"/>
            <a:ext cx="7543799" cy="620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1" y="6248400"/>
            <a:ext cx="6095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28625" y="4886324"/>
            <a:ext cx="14001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648200"/>
            <a:ext cx="1314450" cy="17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19537"/>
            <a:ext cx="314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1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248400" cy="199254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6235" r="13970" b="55177"/>
          <a:stretch/>
        </p:blipFill>
        <p:spPr bwMode="auto">
          <a:xfrm>
            <a:off x="228600" y="2366681"/>
            <a:ext cx="7422776" cy="22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104775" y="2516187"/>
            <a:ext cx="5048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76200" y="3207224"/>
            <a:ext cx="496106" cy="29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Image result for devil's advoc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95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67784" r="12769" b="3662"/>
          <a:stretch/>
        </p:blipFill>
        <p:spPr bwMode="auto">
          <a:xfrm>
            <a:off x="409575" y="4724400"/>
            <a:ext cx="7896225" cy="166396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0" descr="MCj0423848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5410200"/>
            <a:ext cx="4333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724400" y="6096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4419600" y="6019800"/>
            <a:ext cx="175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419600" y="68580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0" y="5943600"/>
            <a:ext cx="1981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648200" y="5943600"/>
            <a:ext cx="2895600" cy="3675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Tension in CMS-TOTEM data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4</a:t>
            </a:fld>
            <a:endParaRPr lang="en-GB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41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47900" y="21336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r>
              <a:rPr lang="en-GB" sz="1600" dirty="0" smtClean="0"/>
              <a:t>110.6 </a:t>
            </a:r>
            <a:r>
              <a:rPr lang="en-GB" sz="1600" dirty="0" err="1" smtClean="0"/>
              <a:t>mb</a:t>
            </a:r>
            <a:endParaRPr lang="en-GB" sz="1600" dirty="0"/>
          </a:p>
        </p:txBody>
      </p:sp>
      <p:sp>
        <p:nvSpPr>
          <p:cNvPr id="14" name="Moon 13"/>
          <p:cNvSpPr/>
          <p:nvPr/>
        </p:nvSpPr>
        <p:spPr>
          <a:xfrm>
            <a:off x="1630681" y="1981200"/>
            <a:ext cx="45719" cy="34290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075"/>
            <a:ext cx="2181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237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686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771650"/>
            <a:ext cx="1304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990600"/>
            <a:ext cx="3724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31" b="37837"/>
          <a:stretch/>
        </p:blipFill>
        <p:spPr bwMode="auto">
          <a:xfrm>
            <a:off x="2743200" y="1990725"/>
            <a:ext cx="2715491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905000"/>
            <a:ext cx="2038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5" t="8021" r="15615" b="1"/>
          <a:stretch/>
        </p:blipFill>
        <p:spPr bwMode="auto">
          <a:xfrm>
            <a:off x="6498933" y="242455"/>
            <a:ext cx="587667" cy="59574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7162800" y="304800"/>
            <a:ext cx="1752600" cy="398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</a:t>
            </a:r>
            <a:r>
              <a:rPr lang="en-GB" sz="2000" b="1" dirty="0" smtClean="0">
                <a:solidFill>
                  <a:srgbClr val="FF0000"/>
                </a:solidFill>
              </a:rPr>
              <a:t>Not a MUST 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999" y="2286000"/>
            <a:ext cx="5590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Odderon</a:t>
            </a:r>
            <a:r>
              <a:rPr lang="en-GB" sz="1600" dirty="0" smtClean="0"/>
              <a:t> in asymptotic  theories , L .</a:t>
            </a:r>
            <a:r>
              <a:rPr lang="en-GB" sz="1600" dirty="0" err="1" smtClean="0"/>
              <a:t>Lukaszuk</a:t>
            </a:r>
            <a:r>
              <a:rPr lang="en-GB" sz="1600" dirty="0" smtClean="0"/>
              <a:t> , B.Nicolescu-1973</a:t>
            </a:r>
            <a:endParaRPr lang="en-GB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6346534" y="219075"/>
            <a:ext cx="2568866" cy="61912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010400" y="381000"/>
            <a:ext cx="18473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 sz="1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3333" r="19136" b="52546"/>
          <a:stretch/>
        </p:blipFill>
        <p:spPr bwMode="auto">
          <a:xfrm>
            <a:off x="983673" y="2729178"/>
            <a:ext cx="7031636" cy="26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27756" y="5257800"/>
            <a:ext cx="530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250CDA"/>
                </a:solidFill>
              </a:rPr>
              <a:t>Until very recently  no firm experimental  observation</a:t>
            </a:r>
            <a:endParaRPr lang="en-GB" b="1" dirty="0">
              <a:solidFill>
                <a:srgbClr val="250CDA"/>
              </a:solidFill>
            </a:endParaRPr>
          </a:p>
        </p:txBody>
      </p:sp>
      <p:pic>
        <p:nvPicPr>
          <p:cNvPr id="17" name="Picture 8" descr="MCj0434403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5233532"/>
            <a:ext cx="401637" cy="46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47999" y="4724400"/>
            <a:ext cx="60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B0F0"/>
                </a:solidFill>
              </a:rPr>
              <a:t>BKP</a:t>
            </a:r>
            <a:endParaRPr lang="en-GB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467544" y="2708920"/>
            <a:ext cx="258749" cy="16725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extLst/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467544" y="260648"/>
            <a:ext cx="258749" cy="16725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extLst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467544" y="4437112"/>
            <a:ext cx="258749" cy="16725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"/>
          <a:stretch/>
        </p:blipFill>
        <p:spPr bwMode="auto">
          <a:xfrm>
            <a:off x="1033835" y="409258"/>
            <a:ext cx="5194349" cy="21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 b="3245"/>
          <a:stretch/>
        </p:blipFill>
        <p:spPr bwMode="auto">
          <a:xfrm>
            <a:off x="1115617" y="2564904"/>
            <a:ext cx="6336703" cy="168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1556792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(1960)</a:t>
            </a:r>
            <a:endParaRPr lang="en-GB" sz="1400" dirty="0">
              <a:solidFill>
                <a:srgbClr val="7030A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/>
          <a:stretch/>
        </p:blipFill>
        <p:spPr bwMode="auto">
          <a:xfrm>
            <a:off x="1043608" y="4437112"/>
            <a:ext cx="6624736" cy="14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5075892"/>
            <a:ext cx="7920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0.28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3091-F138-44FE-84AE-4D911B80AA25}" type="slidenum">
              <a:rPr lang="en-GB" smtClean="0"/>
              <a:t>6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3527" y="6093296"/>
            <a:ext cx="590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99"/>
                </a:solidFill>
                <a:sym typeface="Wingdings"/>
              </a:rPr>
              <a:t>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Conventional RFT assumed all            limited and small</a:t>
            </a:r>
            <a:r>
              <a:rPr lang="en-GB" dirty="0" smtClean="0">
                <a:solidFill>
                  <a:srgbClr val="003399"/>
                </a:solidFill>
                <a:sym typeface="Wingdings"/>
              </a:rPr>
              <a:t>.</a:t>
            </a:r>
            <a:endParaRPr lang="en-GB" dirty="0">
              <a:solidFill>
                <a:srgbClr val="0033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3524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5085184"/>
            <a:ext cx="1584176" cy="513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57999" y="420914"/>
            <a:ext cx="1734457" cy="923330"/>
          </a:xfrm>
          <a:prstGeom prst="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  </a:t>
            </a:r>
            <a:r>
              <a:rPr lang="en-GB" b="1" dirty="0" smtClean="0">
                <a:solidFill>
                  <a:srgbClr val="002060"/>
                </a:solidFill>
              </a:rPr>
              <a:t>KMR-2013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  Models (1-4)</a:t>
            </a:r>
            <a:endParaRPr lang="en-GB" b="1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2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"/>
          <a:stretch/>
        </p:blipFill>
        <p:spPr bwMode="auto">
          <a:xfrm>
            <a:off x="152400" y="1371600"/>
            <a:ext cx="8838843" cy="31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44" t="-17725" r="4177" b="58862"/>
          <a:stretch/>
        </p:blipFill>
        <p:spPr>
          <a:xfrm>
            <a:off x="581025" y="4724400"/>
            <a:ext cx="6581775" cy="3607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905000" y="3733800"/>
            <a:ext cx="5867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1" y="304800"/>
            <a:ext cx="3021509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implified Model for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</a:rPr>
              <a:t>Odderon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509" y="152400"/>
            <a:ext cx="4827091" cy="4679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47725"/>
            <a:ext cx="68484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295400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5638800"/>
            <a:ext cx="723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295400"/>
            <a:ext cx="1905000" cy="369332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Absorptive effects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423446"/>
            <a:ext cx="668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E.M</a:t>
            </a:r>
            <a:r>
              <a:rPr lang="en-GB" dirty="0"/>
              <a:t>. Levin, M.G. </a:t>
            </a:r>
            <a:r>
              <a:rPr lang="en-GB" dirty="0" err="1"/>
              <a:t>Ryskin</a:t>
            </a:r>
            <a:r>
              <a:rPr lang="en-GB" dirty="0"/>
              <a:t>, Phys. Rept. 189 (1990) 267 (sect.7).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8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2400" y="1219200"/>
            <a:ext cx="2590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g</a:t>
            </a:r>
            <a:r>
              <a:rPr lang="en-GB" sz="1600" dirty="0" smtClean="0"/>
              <a:t>eneral solution of </a:t>
            </a:r>
            <a:r>
              <a:rPr lang="en-GB" sz="1600" dirty="0" err="1" smtClean="0"/>
              <a:t>unirarity</a:t>
            </a:r>
            <a:r>
              <a:rPr lang="en-GB" sz="1600" dirty="0" smtClean="0"/>
              <a:t> equation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356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429" r="-400"/>
          <a:stretch/>
        </p:blipFill>
        <p:spPr bwMode="auto">
          <a:xfrm>
            <a:off x="2085976" y="457200"/>
            <a:ext cx="337353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19175"/>
            <a:ext cx="840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971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647700" y="381000"/>
            <a:ext cx="125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457200"/>
            <a:ext cx="21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002268"/>
            <a:ext cx="21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"/>
          <a:stretch/>
        </p:blipFill>
        <p:spPr bwMode="auto">
          <a:xfrm>
            <a:off x="685800" y="1828800"/>
            <a:ext cx="252804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" y="1840468"/>
            <a:ext cx="21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52400" y="2362200"/>
            <a:ext cx="21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2400" y="2743200"/>
            <a:ext cx="21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6475"/>
            <a:ext cx="1381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286000"/>
            <a:ext cx="1657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5750" r="3330" b="21991"/>
          <a:stretch/>
        </p:blipFill>
        <p:spPr bwMode="auto">
          <a:xfrm>
            <a:off x="609600" y="3581400"/>
            <a:ext cx="6629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9823" y="5486400"/>
            <a:ext cx="6409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71775"/>
            <a:ext cx="8153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" y="312420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Decreases  the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Odderon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 contribution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8275" y="3276600"/>
            <a:ext cx="327025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5486400"/>
            <a:ext cx="3912457" cy="6986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77912" y="5486400"/>
            <a:ext cx="3385088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Asymptotically </a:t>
            </a:r>
            <a:r>
              <a:rPr lang="en-GB" b="1" dirty="0" err="1" smtClean="0">
                <a:solidFill>
                  <a:srgbClr val="002060"/>
                </a:solidFill>
              </a:rPr>
              <a:t>Pomeron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→</a:t>
            </a:r>
            <a:r>
              <a:rPr lang="en-GB" dirty="0" smtClean="0"/>
              <a:t> </a:t>
            </a:r>
            <a:r>
              <a:rPr lang="en-GB" b="1" dirty="0" smtClean="0"/>
              <a:t>black</a:t>
            </a:r>
            <a:r>
              <a:rPr lang="en-GB" dirty="0" smtClean="0"/>
              <a:t>    absolutely absorptive disc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916668"/>
            <a:ext cx="2579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~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3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353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valery</dc:creator>
  <cp:lastModifiedBy>valery</cp:lastModifiedBy>
  <cp:revision>185</cp:revision>
  <dcterms:created xsi:type="dcterms:W3CDTF">2017-12-03T17:18:18Z</dcterms:created>
  <dcterms:modified xsi:type="dcterms:W3CDTF">2018-03-14T07:26:50Z</dcterms:modified>
</cp:coreProperties>
</file>