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76" r:id="rId4"/>
    <p:sldMasterId id="2147483688" r:id="rId5"/>
    <p:sldMasterId id="2147483700" r:id="rId6"/>
  </p:sldMasterIdLst>
  <p:notesMasterIdLst>
    <p:notesMasterId r:id="rId125"/>
  </p:notesMasterIdLst>
  <p:sldIdLst>
    <p:sldId id="761" r:id="rId7"/>
    <p:sldId id="382" r:id="rId8"/>
    <p:sldId id="747" r:id="rId9"/>
    <p:sldId id="751" r:id="rId10"/>
    <p:sldId id="259" r:id="rId11"/>
    <p:sldId id="764" r:id="rId12"/>
    <p:sldId id="261" r:id="rId13"/>
    <p:sldId id="295" r:id="rId14"/>
    <p:sldId id="384" r:id="rId15"/>
    <p:sldId id="367" r:id="rId16"/>
    <p:sldId id="815" r:id="rId17"/>
    <p:sldId id="381" r:id="rId18"/>
    <p:sldId id="380" r:id="rId19"/>
    <p:sldId id="374" r:id="rId20"/>
    <p:sldId id="774" r:id="rId21"/>
    <p:sldId id="375" r:id="rId22"/>
    <p:sldId id="759" r:id="rId23"/>
    <p:sldId id="353" r:id="rId24"/>
    <p:sldId id="456" r:id="rId25"/>
    <p:sldId id="317" r:id="rId26"/>
    <p:sldId id="789" r:id="rId27"/>
    <p:sldId id="790" r:id="rId28"/>
    <p:sldId id="548" r:id="rId29"/>
    <p:sldId id="796" r:id="rId30"/>
    <p:sldId id="798" r:id="rId31"/>
    <p:sldId id="376" r:id="rId32"/>
    <p:sldId id="799" r:id="rId33"/>
    <p:sldId id="419" r:id="rId34"/>
    <p:sldId id="750" r:id="rId35"/>
    <p:sldId id="260" r:id="rId36"/>
    <p:sldId id="802" r:id="rId37"/>
    <p:sldId id="782" r:id="rId38"/>
    <p:sldId id="351" r:id="rId39"/>
    <p:sldId id="352" r:id="rId40"/>
    <p:sldId id="408" r:id="rId41"/>
    <p:sldId id="813" r:id="rId42"/>
    <p:sldId id="812" r:id="rId43"/>
    <p:sldId id="775" r:id="rId44"/>
    <p:sldId id="267" r:id="rId45"/>
    <p:sldId id="276" r:id="rId46"/>
    <p:sldId id="752" r:id="rId47"/>
    <p:sldId id="290" r:id="rId48"/>
    <p:sldId id="298" r:id="rId49"/>
    <p:sldId id="292" r:id="rId50"/>
    <p:sldId id="753" r:id="rId51"/>
    <p:sldId id="294" r:id="rId52"/>
    <p:sldId id="357" r:id="rId53"/>
    <p:sldId id="786" r:id="rId54"/>
    <p:sldId id="338" r:id="rId55"/>
    <p:sldId id="763" r:id="rId56"/>
    <p:sldId id="296" r:id="rId57"/>
    <p:sldId id="300" r:id="rId58"/>
    <p:sldId id="806" r:id="rId59"/>
    <p:sldId id="412" r:id="rId60"/>
    <p:sldId id="784" r:id="rId61"/>
    <p:sldId id="791" r:id="rId62"/>
    <p:sldId id="760" r:id="rId63"/>
    <p:sldId id="762" r:id="rId64"/>
    <p:sldId id="342" r:id="rId65"/>
    <p:sldId id="770" r:id="rId66"/>
    <p:sldId id="771" r:id="rId67"/>
    <p:sldId id="776" r:id="rId68"/>
    <p:sldId id="810" r:id="rId69"/>
    <p:sldId id="291" r:id="rId70"/>
    <p:sldId id="772" r:id="rId71"/>
    <p:sldId id="773" r:id="rId72"/>
    <p:sldId id="766" r:id="rId73"/>
    <p:sldId id="767" r:id="rId74"/>
    <p:sldId id="754" r:id="rId75"/>
    <p:sldId id="792" r:id="rId76"/>
    <p:sldId id="285" r:id="rId77"/>
    <p:sldId id="803" r:id="rId78"/>
    <p:sldId id="808" r:id="rId79"/>
    <p:sldId id="804" r:id="rId80"/>
    <p:sldId id="368" r:id="rId81"/>
    <p:sldId id="379" r:id="rId82"/>
    <p:sldId id="378" r:id="rId83"/>
    <p:sldId id="370" r:id="rId84"/>
    <p:sldId id="765" r:id="rId85"/>
    <p:sldId id="768" r:id="rId86"/>
    <p:sldId id="468" r:id="rId87"/>
    <p:sldId id="744" r:id="rId88"/>
    <p:sldId id="793" r:id="rId89"/>
    <p:sldId id="360" r:id="rId90"/>
    <p:sldId id="366" r:id="rId91"/>
    <p:sldId id="363" r:id="rId92"/>
    <p:sldId id="797" r:id="rId93"/>
    <p:sldId id="387" r:id="rId94"/>
    <p:sldId id="388" r:id="rId95"/>
    <p:sldId id="780" r:id="rId96"/>
    <p:sldId id="805" r:id="rId97"/>
    <p:sldId id="757" r:id="rId98"/>
    <p:sldId id="383" r:id="rId99"/>
    <p:sldId id="536" r:id="rId100"/>
    <p:sldId id="811" r:id="rId101"/>
    <p:sldId id="304" r:id="rId102"/>
    <p:sldId id="344" r:id="rId103"/>
    <p:sldId id="814" r:id="rId104"/>
    <p:sldId id="377" r:id="rId105"/>
    <p:sldId id="778" r:id="rId106"/>
    <p:sldId id="297" r:id="rId107"/>
    <p:sldId id="758" r:id="rId108"/>
    <p:sldId id="411" r:id="rId109"/>
    <p:sldId id="287" r:id="rId110"/>
    <p:sldId id="442" r:id="rId111"/>
    <p:sldId id="438" r:id="rId112"/>
    <p:sldId id="439" r:id="rId113"/>
    <p:sldId id="286" r:id="rId114"/>
    <p:sldId id="373" r:id="rId115"/>
    <p:sldId id="365" r:id="rId116"/>
    <p:sldId id="781" r:id="rId117"/>
    <p:sldId id="741" r:id="rId118"/>
    <p:sldId id="361" r:id="rId119"/>
    <p:sldId id="746" r:id="rId120"/>
    <p:sldId id="794" r:id="rId121"/>
    <p:sldId id="800" r:id="rId122"/>
    <p:sldId id="801" r:id="rId123"/>
    <p:sldId id="619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471" autoAdjust="0"/>
  </p:normalViewPr>
  <p:slideViewPr>
    <p:cSldViewPr snapToGrid="0" showGuides="1">
      <p:cViewPr varScale="1">
        <p:scale>
          <a:sx n="58" d="100"/>
          <a:sy n="58" d="100"/>
        </p:scale>
        <p:origin x="848" y="4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tableStyles" Target="tableStyle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5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64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363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5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393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198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51CE8FF-6972-419B-A7D7-F53E91F97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0FB462F-B3C4-4D78-B394-97469F61A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0785F8D-27D5-4C55-9FF3-6DB5743D2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DAC555-CACA-493E-B1F9-B276939CE2B5}" type="slidenum">
              <a:rPr lang="en-GB" altLang="en-US" smtClean="0"/>
              <a:pPr/>
              <a:t>84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9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6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4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4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2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4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9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4B12-526F-4C96-9AD3-6896C4474929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99882-A151-4C5A-BE42-41CA4D22019B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B7F-C7DE-465B-BDC7-7D36BB2054DA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30F4-765D-4419-9FEB-BE2AEC36C940}" type="datetime1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C3EC-19B5-45EA-8335-04AE7B57E2BE}" type="datetime1">
              <a:rPr lang="en-GB" smtClean="0"/>
              <a:t>04/01/2023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98E55-2F16-4A30-834E-859B814BE70D}" type="datetime1">
              <a:rPr lang="en-GB" smtClean="0"/>
              <a:t>04/01/2023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C405F-44E8-4DC4-A598-28CCB0DDFA47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7894ED-3ECE-40FB-BCBD-C209F5AEC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89BB43-AB58-4226-A36D-2DF5A8CD5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699174-2115-4778-9BF1-C3646150D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C3418-1819-4F65-A06F-9AC299631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146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E0CD0-5457-4D98-821D-7C24BFEEE7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D2EEDD-1C6C-4AFA-B545-6304E5B3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ECAD87-5541-4D34-8BE4-2214D762F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61543-A129-4038-A9F5-9883820D55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033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47C27-BF86-43C8-A96A-FB3C53CC9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63AEF-0504-4136-B169-636FB5C64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36A6FD-0A21-43F3-BFAD-DBF4EAE38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793B-2725-47EA-8556-49C87F4AA8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3559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DB34B5-511B-490D-9309-1D00FCA71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2D7D2-C3BD-4CD0-A021-BE0D0EAA6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87B33-55F8-40B6-B047-16C5DD866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0894F-3F01-49E3-BDC3-BFE1B73652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411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D748-6980-4B16-BA94-CDA41D504DF6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B488113-95A4-4530-9CF7-34EE83464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F613BB-7D69-4E83-8592-2B9E1E5FB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483E44-B7F2-4752-9E55-1C1033C45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67DE4-AB6C-43A3-A5E7-417C2F6823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520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BF807F-A4E3-410B-9ECE-746682AFA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260B0E-3355-4E07-867A-AAC3F1CB4B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790C92-ACE8-425C-A5BC-94D3888CD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5E578-E40E-419A-8269-6E6860C5781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0345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5AF874-AB0B-4208-BD6E-FD1CB6B17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7D79BC-95E9-40D4-AD64-19BB49F22E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B675FA-27A1-4CD9-9A9B-124F80765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AFB0-7872-425E-BF80-4059C8E838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9917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15A1FF-4C32-423D-9964-8E281E20E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37650F-C391-477D-A53F-B3AB7D683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1A14F-FAA6-49A7-B586-CE71965D9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2E320-F4A0-4F25-854F-B6F53F6100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7994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7B1B8-1A3E-4599-989F-36ACB437FE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E2BAA-B75D-46A8-9EC1-79B0B85D5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842B7-7B1C-4895-8AEC-434A2C437E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C6E7A-F109-4037-A2FA-029DC16570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668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3E5D0-6E2F-491B-B639-D79B83102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6A5CE4-F6C6-4A26-BFB2-5B25B7A74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013E51-278B-413F-86BA-E291EBE034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3BC66-1466-40C7-9251-73CE671188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1020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4999E-2982-405D-B471-D044BE9FF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E38750-CA43-4397-9D9E-69375EAB1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623BCA-4F4A-43B8-96BE-2E09789EB2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9684-F668-4FF9-B2FB-1D5AA3004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995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6FF8-5C57-4E7B-970F-8C9ECA8B33BB}" type="datetime1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43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3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4209-F6CC-4AC1-8CD3-812E6E468BE1}" type="datetime1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89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871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1510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23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48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83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592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75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47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8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9BE3-D4B6-4F8D-8B79-4515B26764A6}" type="datetime1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86A0-3C96-4E23-B5B7-213DDE26CEA9}" type="datetime1">
              <a:rPr lang="en-GB" smtClean="0"/>
              <a:t>04/01/2023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4B92E-A15E-40FE-906A-44CB28DE6DF8}" type="datetime1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1B9-8F09-421E-A3E0-B29D31B109E0}" type="datetime1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3667-CD28-4B7D-AB4A-D108CC678EB6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9DFA8B-3258-4893-870E-FA84032A04D3}" type="datetime1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7936FA-26F3-46EE-B644-CCD4EDA2F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00D8C-1BB5-48E7-A644-39F3E2F9E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D38D3E-B57A-430C-B2B7-CF846C11E3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4BAE270-30D0-4392-87EB-E4B6A88E66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16755A-CA74-423E-B10F-B447338633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+mn-lt"/>
              </a:defRPr>
            </a:lvl1pPr>
          </a:lstStyle>
          <a:p>
            <a:pPr>
              <a:defRPr/>
            </a:pPr>
            <a:fld id="{90AA2405-9DB1-46FE-9244-52901272EA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839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30/05/17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85A650-9021-4821-AF86-14FD62147D35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399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wmf"/><Relationship Id="rId2" Type="http://schemas.openxmlformats.org/officeDocument/2006/relationships/image" Target="../media/image24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w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wmf"/><Relationship Id="rId5" Type="http://schemas.openxmlformats.org/officeDocument/2006/relationships/image" Target="../media/image248.jpeg"/><Relationship Id="rId4" Type="http://schemas.openxmlformats.org/officeDocument/2006/relationships/image" Target="../media/image24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wm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wmf"/><Relationship Id="rId5" Type="http://schemas.openxmlformats.org/officeDocument/2006/relationships/image" Target="../media/image253.wmf"/><Relationship Id="rId4" Type="http://schemas.openxmlformats.org/officeDocument/2006/relationships/image" Target="../media/image252.w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wmf"/><Relationship Id="rId3" Type="http://schemas.openxmlformats.org/officeDocument/2006/relationships/image" Target="../media/image256.wmf"/><Relationship Id="rId7" Type="http://schemas.openxmlformats.org/officeDocument/2006/relationships/image" Target="../media/image259.png"/><Relationship Id="rId2" Type="http://schemas.openxmlformats.org/officeDocument/2006/relationships/image" Target="../media/image25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258.wmf"/><Relationship Id="rId4" Type="http://schemas.openxmlformats.org/officeDocument/2006/relationships/image" Target="../media/image25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wmf"/><Relationship Id="rId13" Type="http://schemas.openxmlformats.org/officeDocument/2006/relationships/image" Target="../media/image267.emf"/><Relationship Id="rId3" Type="http://schemas.openxmlformats.org/officeDocument/2006/relationships/image" Target="../media/image261.wmf"/><Relationship Id="rId7" Type="http://schemas.openxmlformats.org/officeDocument/2006/relationships/image" Target="../media/image262.wmf"/><Relationship Id="rId12" Type="http://schemas.openxmlformats.org/officeDocument/2006/relationships/image" Target="../media/image266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11" Type="http://schemas.openxmlformats.org/officeDocument/2006/relationships/image" Target="../media/image265.wmf"/><Relationship Id="rId5" Type="http://schemas.openxmlformats.org/officeDocument/2006/relationships/image" Target="../media/image51.wmf"/><Relationship Id="rId15" Type="http://schemas.openxmlformats.org/officeDocument/2006/relationships/image" Target="../media/image269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4.wmf"/><Relationship Id="rId14" Type="http://schemas.openxmlformats.org/officeDocument/2006/relationships/image" Target="../media/image268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2.e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ketchfab.com/3d-models/human-female-skeleton-3607576e0a7f422a802663ae358b7951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18" Type="http://schemas.openxmlformats.org/officeDocument/2006/relationships/image" Target="../media/image66.emf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67.png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4.e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24" Type="http://schemas.openxmlformats.org/officeDocument/2006/relationships/image" Target="../media/image70.png"/><Relationship Id="rId5" Type="http://schemas.openxmlformats.org/officeDocument/2006/relationships/image" Target="../media/image53.emf"/><Relationship Id="rId15" Type="http://schemas.openxmlformats.org/officeDocument/2006/relationships/image" Target="../media/image63.emf"/><Relationship Id="rId23" Type="http://schemas.openxmlformats.org/officeDocument/2006/relationships/image" Target="../media/image69.emf"/><Relationship Id="rId10" Type="http://schemas.openxmlformats.org/officeDocument/2006/relationships/image" Target="../media/image58.emf"/><Relationship Id="rId19" Type="http://schemas.openxmlformats.org/officeDocument/2006/relationships/oleObject" Target="../embeddings/oleObject1.bin"/><Relationship Id="rId4" Type="http://schemas.openxmlformats.org/officeDocument/2006/relationships/image" Target="../media/image52.emf"/><Relationship Id="rId9" Type="http://schemas.openxmlformats.org/officeDocument/2006/relationships/image" Target="../media/image57.emf"/><Relationship Id="rId14" Type="http://schemas.openxmlformats.org/officeDocument/2006/relationships/image" Target="../media/image62.emf"/><Relationship Id="rId22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91.wmf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image" Target="../media/image105.emf"/><Relationship Id="rId18" Type="http://schemas.openxmlformats.org/officeDocument/2006/relationships/image" Target="../media/image110.emf"/><Relationship Id="rId3" Type="http://schemas.openxmlformats.org/officeDocument/2006/relationships/image" Target="../media/image95.emf"/><Relationship Id="rId21" Type="http://schemas.openxmlformats.org/officeDocument/2006/relationships/image" Target="../media/image113.emf"/><Relationship Id="rId7" Type="http://schemas.openxmlformats.org/officeDocument/2006/relationships/image" Target="../media/image99.emf"/><Relationship Id="rId12" Type="http://schemas.openxmlformats.org/officeDocument/2006/relationships/image" Target="../media/image104.emf"/><Relationship Id="rId17" Type="http://schemas.openxmlformats.org/officeDocument/2006/relationships/image" Target="../media/image109.emf"/><Relationship Id="rId2" Type="http://schemas.openxmlformats.org/officeDocument/2006/relationships/image" Target="../media/image94.emf"/><Relationship Id="rId16" Type="http://schemas.openxmlformats.org/officeDocument/2006/relationships/image" Target="../media/image108.emf"/><Relationship Id="rId20" Type="http://schemas.openxmlformats.org/officeDocument/2006/relationships/image" Target="../media/image1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emf"/><Relationship Id="rId11" Type="http://schemas.openxmlformats.org/officeDocument/2006/relationships/image" Target="../media/image103.emf"/><Relationship Id="rId5" Type="http://schemas.openxmlformats.org/officeDocument/2006/relationships/image" Target="../media/image97.emf"/><Relationship Id="rId15" Type="http://schemas.openxmlformats.org/officeDocument/2006/relationships/image" Target="../media/image107.emf"/><Relationship Id="rId10" Type="http://schemas.openxmlformats.org/officeDocument/2006/relationships/image" Target="../media/image102.emf"/><Relationship Id="rId19" Type="http://schemas.openxmlformats.org/officeDocument/2006/relationships/image" Target="../media/image111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Relationship Id="rId14" Type="http://schemas.openxmlformats.org/officeDocument/2006/relationships/image" Target="../media/image10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wmf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83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36.png"/><Relationship Id="rId7" Type="http://schemas.openxmlformats.org/officeDocument/2006/relationships/image" Target="../media/image140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wmf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image" Target="../media/image149.emf"/><Relationship Id="rId7" Type="http://schemas.openxmlformats.org/officeDocument/2006/relationships/image" Target="../media/image153.emf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11" Type="http://schemas.openxmlformats.org/officeDocument/2006/relationships/image" Target="../media/image157.emf"/><Relationship Id="rId5" Type="http://schemas.openxmlformats.org/officeDocument/2006/relationships/image" Target="../media/image151.emf"/><Relationship Id="rId10" Type="http://schemas.openxmlformats.org/officeDocument/2006/relationships/image" Target="../media/image156.emf"/><Relationship Id="rId4" Type="http://schemas.openxmlformats.org/officeDocument/2006/relationships/image" Target="../media/image150.emf"/><Relationship Id="rId9" Type="http://schemas.openxmlformats.org/officeDocument/2006/relationships/image" Target="../media/image15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emf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ighway-signs/h/hope.html" TargetMode="External"/><Relationship Id="rId3" Type="http://schemas.openxmlformats.org/officeDocument/2006/relationships/image" Target="../media/image120.png"/><Relationship Id="rId7" Type="http://schemas.openxmlformats.org/officeDocument/2006/relationships/image" Target="../media/image1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4.png"/><Relationship Id="rId9" Type="http://schemas.openxmlformats.org/officeDocument/2006/relationships/image" Target="../media/image12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MS_Saga" TargetMode="External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wmf"/><Relationship Id="rId4" Type="http://schemas.openxmlformats.org/officeDocument/2006/relationships/image" Target="../media/image17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w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8.w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hep-ex/0205037" TargetMode="External"/><Relationship Id="rId5" Type="http://schemas.openxmlformats.org/officeDocument/2006/relationships/image" Target="../media/image211.emf"/><Relationship Id="rId4" Type="http://schemas.openxmlformats.org/officeDocument/2006/relationships/image" Target="../media/image21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7" Type="http://schemas.openxmlformats.org/officeDocument/2006/relationships/image" Target="../media/image217.emf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6.emf"/><Relationship Id="rId5" Type="http://schemas.openxmlformats.org/officeDocument/2006/relationships/image" Target="../media/image215.emf"/><Relationship Id="rId4" Type="http://schemas.openxmlformats.org/officeDocument/2006/relationships/image" Target="../media/image214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2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7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gif"/><Relationship Id="rId2" Type="http://schemas.openxmlformats.org/officeDocument/2006/relationships/image" Target="../media/image232.w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w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91FC-AD40-45F6-897A-D87DBA72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953E6-BD32-4ABF-B314-9FE6417B4338}"/>
              </a:ext>
            </a:extLst>
          </p:cNvPr>
          <p:cNvSpPr txBox="1"/>
          <p:nvPr/>
        </p:nvSpPr>
        <p:spPr>
          <a:xfrm>
            <a:off x="1246094" y="3199854"/>
            <a:ext cx="1010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What and what for to measure (in the spirit of </a:t>
            </a:r>
            <a:r>
              <a:rPr lang="en-GB" sz="4000" b="1" dirty="0">
                <a:solidFill>
                  <a:srgbClr val="FF0000"/>
                </a:solidFill>
              </a:rPr>
              <a:t>LR</a:t>
            </a:r>
            <a:r>
              <a:rPr lang="en-GB" sz="4000" b="1" dirty="0"/>
              <a:t>-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KHO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LE</a:t>
            </a:r>
            <a:r>
              <a:rPr lang="en-GB" sz="4000" b="1" dirty="0">
                <a:solidFill>
                  <a:srgbClr val="FF0000"/>
                </a:solidFill>
              </a:rPr>
              <a:t>R</a:t>
            </a:r>
            <a:r>
              <a:rPr lang="en-GB" sz="4000" b="1" dirty="0"/>
              <a:t>A – Leningrad –mid-seventies,</a:t>
            </a:r>
          </a:p>
          <a:p>
            <a:pPr algn="ctr"/>
            <a:r>
              <a:rPr lang="en-GB" sz="4000" b="1" dirty="0"/>
              <a:t>rather than how to calculate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D109-86DD-404B-B6A7-4747A8E127FB}"/>
              </a:ext>
            </a:extLst>
          </p:cNvPr>
          <p:cNvSpPr txBox="1"/>
          <p:nvPr/>
        </p:nvSpPr>
        <p:spPr>
          <a:xfrm>
            <a:off x="5047130" y="2738189"/>
            <a:ext cx="33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DISCLAIMER</a:t>
            </a:r>
            <a:r>
              <a:rPr lang="en-GB" sz="24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A53A-1962-4333-93AC-6E9E0E26274A}"/>
              </a:ext>
            </a:extLst>
          </p:cNvPr>
          <p:cNvSpPr txBox="1"/>
          <p:nvPr/>
        </p:nvSpPr>
        <p:spPr>
          <a:xfrm>
            <a:off x="2232211" y="358588"/>
            <a:ext cx="8597153" cy="12311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C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ENTRAL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E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XCLUSIVE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RODUCTION @ LHC </a:t>
            </a:r>
          </a:p>
          <a:p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                         (selected topics)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96CF1-9815-45D0-AAF0-AAC6B28205A4}"/>
              </a:ext>
            </a:extLst>
          </p:cNvPr>
          <p:cNvSpPr txBox="1"/>
          <p:nvPr/>
        </p:nvSpPr>
        <p:spPr>
          <a:xfrm>
            <a:off x="5289177" y="2214282"/>
            <a:ext cx="469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Valery Khoze</a:t>
            </a:r>
          </a:p>
        </p:txBody>
      </p:sp>
      <p:pic>
        <p:nvPicPr>
          <p:cNvPr id="8" name="Picture 38" descr="Mushrooms-cep-001">
            <a:extLst>
              <a:ext uri="{FF2B5EF4-FFF2-40B4-BE49-F238E27FC236}">
                <a16:creationId xmlns:a16="http://schemas.microsoft.com/office/drawing/2014/main" id="{6EAEDC4D-31A5-4342-A401-AD6C2838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3" y="672352"/>
            <a:ext cx="705706" cy="8875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51B0A85D-ACDF-4B81-9FA0-8E924C1232D8}"/>
              </a:ext>
            </a:extLst>
          </p:cNvPr>
          <p:cNvSpPr txBox="1">
            <a:spLocks noChangeArrowheads="1"/>
          </p:cNvSpPr>
          <p:nvPr/>
        </p:nvSpPr>
        <p:spPr bwMode="auto">
          <a:xfrm rot="20212867">
            <a:off x="2562660" y="2950089"/>
            <a:ext cx="6924180" cy="584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With a bit of personal flavour</a:t>
            </a:r>
            <a:endParaRPr lang="en-US" altLang="en-US" sz="32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1A982-FE53-46A1-9285-E0941362A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2" t="48913" r="37199" b="26723"/>
          <a:stretch/>
        </p:blipFill>
        <p:spPr>
          <a:xfrm>
            <a:off x="859316" y="5497998"/>
            <a:ext cx="3768793" cy="90442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AE859-CB6E-4C5A-ADEB-3410C6EE3E34}"/>
              </a:ext>
            </a:extLst>
          </p:cNvPr>
          <p:cNvSpPr txBox="1"/>
          <p:nvPr/>
        </p:nvSpPr>
        <p:spPr>
          <a:xfrm>
            <a:off x="4153360" y="5644578"/>
            <a:ext cx="396609" cy="112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3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1487277" y="199275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1809134" y="6257365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499123" y="422787"/>
            <a:ext cx="1986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3A9DE-723B-4277-A04F-395E6644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E46AD-62E1-4D4C-B07D-7656FEF5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1" t="9380" r="1428" b="5436"/>
          <a:stretch/>
        </p:blipFill>
        <p:spPr>
          <a:xfrm>
            <a:off x="618565" y="154725"/>
            <a:ext cx="9834281" cy="6324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9E084-F236-4635-922F-0B4E7494700F}"/>
              </a:ext>
            </a:extLst>
          </p:cNvPr>
          <p:cNvSpPr txBox="1"/>
          <p:nvPr/>
        </p:nvSpPr>
        <p:spPr>
          <a:xfrm>
            <a:off x="10452845" y="233082"/>
            <a:ext cx="112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KMR-2000</a:t>
            </a:r>
          </a:p>
        </p:txBody>
      </p:sp>
    </p:spTree>
    <p:extLst>
      <p:ext uri="{BB962C8B-B14F-4D97-AF65-F5344CB8AC3E}">
        <p14:creationId xmlns:p14="http://schemas.microsoft.com/office/powerpoint/2010/main" val="28164707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96" r="2241"/>
          <a:stretch/>
        </p:blipFill>
        <p:spPr>
          <a:xfrm>
            <a:off x="1641001" y="175424"/>
            <a:ext cx="8924899" cy="64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919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1E5A58-EA67-437D-9E0B-7591F258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CFB44-7EAB-4BD9-9DD6-3E1A269F7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3" t="11919"/>
          <a:stretch/>
        </p:blipFill>
        <p:spPr>
          <a:xfrm>
            <a:off x="838200" y="1075765"/>
            <a:ext cx="9345708" cy="5871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A5687-2C42-4A47-8848-C84EC1256D3A}"/>
              </a:ext>
            </a:extLst>
          </p:cNvPr>
          <p:cNvSpPr txBox="1"/>
          <p:nvPr/>
        </p:nvSpPr>
        <p:spPr>
          <a:xfrm>
            <a:off x="10183907" y="45244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KMR-2000</a:t>
            </a:r>
          </a:p>
        </p:txBody>
      </p:sp>
    </p:spTree>
    <p:extLst>
      <p:ext uri="{BB962C8B-B14F-4D97-AF65-F5344CB8AC3E}">
        <p14:creationId xmlns:p14="http://schemas.microsoft.com/office/powerpoint/2010/main" val="39912364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63DC87-2126-49FF-8C38-660CFD16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D6548-8C07-43DA-8F84-0A6ED56C753A}" type="slidenum">
              <a:rPr lang="en-GB" altLang="en-US"/>
              <a:pPr>
                <a:defRPr/>
              </a:pPr>
              <a:t>103</a:t>
            </a:fld>
            <a:endParaRPr lang="en-GB" altLang="en-US"/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024E79CC-EEAE-4272-8AE5-A3ABC73A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681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Rectangle 5">
            <a:extLst>
              <a:ext uri="{FF2B5EF4-FFF2-40B4-BE49-F238E27FC236}">
                <a16:creationId xmlns:a16="http://schemas.microsoft.com/office/drawing/2014/main" id="{E702F85D-6E9D-4C15-A71B-DE66DDEE7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"/>
            <a:ext cx="503238" cy="620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29701" name="AutoShape 6">
            <a:extLst>
              <a:ext uri="{FF2B5EF4-FFF2-40B4-BE49-F238E27FC236}">
                <a16:creationId xmlns:a16="http://schemas.microsoft.com/office/drawing/2014/main" id="{650169BE-4744-4AD6-9FF3-058D5698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652964"/>
            <a:ext cx="8569325" cy="12969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D65F2B3-46AD-4C2F-A6E5-1F6A2889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7B1B-E921-4DC9-AD88-E91667C183C0}" type="slidenum">
              <a:rPr lang="en-US" altLang="en-US"/>
              <a:pPr/>
              <a:t>105</a:t>
            </a:fld>
            <a:endParaRPr lang="en-US" altLang="en-US"/>
          </a:p>
        </p:txBody>
      </p:sp>
      <p:pic>
        <p:nvPicPr>
          <p:cNvPr id="206850" name="Picture 2">
            <a:extLst>
              <a:ext uri="{FF2B5EF4-FFF2-40B4-BE49-F238E27FC236}">
                <a16:creationId xmlns:a16="http://schemas.microsoft.com/office/drawing/2014/main" id="{D886F544-87D5-48BD-9F0F-25824FCB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6522" r="19283" b="20729"/>
          <a:stretch>
            <a:fillRect/>
          </a:stretch>
        </p:blipFill>
        <p:spPr bwMode="auto">
          <a:xfrm>
            <a:off x="1916112" y="1072029"/>
            <a:ext cx="8066088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1" name="Text Box 3">
            <a:extLst>
              <a:ext uri="{FF2B5EF4-FFF2-40B4-BE49-F238E27FC236}">
                <a16:creationId xmlns:a16="http://schemas.microsoft.com/office/drawing/2014/main" id="{38142335-966D-4111-A790-81A6AF45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4" y="687389"/>
            <a:ext cx="96051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en-US" sz="1400" b="1" dirty="0">
                <a:solidFill>
                  <a:srgbClr val="FF3300"/>
                </a:solidFill>
              </a:rPr>
              <a:t>KMR-2000</a:t>
            </a:r>
            <a:endParaRPr lang="en-US" altLang="en-US" sz="1400" b="1" dirty="0">
              <a:solidFill>
                <a:srgbClr val="FF3300"/>
              </a:solidFill>
            </a:endParaRPr>
          </a:p>
        </p:txBody>
      </p:sp>
      <p:sp>
        <p:nvSpPr>
          <p:cNvPr id="206852" name="AutoShape 4">
            <a:extLst>
              <a:ext uri="{FF2B5EF4-FFF2-40B4-BE49-F238E27FC236}">
                <a16:creationId xmlns:a16="http://schemas.microsoft.com/office/drawing/2014/main" id="{88AF5FB1-3CEC-49C7-B01F-B7FAF196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5102693"/>
            <a:ext cx="7127875" cy="10795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11157F-4DD0-4CD0-983B-3BB33CD51987}"/>
              </a:ext>
            </a:extLst>
          </p:cNvPr>
          <p:cNvCxnSpPr>
            <a:cxnSpLocks/>
          </p:cNvCxnSpPr>
          <p:nvPr/>
        </p:nvCxnSpPr>
        <p:spPr>
          <a:xfrm>
            <a:off x="5109882" y="1828800"/>
            <a:ext cx="42492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3F52E4-0DAE-43B6-8E36-B67F7B3132E9}"/>
              </a:ext>
            </a:extLst>
          </p:cNvPr>
          <p:cNvCxnSpPr/>
          <p:nvPr/>
        </p:nvCxnSpPr>
        <p:spPr>
          <a:xfrm>
            <a:off x="2259014" y="2061882"/>
            <a:ext cx="1246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1B3B8C-9D58-4C02-9712-3037450E9DB1}"/>
              </a:ext>
            </a:extLst>
          </p:cNvPr>
          <p:cNvSpPr txBox="1"/>
          <p:nvPr/>
        </p:nvSpPr>
        <p:spPr>
          <a:xfrm>
            <a:off x="10112188" y="2931459"/>
            <a:ext cx="941294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DDT-80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E4D8A-FC58-4F7E-BAD4-77793C235A3F}"/>
              </a:ext>
            </a:extLst>
          </p:cNvPr>
          <p:cNvSpPr txBox="1"/>
          <p:nvPr/>
        </p:nvSpPr>
        <p:spPr>
          <a:xfrm>
            <a:off x="627530" y="4697506"/>
            <a:ext cx="1030942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K</a:t>
            </a:r>
            <a:r>
              <a:rPr lang="en-GB" dirty="0">
                <a:solidFill>
                  <a:srgbClr val="FF0000"/>
                </a:solidFill>
              </a:rPr>
              <a:t>MR-99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6B8785B-679E-4CFE-A6F5-620A573D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0A71-C8C2-4F04-9CAA-533AF37534B8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70066A7C-2BD1-4107-A238-3D3B57D6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2470"/>
            <a:ext cx="28507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/>
          </a:p>
        </p:txBody>
      </p:sp>
      <p:sp>
        <p:nvSpPr>
          <p:cNvPr id="202761" name="Text Box 9">
            <a:extLst>
              <a:ext uri="{FF2B5EF4-FFF2-40B4-BE49-F238E27FC236}">
                <a16:creationId xmlns:a16="http://schemas.microsoft.com/office/drawing/2014/main" id="{F098CCE9-5133-4E87-A2F4-721855B9D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069" y="3253337"/>
            <a:ext cx="4702762" cy="338554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b="1" dirty="0">
                <a:solidFill>
                  <a:schemeClr val="accent1"/>
                </a:solidFill>
              </a:rPr>
              <a:t>KMR(2000)- an extension of the results by DDT(1980</a:t>
            </a:r>
            <a:r>
              <a:rPr lang="en-GB" altLang="en-US" sz="1600" b="1" dirty="0">
                <a:solidFill>
                  <a:schemeClr val="accent2"/>
                </a:solidFill>
              </a:rPr>
              <a:t>)</a:t>
            </a:r>
            <a:endParaRPr lang="en-US" altLang="en-US" b="1" dirty="0">
              <a:solidFill>
                <a:schemeClr val="accent2"/>
              </a:solidFill>
            </a:endParaRPr>
          </a:p>
        </p:txBody>
      </p:sp>
      <p:pic>
        <p:nvPicPr>
          <p:cNvPr id="202763" name="Picture 11">
            <a:extLst>
              <a:ext uri="{FF2B5EF4-FFF2-40B4-BE49-F238E27FC236}">
                <a16:creationId xmlns:a16="http://schemas.microsoft.com/office/drawing/2014/main" id="{B6A9ABAD-41A1-4414-B469-5E11E7D1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1" y="515422"/>
            <a:ext cx="74898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4" name="Line 12">
            <a:extLst>
              <a:ext uri="{FF2B5EF4-FFF2-40B4-BE49-F238E27FC236}">
                <a16:creationId xmlns:a16="http://schemas.microsoft.com/office/drawing/2014/main" id="{29364DE8-4707-423A-9EB2-84EE263332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2852739"/>
            <a:ext cx="360363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02766" name="Picture 14">
            <a:extLst>
              <a:ext uri="{FF2B5EF4-FFF2-40B4-BE49-F238E27FC236}">
                <a16:creationId xmlns:a16="http://schemas.microsoft.com/office/drawing/2014/main" id="{7B8E5D08-A204-4DA5-826A-D6203EB9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811589"/>
            <a:ext cx="734377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68" name="Picture 16">
            <a:extLst>
              <a:ext uri="{FF2B5EF4-FFF2-40B4-BE49-F238E27FC236}">
                <a16:creationId xmlns:a16="http://schemas.microsoft.com/office/drawing/2014/main" id="{31D508BA-E540-4F7C-A700-B704A0AA5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00" b="-21812"/>
          <a:stretch/>
        </p:blipFill>
        <p:spPr bwMode="auto">
          <a:xfrm>
            <a:off x="4554445" y="44451"/>
            <a:ext cx="2663826" cy="57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9" name="AutoShape 17">
            <a:extLst>
              <a:ext uri="{FF2B5EF4-FFF2-40B4-BE49-F238E27FC236}">
                <a16:creationId xmlns:a16="http://schemas.microsoft.com/office/drawing/2014/main" id="{C6975F0C-A75E-4D2A-B482-DBAE742D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5516564"/>
            <a:ext cx="8135938" cy="7207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C8AF1-790C-4163-AB3A-FED985EC12A7}"/>
              </a:ext>
            </a:extLst>
          </p:cNvPr>
          <p:cNvSpPr txBox="1"/>
          <p:nvPr/>
        </p:nvSpPr>
        <p:spPr>
          <a:xfrm>
            <a:off x="9753599" y="4186518"/>
            <a:ext cx="2169459" cy="36933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</a:rPr>
              <a:t>A.Shuvaev</a:t>
            </a:r>
            <a:r>
              <a:rPr lang="en-GB" dirty="0">
                <a:solidFill>
                  <a:schemeClr val="tx2"/>
                </a:solidFill>
              </a:rPr>
              <a:t> et al 1999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EFC871-1050-4951-A14A-F59208F8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7E07-980A-4B73-9928-59937F8ADCD8}" type="slidenum">
              <a:rPr lang="en-US" altLang="en-US"/>
              <a:pPr/>
              <a:t>107</a:t>
            </a:fld>
            <a:endParaRPr lang="en-US" altLang="en-US"/>
          </a:p>
        </p:txBody>
      </p:sp>
      <p:pic>
        <p:nvPicPr>
          <p:cNvPr id="203780" name="Picture 4">
            <a:extLst>
              <a:ext uri="{FF2B5EF4-FFF2-40B4-BE49-F238E27FC236}">
                <a16:creationId xmlns:a16="http://schemas.microsoft.com/office/drawing/2014/main" id="{BC9B1C89-8FDE-4277-9F35-CD35910F7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57" b="-4123"/>
          <a:stretch/>
        </p:blipFill>
        <p:spPr bwMode="auto">
          <a:xfrm>
            <a:off x="1631951" y="95811"/>
            <a:ext cx="8480237" cy="67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AutoShape 5">
            <a:extLst>
              <a:ext uri="{FF2B5EF4-FFF2-40B4-BE49-F238E27FC236}">
                <a16:creationId xmlns:a16="http://schemas.microsoft.com/office/drawing/2014/main" id="{667A0172-480C-4586-B19F-A3C7ABD08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284539"/>
            <a:ext cx="8713788" cy="12969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3783" name="Rectangle 7">
            <a:extLst>
              <a:ext uri="{FF2B5EF4-FFF2-40B4-BE49-F238E27FC236}">
                <a16:creationId xmlns:a16="http://schemas.microsoft.com/office/drawing/2014/main" id="{704B6076-B510-422E-B3FB-B3824CDC5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6165850"/>
            <a:ext cx="3240087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FC274-3198-41F4-B33F-6C0E4A6D4B99}"/>
              </a:ext>
            </a:extLst>
          </p:cNvPr>
          <p:cNvSpPr txBox="1"/>
          <p:nvPr/>
        </p:nvSpPr>
        <p:spPr>
          <a:xfrm>
            <a:off x="5087937" y="188912"/>
            <a:ext cx="1008063" cy="3848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2F9AB-17E8-4A64-B0E5-4A95CBA1CDB6}"/>
              </a:ext>
            </a:extLst>
          </p:cNvPr>
          <p:cNvSpPr txBox="1"/>
          <p:nvPr/>
        </p:nvSpPr>
        <p:spPr>
          <a:xfrm>
            <a:off x="1631950" y="6356350"/>
            <a:ext cx="56832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488A6-79DE-484F-A7E8-5F9D92DCFC9A}"/>
              </a:ext>
            </a:extLst>
          </p:cNvPr>
          <p:cNvSpPr txBox="1"/>
          <p:nvPr/>
        </p:nvSpPr>
        <p:spPr>
          <a:xfrm>
            <a:off x="2976282" y="5047129"/>
            <a:ext cx="6956612" cy="1064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58ACC24D-C9F6-4C0E-91B1-699C4A3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/>
          <a:stretch>
            <a:fillRect/>
          </a:stretch>
        </p:blipFill>
        <p:spPr bwMode="auto">
          <a:xfrm>
            <a:off x="1703388" y="188913"/>
            <a:ext cx="896461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1DC3BA-7179-472A-8B4C-75583CB5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6165850"/>
            <a:ext cx="24844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7A838-5795-4E62-BC1A-8570DAF8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13" y="293373"/>
            <a:ext cx="2849363" cy="650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34729-4CD2-4E6E-A557-66AA9C15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79" y="825485"/>
            <a:ext cx="4896588" cy="1791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17964-D860-442D-97BB-DDDB38E5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12" y="2587930"/>
            <a:ext cx="6337824" cy="4141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55F8A-E024-472C-B461-528F71C5E541}"/>
              </a:ext>
            </a:extLst>
          </p:cNvPr>
          <p:cNvSpPr txBox="1"/>
          <p:nvPr/>
        </p:nvSpPr>
        <p:spPr>
          <a:xfrm>
            <a:off x="5624052" y="6564627"/>
            <a:ext cx="2163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 descr="What Do You Think About When You Run | Running Blog - LogThatRun.com">
            <a:extLst>
              <a:ext uri="{FF2B5EF4-FFF2-40B4-BE49-F238E27FC236}">
                <a16:creationId xmlns:a16="http://schemas.microsoft.com/office/drawing/2014/main" id="{304D181D-712D-4CD0-A335-0E6116FA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698" y="2405768"/>
            <a:ext cx="5191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MCj04344110000[1]">
            <a:extLst>
              <a:ext uri="{FF2B5EF4-FFF2-40B4-BE49-F238E27FC236}">
                <a16:creationId xmlns:a16="http://schemas.microsoft.com/office/drawing/2014/main" id="{1633B71A-A44B-4270-8D59-806EB647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687" y="5234563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4FA8D-5B9D-4B2A-B873-0324E037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0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448E5-7355-4778-8A09-B8FEEEF2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49E91-D270-4477-B91B-0CE19EB5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0" b="1197"/>
          <a:stretch/>
        </p:blipFill>
        <p:spPr>
          <a:xfrm>
            <a:off x="1509311" y="152199"/>
            <a:ext cx="8747392" cy="64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39276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BFC23-F7A3-4CB7-835F-7DD55032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AABA7-D2DC-42DD-B052-3308B85F9E57}" type="slidenum">
              <a:rPr lang="en-GB" smtClean="0"/>
              <a:pPr>
                <a:defRPr/>
              </a:pPr>
              <a:t>110</a:t>
            </a:fld>
            <a:endParaRPr lang="en-GB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142A27C3-78FD-404A-A679-A04CAC55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36525"/>
            <a:ext cx="7640638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>
            <a:extLst>
              <a:ext uri="{FF2B5EF4-FFF2-40B4-BE49-F238E27FC236}">
                <a16:creationId xmlns:a16="http://schemas.microsoft.com/office/drawing/2014/main" id="{D558D812-5470-4823-B15A-90218CE7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3429000"/>
            <a:ext cx="581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GB" altLang="en-US" sz="1800"/>
          </a:p>
        </p:txBody>
      </p:sp>
    </p:spTree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DC3BDBBB-1BCC-4F26-8C96-CAB753F1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D328A-8E03-4BC9-9A7D-AF3FAF4BCD40}" type="slidenum">
              <a:rPr lang="en-GB" altLang="en-US"/>
              <a:pPr>
                <a:defRPr/>
              </a:pPr>
              <a:t>111</a:t>
            </a:fld>
            <a:endParaRPr lang="en-GB" altLang="en-US"/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3B63DC69-851B-47DD-A262-884AC41E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52834" r="41731" b="29208"/>
          <a:stretch>
            <a:fillRect/>
          </a:stretch>
        </p:blipFill>
        <p:spPr bwMode="auto">
          <a:xfrm>
            <a:off x="1919288" y="3429000"/>
            <a:ext cx="6985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8" name="Text Box 3">
            <a:extLst>
              <a:ext uri="{FF2B5EF4-FFF2-40B4-BE49-F238E27FC236}">
                <a16:creationId xmlns:a16="http://schemas.microsoft.com/office/drawing/2014/main" id="{A563A4B1-9359-4A3D-919A-5D7BA762E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1" y="188914"/>
            <a:ext cx="4105275" cy="1015663"/>
          </a:xfrm>
          <a:prstGeom prst="rect">
            <a:avLst/>
          </a:prstGeom>
          <a:solidFill>
            <a:srgbClr val="0000FF">
              <a:alpha val="52156"/>
            </a:srgbClr>
          </a:solidFill>
          <a:ln w="5715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Lucida Bright" panose="02040602050505020304" pitchFamily="18" charset="0"/>
              </a:rPr>
              <a:t>Signal-to-Background  Ratio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Lucida Bright" panose="02040602050505020304" pitchFamily="18" charset="0"/>
              </a:rPr>
              <a:t>(a brief reminder)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Lucida Bright" panose="02040602050505020304" pitchFamily="18" charset="0"/>
            </a:endParaRPr>
          </a:p>
        </p:txBody>
      </p:sp>
      <p:pic>
        <p:nvPicPr>
          <p:cNvPr id="72709" name="Picture 4">
            <a:extLst>
              <a:ext uri="{FF2B5EF4-FFF2-40B4-BE49-F238E27FC236}">
                <a16:creationId xmlns:a16="http://schemas.microsoft.com/office/drawing/2014/main" id="{A14FD1FF-2B40-4F23-A5AB-81BBE41E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260350"/>
            <a:ext cx="1536700" cy="546100"/>
          </a:xfrm>
          <a:prstGeom prst="rect">
            <a:avLst/>
          </a:prstGeom>
          <a:solidFill>
            <a:srgbClr val="FFFF00"/>
          </a:solidFill>
          <a:ln w="38100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0" name="Text Box 5">
            <a:extLst>
              <a:ext uri="{FF2B5EF4-FFF2-40B4-BE49-F238E27FC236}">
                <a16:creationId xmlns:a16="http://schemas.microsoft.com/office/drawing/2014/main" id="{39616B75-E77C-4654-A602-5471340AB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292225"/>
            <a:ext cx="365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sp>
        <p:nvSpPr>
          <p:cNvPr id="72711" name="Text Box 6">
            <a:extLst>
              <a:ext uri="{FF2B5EF4-FFF2-40B4-BE49-F238E27FC236}">
                <a16:creationId xmlns:a16="http://schemas.microsoft.com/office/drawing/2014/main" id="{3C3755E7-3147-4561-AD6B-28BF8D259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341438"/>
            <a:ext cx="7704138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Lucida Bright" panose="02040602050505020304" pitchFamily="18" charset="0"/>
              </a:rPr>
              <a:t>The largest signal, but large background and (most) difficult trigger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                                (other channels –too low rate).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Lucida Bright" panose="02040602050505020304" pitchFamily="18" charset="0"/>
              </a:rPr>
              <a:t>Major theor. uncertainties cancel in the ratio, in particular survival factors</a:t>
            </a:r>
            <a:r>
              <a:rPr lang="en-GB" altLang="en-US" sz="1600">
                <a:latin typeface="Lucida Bright" panose="02040602050505020304" pitchFamily="18" charset="0"/>
              </a:rPr>
              <a:t>, PDFs,..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Lucida Bright" panose="02040602050505020304" pitchFamily="18" charset="0"/>
              </a:rPr>
              <a:t>Experimental efficiencies (trigger, b-tagging..)  cancel</a:t>
            </a:r>
            <a:r>
              <a:rPr lang="en-GB" altLang="en-US" sz="160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600">
              <a:latin typeface="Lucida Bright" panose="020406020505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Lucida Bright" panose="02040602050505020304" pitchFamily="18" charset="0"/>
              </a:rPr>
              <a:t>     </a:t>
            </a:r>
            <a:r>
              <a:rPr lang="en-GB" altLang="en-US" sz="1600" b="1">
                <a:solidFill>
                  <a:schemeClr val="accent2"/>
                </a:solidFill>
                <a:latin typeface="Lucida Bright" panose="02040602050505020304" pitchFamily="18" charset="0"/>
              </a:rPr>
              <a:t>Dominant non-PU backgrounds</a:t>
            </a:r>
            <a:r>
              <a:rPr lang="en-GB" altLang="en-US" sz="1600">
                <a:solidFill>
                  <a:schemeClr val="accent2"/>
                </a:solidFill>
                <a:latin typeface="Lucida Bright" panose="020406020505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72712" name="Text Box 7">
            <a:extLst>
              <a:ext uri="{FF2B5EF4-FFF2-40B4-BE49-F238E27FC236}">
                <a16:creationId xmlns:a16="http://schemas.microsoft.com/office/drawing/2014/main" id="{34682D44-6007-440D-905A-DB18A540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333375"/>
            <a:ext cx="2364750" cy="369332"/>
          </a:xfrm>
          <a:prstGeom prst="rect">
            <a:avLst/>
          </a:prstGeom>
          <a:noFill/>
          <a:ln w="38100">
            <a:solidFill>
              <a:srgbClr val="99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Lucida Bright" panose="02040602050505020304" pitchFamily="18" charset="0"/>
              </a:rPr>
              <a:t>SM Higgs, 125 GeV</a:t>
            </a:r>
            <a:endParaRPr lang="en-US" altLang="en-US" sz="1800" b="1">
              <a:latin typeface="Lucida Bright" panose="02040602050505020304" pitchFamily="18" charset="0"/>
            </a:endParaRPr>
          </a:p>
        </p:txBody>
      </p:sp>
      <p:sp>
        <p:nvSpPr>
          <p:cNvPr id="72713" name="Text Box 8">
            <a:extLst>
              <a:ext uri="{FF2B5EF4-FFF2-40B4-BE49-F238E27FC236}">
                <a16:creationId xmlns:a16="http://schemas.microsoft.com/office/drawing/2014/main" id="{75EA155B-7FAE-4FBB-8D22-3D60872D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989138"/>
            <a:ext cx="365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sp>
        <p:nvSpPr>
          <p:cNvPr id="72714" name="Text Box 9">
            <a:extLst>
              <a:ext uri="{FF2B5EF4-FFF2-40B4-BE49-F238E27FC236}">
                <a16:creationId xmlns:a16="http://schemas.microsoft.com/office/drawing/2014/main" id="{33BFF37B-AC0E-450C-B444-00EAFA105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420938"/>
            <a:ext cx="365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sp>
        <p:nvSpPr>
          <p:cNvPr id="72715" name="Text Box 10">
            <a:extLst>
              <a:ext uri="{FF2B5EF4-FFF2-40B4-BE49-F238E27FC236}">
                <a16:creationId xmlns:a16="http://schemas.microsoft.com/office/drawing/2014/main" id="{A592D3DB-4A53-454B-B254-EFF978A05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7" y="5127625"/>
            <a:ext cx="2016126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00"/>
                </a:solidFill>
                <a:latin typeface="Lucida Bright" panose="02040602050505020304" pitchFamily="18" charset="0"/>
              </a:rPr>
              <a:t>Main characteristics: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Lucida Bright" panose="02040602050505020304" pitchFamily="18" charset="0"/>
              </a:rPr>
              <a:t>2007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(HKRTSW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)</a:t>
            </a:r>
            <a:r>
              <a:rPr lang="en-GB" altLang="en-US" sz="1400">
                <a:latin typeface="Lucida Bright" panose="02040602050505020304" pitchFamily="18" charset="0"/>
              </a:rPr>
              <a:t> values</a:t>
            </a: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72716" name="Text Box 11">
            <a:extLst>
              <a:ext uri="{FF2B5EF4-FFF2-40B4-BE49-F238E27FC236}">
                <a16:creationId xmlns:a16="http://schemas.microsoft.com/office/drawing/2014/main" id="{75EF81F6-E635-4D47-8C1F-A7B45E29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38" y="5127626"/>
            <a:ext cx="39814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Lucida Bright" panose="02040602050505020304" pitchFamily="18" charset="0"/>
              </a:rPr>
              <a:t>Mass window                ~4 GeV.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Lucida Bright" panose="02040602050505020304" pitchFamily="18" charset="0"/>
              </a:rPr>
              <a:t>g-b misID                       ~ 1.3%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Lucida Bright" panose="02040602050505020304" pitchFamily="18" charset="0"/>
              </a:rPr>
              <a:t> cone size                       ~0.5.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pic>
        <p:nvPicPr>
          <p:cNvPr id="72717" name="Picture 12">
            <a:extLst>
              <a:ext uri="{FF2B5EF4-FFF2-40B4-BE49-F238E27FC236}">
                <a16:creationId xmlns:a16="http://schemas.microsoft.com/office/drawing/2014/main" id="{709CCDBA-9D46-42F7-B836-EFE575D3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4" y="5084764"/>
            <a:ext cx="5476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8" name="Picture 13">
            <a:extLst>
              <a:ext uri="{FF2B5EF4-FFF2-40B4-BE49-F238E27FC236}">
                <a16:creationId xmlns:a16="http://schemas.microsoft.com/office/drawing/2014/main" id="{D7E76FA6-A4CF-4977-B12A-D304F987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5437188"/>
            <a:ext cx="765175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9" name="Picture 14">
            <a:extLst>
              <a:ext uri="{FF2B5EF4-FFF2-40B4-BE49-F238E27FC236}">
                <a16:creationId xmlns:a16="http://schemas.microsoft.com/office/drawing/2014/main" id="{92E73001-36DD-4C28-8BE6-3570A625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6" y="5876926"/>
            <a:ext cx="43656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20" name="AutoShape 15">
            <a:extLst>
              <a:ext uri="{FF2B5EF4-FFF2-40B4-BE49-F238E27FC236}">
                <a16:creationId xmlns:a16="http://schemas.microsoft.com/office/drawing/2014/main" id="{E6C58DF2-04DE-43F6-AE26-D5744F91CC21}"/>
              </a:ext>
            </a:extLst>
          </p:cNvPr>
          <p:cNvSpPr>
            <a:spLocks/>
          </p:cNvSpPr>
          <p:nvPr/>
        </p:nvSpPr>
        <p:spPr bwMode="auto">
          <a:xfrm>
            <a:off x="3503613" y="5249863"/>
            <a:ext cx="144462" cy="842962"/>
          </a:xfrm>
          <a:prstGeom prst="leftBrace">
            <a:avLst>
              <a:gd name="adj1" fmla="val 48627"/>
              <a:gd name="adj2" fmla="val 50000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72721" name="Text Box 16">
            <a:extLst>
              <a:ext uri="{FF2B5EF4-FFF2-40B4-BE49-F238E27FC236}">
                <a16:creationId xmlns:a16="http://schemas.microsoft.com/office/drawing/2014/main" id="{138D0D4B-0256-4956-918C-41D6C23F1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8088" y="5351463"/>
            <a:ext cx="1058862" cy="400110"/>
          </a:xfrm>
          <a:prstGeom prst="rect">
            <a:avLst/>
          </a:prstGeom>
          <a:solidFill>
            <a:srgbClr val="000080">
              <a:alpha val="14117"/>
            </a:srgbClr>
          </a:solidFill>
          <a:ln w="5715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3300"/>
                </a:solidFill>
                <a:latin typeface="Lucida Bright" panose="02040602050505020304" pitchFamily="18" charset="0"/>
              </a:rPr>
              <a:t>S/B </a:t>
            </a:r>
            <a:r>
              <a:rPr lang="en-GB" altLang="en-US" sz="2000" b="1">
                <a:solidFill>
                  <a:srgbClr val="FF3300"/>
                </a:solidFill>
                <a:latin typeface="Lucida Bright" panose="02040602050505020304" pitchFamily="18" charset="0"/>
                <a:sym typeface="Symbol" panose="05050102010706020507" pitchFamily="18" charset="2"/>
              </a:rPr>
              <a:t></a:t>
            </a:r>
            <a:r>
              <a:rPr lang="en-GB" altLang="en-US" sz="2000" b="1">
                <a:solidFill>
                  <a:srgbClr val="FF3300"/>
                </a:solidFill>
                <a:latin typeface="Lucida Bright" panose="02040602050505020304" pitchFamily="18" charset="0"/>
              </a:rPr>
              <a:t>1</a:t>
            </a:r>
            <a:endParaRPr lang="en-US" altLang="en-US" sz="2000" b="1">
              <a:solidFill>
                <a:srgbClr val="FF3300"/>
              </a:solidFill>
              <a:latin typeface="Lucida Bright" panose="02040602050505020304" pitchFamily="18" charset="0"/>
            </a:endParaRPr>
          </a:p>
        </p:txBody>
      </p:sp>
      <p:sp>
        <p:nvSpPr>
          <p:cNvPr id="151569" name="Text Box 17">
            <a:extLst>
              <a:ext uri="{FF2B5EF4-FFF2-40B4-BE49-F238E27FC236}">
                <a16:creationId xmlns:a16="http://schemas.microsoft.com/office/drawing/2014/main" id="{39A4C61A-E6CC-456D-A661-51DE1182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6308725"/>
            <a:ext cx="4953000" cy="338554"/>
          </a:xfrm>
          <a:prstGeom prst="rect">
            <a:avLst/>
          </a:prstGeom>
          <a:solidFill>
            <a:srgbClr val="0000FF">
              <a:alpha val="61960"/>
            </a:srgbClr>
          </a:solidFill>
          <a:ln w="5715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Lucida Bright" panose="02040602050505020304" pitchFamily="18" charset="0"/>
              </a:rPr>
              <a:t>Could be improved by a factor of 2 or so.</a:t>
            </a:r>
            <a:endParaRPr lang="en-US" altLang="en-US" sz="1600" b="1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72723" name="Text Box 18">
            <a:extLst>
              <a:ext uri="{FF2B5EF4-FFF2-40B4-BE49-F238E27FC236}">
                <a16:creationId xmlns:a16="http://schemas.microsoft.com/office/drawing/2014/main" id="{C25B585B-7220-41D7-A3CC-0069A7EE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039" y="5459414"/>
            <a:ext cx="949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hlink"/>
                </a:solidFill>
                <a:latin typeface="Lucida Bright" panose="02040602050505020304" pitchFamily="18" charset="0"/>
              </a:rPr>
              <a:t>(420+420)</a:t>
            </a:r>
            <a:endParaRPr lang="en-US" altLang="en-US" sz="1200" b="1">
              <a:solidFill>
                <a:schemeClr val="hlink"/>
              </a:solidFill>
              <a:latin typeface="Lucida Bright" panose="02040602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4A89CD4-9C6F-49E4-9053-7C121112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0AF2-4C16-4A60-925D-BF7918330C15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140290" name="Text Box 2">
            <a:extLst>
              <a:ext uri="{FF2B5EF4-FFF2-40B4-BE49-F238E27FC236}">
                <a16:creationId xmlns:a16="http://schemas.microsoft.com/office/drawing/2014/main" id="{CF94CA3F-8145-4E3E-A10B-11C325B1A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6" y="146051"/>
            <a:ext cx="8569325" cy="619125"/>
          </a:xfrm>
          <a:prstGeom prst="rect">
            <a:avLst/>
          </a:prstGeo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>
                  <a:alpha val="39000"/>
                </a:srgbClr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>
                <a:solidFill>
                  <a:schemeClr val="bg1"/>
                </a:solidFill>
              </a:rPr>
              <a:t>What we expect within  the framework of the Perturbative  Durham formalism</a:t>
            </a:r>
          </a:p>
          <a:p>
            <a:pPr algn="l"/>
            <a:r>
              <a:rPr lang="en-GB" altLang="en-US" sz="1600" b="1">
                <a:solidFill>
                  <a:schemeClr val="bg1"/>
                </a:solidFill>
              </a:rPr>
              <a:t>                                        (</a:t>
            </a:r>
            <a:r>
              <a:rPr lang="en-GB" altLang="en-US">
                <a:solidFill>
                  <a:schemeClr val="bg1"/>
                </a:solidFill>
              </a:rPr>
              <a:t>KMR-01, KKMR-03, KMRS-04, HKRS-10)</a:t>
            </a:r>
            <a:endParaRPr lang="en-GB" altLang="en-US" sz="1600" b="1">
              <a:solidFill>
                <a:schemeClr val="bg1"/>
              </a:solidFill>
            </a:endParaRPr>
          </a:p>
        </p:txBody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BA282B59-06DF-40B4-ADDC-BDEB22FD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495" y="1052513"/>
            <a:ext cx="1878719" cy="338554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altLang="en-US" sz="1600" b="1">
                <a:solidFill>
                  <a:srgbClr val="000099"/>
                </a:solidFill>
              </a:rPr>
              <a:t>Example,  O++ -case</a:t>
            </a:r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5D54A1EF-26A1-47CE-93EA-5D63522C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1196976"/>
            <a:ext cx="21494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3" name="Picture 5">
            <a:extLst>
              <a:ext uri="{FF2B5EF4-FFF2-40B4-BE49-F238E27FC236}">
                <a16:creationId xmlns:a16="http://schemas.microsoft.com/office/drawing/2014/main" id="{94F71058-E287-443B-971B-4FECDA1D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700214"/>
            <a:ext cx="66960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6">
            <a:extLst>
              <a:ext uri="{FF2B5EF4-FFF2-40B4-BE49-F238E27FC236}">
                <a16:creationId xmlns:a16="http://schemas.microsoft.com/office/drawing/2014/main" id="{FF9116D7-6340-4F99-86B4-E2B97573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2276476"/>
            <a:ext cx="30257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5" name="Picture 7">
            <a:extLst>
              <a:ext uri="{FF2B5EF4-FFF2-40B4-BE49-F238E27FC236}">
                <a16:creationId xmlns:a16="http://schemas.microsoft.com/office/drawing/2014/main" id="{BF257E45-F0ED-4683-9E99-D4F22EC5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" b="-10732"/>
          <a:stretch>
            <a:fillRect/>
          </a:stretch>
        </p:blipFill>
        <p:spPr bwMode="auto">
          <a:xfrm>
            <a:off x="3719514" y="2276476"/>
            <a:ext cx="179863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6" name="Text Box 8">
            <a:extLst>
              <a:ext uri="{FF2B5EF4-FFF2-40B4-BE49-F238E27FC236}">
                <a16:creationId xmlns:a16="http://schemas.microsoft.com/office/drawing/2014/main" id="{E2E7B5C9-8CA5-4D3E-B0E6-759C158E1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332" y="2276475"/>
            <a:ext cx="6830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altLang="en-US">
                <a:solidFill>
                  <a:srgbClr val="FF0000"/>
                </a:solidFill>
              </a:rPr>
              <a:t>*K</a:t>
            </a:r>
            <a:r>
              <a:rPr lang="en-GB" altLang="en-US" baseline="-25000">
                <a:solidFill>
                  <a:srgbClr val="FF0000"/>
                </a:solidFill>
              </a:rPr>
              <a:t>NLO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40297" name="Picture 9">
            <a:extLst>
              <a:ext uri="{FF2B5EF4-FFF2-40B4-BE49-F238E27FC236}">
                <a16:creationId xmlns:a16="http://schemas.microsoft.com/office/drawing/2014/main" id="{5B44C164-4F3B-4463-96D0-24246BBE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0" y="4005263"/>
            <a:ext cx="4318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8" name="Text Box 10">
            <a:extLst>
              <a:ext uri="{FF2B5EF4-FFF2-40B4-BE49-F238E27FC236}">
                <a16:creationId xmlns:a16="http://schemas.microsoft.com/office/drawing/2014/main" id="{823DF73D-5EDB-42E8-B566-5D70BC10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922714"/>
            <a:ext cx="86407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>
                <a:solidFill>
                  <a:srgbClr val="663300"/>
                </a:solidFill>
                <a:latin typeface="Arial Rounded MT Bold" panose="020F0704030504030204" pitchFamily="34" charset="0"/>
              </a:rPr>
              <a:t>Strong sensitivity to the polarization structure of the vertex in the bare amplitude</a:t>
            </a:r>
            <a:r>
              <a:rPr lang="en-GB" altLang="en-US"/>
              <a:t>.</a:t>
            </a:r>
          </a:p>
          <a:p>
            <a:pPr algn="l"/>
            <a:endParaRPr lang="en-GB" altLang="en-US"/>
          </a:p>
          <a:p>
            <a:pPr algn="l"/>
            <a:r>
              <a:rPr lang="en-GB" altLang="en-US">
                <a:solidFill>
                  <a:srgbClr val="663300"/>
                </a:solidFill>
                <a:latin typeface="Arial Rounded MT Bold" panose="020F0704030504030204" pitchFamily="34" charset="0"/>
              </a:rPr>
              <a:t>Absorption is sizeably distorted by the polarization structure</a:t>
            </a:r>
            <a:r>
              <a:rPr lang="en-GB" altLang="en-US" sz="1200">
                <a:latin typeface="Arial Rounded MT Bold" panose="020F0704030504030204" pitchFamily="34" charset="0"/>
              </a:rPr>
              <a:t> (affects the b-space distr.)</a:t>
            </a:r>
          </a:p>
        </p:txBody>
      </p:sp>
      <p:sp>
        <p:nvSpPr>
          <p:cNvPr id="140299" name="Text Box 11">
            <a:extLst>
              <a:ext uri="{FF2B5EF4-FFF2-40B4-BE49-F238E27FC236}">
                <a16:creationId xmlns:a16="http://schemas.microsoft.com/office/drawing/2014/main" id="{0AEF04AD-F675-4B36-AF33-CD6408561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1" y="5220678"/>
            <a:ext cx="1501775" cy="406400"/>
          </a:xfrm>
          <a:prstGeom prst="rect">
            <a:avLst/>
          </a:prstGeom>
          <a:solidFill>
            <a:srgbClr val="00FF00">
              <a:alpha val="32001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sz="1000">
                <a:solidFill>
                  <a:srgbClr val="FF0000"/>
                </a:solidFill>
                <a:latin typeface="Arial Black" panose="020B0A04020102020204" pitchFamily="34" charset="0"/>
              </a:rPr>
              <a:t>KMR-02, KKMR-03,</a:t>
            </a:r>
          </a:p>
          <a:p>
            <a:pPr algn="l"/>
            <a:r>
              <a:rPr lang="en-GB" altLang="en-US" sz="1000">
                <a:solidFill>
                  <a:srgbClr val="FF0000"/>
                </a:solidFill>
                <a:latin typeface="Arial Black" panose="020B0A04020102020204" pitchFamily="34" charset="0"/>
              </a:rPr>
              <a:t>HKRS 09-10</a:t>
            </a:r>
          </a:p>
        </p:txBody>
      </p:sp>
      <p:sp>
        <p:nvSpPr>
          <p:cNvPr id="140300" name="Text Box 12">
            <a:extLst>
              <a:ext uri="{FF2B5EF4-FFF2-40B4-BE49-F238E27FC236}">
                <a16:creationId xmlns:a16="http://schemas.microsoft.com/office/drawing/2014/main" id="{3FC0FF06-FEA8-4BC6-BD3B-CD3C8FAE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2663" y="3944039"/>
            <a:ext cx="671665" cy="400110"/>
          </a:xfrm>
          <a:prstGeom prst="rect">
            <a:avLst/>
          </a:prstGeom>
          <a:solidFill>
            <a:srgbClr val="00FF00">
              <a:alpha val="28999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en-US" sz="1000" dirty="0">
                <a:solidFill>
                  <a:srgbClr val="FF0000"/>
                </a:solidFill>
                <a:latin typeface="Arial Black" panose="020B0A04020102020204" pitchFamily="34" charset="0"/>
              </a:rPr>
              <a:t>KMR-01</a:t>
            </a:r>
          </a:p>
        </p:txBody>
      </p:sp>
      <p:pic>
        <p:nvPicPr>
          <p:cNvPr id="140301" name="Picture 13">
            <a:extLst>
              <a:ext uri="{FF2B5EF4-FFF2-40B4-BE49-F238E27FC236}">
                <a16:creationId xmlns:a16="http://schemas.microsoft.com/office/drawing/2014/main" id="{29817920-1570-4A2B-A4FE-A00FF04A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2908" r="6822" b="73087"/>
          <a:stretch>
            <a:fillRect/>
          </a:stretch>
        </p:blipFill>
        <p:spPr bwMode="auto">
          <a:xfrm>
            <a:off x="1703389" y="4797425"/>
            <a:ext cx="727392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302" name="Picture 14">
            <a:extLst>
              <a:ext uri="{FF2B5EF4-FFF2-40B4-BE49-F238E27FC236}">
                <a16:creationId xmlns:a16="http://schemas.microsoft.com/office/drawing/2014/main" id="{B73E301F-DD29-438E-8D7B-E2446FB4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0" y="6122988"/>
            <a:ext cx="4318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03" name="Text Box 15">
            <a:extLst>
              <a:ext uri="{FF2B5EF4-FFF2-40B4-BE49-F238E27FC236}">
                <a16:creationId xmlns:a16="http://schemas.microsoft.com/office/drawing/2014/main" id="{52E3E083-16E8-47A0-A12F-B2595367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107114"/>
            <a:ext cx="7219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200" b="1"/>
              <a:t>Forward proton distributions&amp; correlations- possibility to test  diffraction dynamics</a:t>
            </a:r>
            <a:endParaRPr lang="en-US" altLang="en-US" sz="1200" b="1"/>
          </a:p>
        </p:txBody>
      </p:sp>
      <p:sp>
        <p:nvSpPr>
          <p:cNvPr id="140304" name="Text Box 16">
            <a:extLst>
              <a:ext uri="{FF2B5EF4-FFF2-40B4-BE49-F238E27FC236}">
                <a16:creationId xmlns:a16="http://schemas.microsoft.com/office/drawing/2014/main" id="{7ACCA8EA-18DC-40FD-8F45-87E568B23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0" y="5876925"/>
            <a:ext cx="730250" cy="254000"/>
          </a:xfrm>
          <a:prstGeom prst="rect">
            <a:avLst/>
          </a:prstGeom>
          <a:solidFill>
            <a:srgbClr val="00FF00">
              <a:alpha val="35001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sz="1000">
                <a:solidFill>
                  <a:srgbClr val="FF0000"/>
                </a:solidFill>
                <a:latin typeface="Arial Black" panose="020B0A04020102020204" pitchFamily="34" charset="0"/>
              </a:rPr>
              <a:t>KMR-02</a:t>
            </a:r>
          </a:p>
        </p:txBody>
      </p:sp>
      <p:sp>
        <p:nvSpPr>
          <p:cNvPr id="140306" name="Rectangle 18">
            <a:extLst>
              <a:ext uri="{FF2B5EF4-FFF2-40B4-BE49-F238E27FC236}">
                <a16:creationId xmlns:a16="http://schemas.microsoft.com/office/drawing/2014/main" id="{4673FA14-0812-4488-9CA0-CA8257BB8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5876925"/>
            <a:ext cx="7207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0307" name="Text Box 19">
            <a:extLst>
              <a:ext uri="{FF2B5EF4-FFF2-40B4-BE49-F238E27FC236}">
                <a16:creationId xmlns:a16="http://schemas.microsoft.com/office/drawing/2014/main" id="{FB6C15D4-782E-4C77-8C73-6A8951CCF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805489"/>
            <a:ext cx="7486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sz="1200"/>
              <a:t>(Gap size</a:t>
            </a:r>
            <a:endParaRPr lang="en-US" altLang="en-US" sz="1200"/>
          </a:p>
        </p:txBody>
      </p:sp>
      <p:pic>
        <p:nvPicPr>
          <p:cNvPr id="140308" name="Picture 20">
            <a:extLst>
              <a:ext uri="{FF2B5EF4-FFF2-40B4-BE49-F238E27FC236}">
                <a16:creationId xmlns:a16="http://schemas.microsoft.com/office/drawing/2014/main" id="{DAB22E6C-07B0-4CFE-9EFC-8E882FB1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20976"/>
            <a:ext cx="76327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09" name="Oval 21">
            <a:extLst>
              <a:ext uri="{FF2B5EF4-FFF2-40B4-BE49-F238E27FC236}">
                <a16:creationId xmlns:a16="http://schemas.microsoft.com/office/drawing/2014/main" id="{98DED76F-A287-477F-BA90-1D98D4CC4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997201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9492C-F7A1-49C8-9495-1A09616B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6A8F3-75E5-49D5-A52B-962FB9AE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66" y="1509656"/>
            <a:ext cx="3294052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D3049-571E-47B8-90EB-BEAAF9ECAA7C}"/>
              </a:ext>
            </a:extLst>
          </p:cNvPr>
          <p:cNvSpPr txBox="1"/>
          <p:nvPr/>
        </p:nvSpPr>
        <p:spPr>
          <a:xfrm>
            <a:off x="3630706" y="3711388"/>
            <a:ext cx="717176" cy="3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g</a:t>
            </a:r>
            <a:r>
              <a:rPr lang="en-GB" baseline="-25000" dirty="0" err="1"/>
              <a:t>PP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3212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2455629F-9D68-46B6-956C-11BFC822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28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5415" name="Object 7">
            <a:extLst>
              <a:ext uri="{FF2B5EF4-FFF2-40B4-BE49-F238E27FC236}">
                <a16:creationId xmlns:a16="http://schemas.microsoft.com/office/drawing/2014/main" id="{56997BF1-A891-4119-A8DE-0809A47B27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9164" y="2951163"/>
          <a:ext cx="1582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Equation" r:id="rId4" imgW="876240" imgH="228600" progId="Equation.DSMT4">
                  <p:embed/>
                </p:oleObj>
              </mc:Choice>
              <mc:Fallback>
                <p:oleObj name="Equation" r:id="rId4" imgW="876240" imgH="228600" progId="Equation.DSMT4">
                  <p:embed/>
                  <p:pic>
                    <p:nvPicPr>
                      <p:cNvPr id="145415" name="Object 7">
                        <a:extLst>
                          <a:ext uri="{FF2B5EF4-FFF2-40B4-BE49-F238E27FC236}">
                            <a16:creationId xmlns:a16="http://schemas.microsoft.com/office/drawing/2014/main" id="{56997BF1-A891-4119-A8DE-0809A47B2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164" y="2951163"/>
                        <a:ext cx="15827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6" name="Picture 8">
            <a:extLst>
              <a:ext uri="{FF2B5EF4-FFF2-40B4-BE49-F238E27FC236}">
                <a16:creationId xmlns:a16="http://schemas.microsoft.com/office/drawing/2014/main" id="{AABA2A9C-1327-42DD-A295-A898AE12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006725"/>
            <a:ext cx="15113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7" name="Picture 9">
            <a:extLst>
              <a:ext uri="{FF2B5EF4-FFF2-40B4-BE49-F238E27FC236}">
                <a16:creationId xmlns:a16="http://schemas.microsoft.com/office/drawing/2014/main" id="{F4EC0960-59E4-4B54-8BD0-DB828E8E8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5530"/>
          <a:stretch/>
        </p:blipFill>
        <p:spPr bwMode="auto">
          <a:xfrm>
            <a:off x="3542182" y="3561790"/>
            <a:ext cx="5619748" cy="2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8" name="Picture 10">
            <a:extLst>
              <a:ext uri="{FF2B5EF4-FFF2-40B4-BE49-F238E27FC236}">
                <a16:creationId xmlns:a16="http://schemas.microsoft.com/office/drawing/2014/main" id="{7692FF40-3CB1-4244-83C5-BD218F93B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5" t="5833" r="7431" b="-19167"/>
          <a:stretch>
            <a:fillRect/>
          </a:stretch>
        </p:blipFill>
        <p:spPr bwMode="auto">
          <a:xfrm>
            <a:off x="9264650" y="1341438"/>
            <a:ext cx="9350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9" name="AutoShape 11">
            <a:extLst>
              <a:ext uri="{FF2B5EF4-FFF2-40B4-BE49-F238E27FC236}">
                <a16:creationId xmlns:a16="http://schemas.microsoft.com/office/drawing/2014/main" id="{7B3E54A6-08AF-4B94-90E5-4E70E627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1268414"/>
            <a:ext cx="1079500" cy="5048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45420" name="Picture 12">
            <a:extLst>
              <a:ext uri="{FF2B5EF4-FFF2-40B4-BE49-F238E27FC236}">
                <a16:creationId xmlns:a16="http://schemas.microsoft.com/office/drawing/2014/main" id="{B9526DA7-B0F2-4648-8137-9B5F4C77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71" y="4749615"/>
            <a:ext cx="6710363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22" name="Text Box 14">
            <a:extLst>
              <a:ext uri="{FF2B5EF4-FFF2-40B4-BE49-F238E27FC236}">
                <a16:creationId xmlns:a16="http://schemas.microsoft.com/office/drawing/2014/main" id="{2476F79A-88A8-4BB9-BDCE-75B5ECF4C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46" y="777875"/>
            <a:ext cx="10518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dirty="0">
                <a:solidFill>
                  <a:srgbClr val="FF0000"/>
                </a:solidFill>
              </a:rPr>
              <a:t>KKMR-03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2612A-9932-4B93-BE28-DDD6897D11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80" t="22092" r="12499" b="64383"/>
          <a:stretch/>
        </p:blipFill>
        <p:spPr>
          <a:xfrm>
            <a:off x="8973673" y="2071445"/>
            <a:ext cx="2716303" cy="81940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52C44C-D54F-4918-8772-EC68B3867F8C}"/>
              </a:ext>
            </a:extLst>
          </p:cNvPr>
          <p:cNvSpPr txBox="1"/>
          <p:nvPr/>
        </p:nvSpPr>
        <p:spPr>
          <a:xfrm>
            <a:off x="1668183" y="4040188"/>
            <a:ext cx="10550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Within the  PT approach  forward CEP of non-relativistic heavy 2++ quarkonium  is strongly</a:t>
            </a:r>
          </a:p>
          <a:p>
            <a:r>
              <a:rPr lang="en-GB" dirty="0"/>
              <a:t>reduced because of the suppression of the 2 ++ → 2g transition for the </a:t>
            </a:r>
            <a:r>
              <a:rPr lang="en-GB" dirty="0" err="1"/>
              <a:t>Jz</a:t>
            </a:r>
            <a:r>
              <a:rPr lang="en-GB" dirty="0"/>
              <a:t> = 0 on-mass-shell two-gluon state</a:t>
            </a:r>
          </a:p>
          <a:p>
            <a:r>
              <a:rPr lang="en-GB" dirty="0"/>
              <a:t>   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6D272E34-55FC-46DA-8054-E747CC2A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07" y="3551241"/>
            <a:ext cx="5048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BCF429D-4D9E-4FE6-A06B-18365D1B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78" y="4142907"/>
            <a:ext cx="5048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69ADDD-F272-4898-A0A0-15C390887167}"/>
              </a:ext>
            </a:extLst>
          </p:cNvPr>
          <p:cNvSpPr/>
          <p:nvPr/>
        </p:nvSpPr>
        <p:spPr>
          <a:xfrm>
            <a:off x="1360071" y="4749615"/>
            <a:ext cx="7305490" cy="187325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6281F-4FC4-47B0-BAAD-A8ED12F0FFBA}"/>
              </a:ext>
            </a:extLst>
          </p:cNvPr>
          <p:cNvSpPr txBox="1"/>
          <p:nvPr/>
        </p:nvSpPr>
        <p:spPr>
          <a:xfrm>
            <a:off x="1910605" y="3478306"/>
            <a:ext cx="169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</a:t>
            </a:r>
            <a:r>
              <a:rPr lang="en-GB" dirty="0" err="1"/>
              <a:t>Regge</a:t>
            </a:r>
            <a:r>
              <a:rPr lang="en-GB" dirty="0"/>
              <a:t> theory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56BA8-2BB2-41E9-9AE8-1676E18B82E7}"/>
              </a:ext>
            </a:extLst>
          </p:cNvPr>
          <p:cNvSpPr txBox="1"/>
          <p:nvPr/>
        </p:nvSpPr>
        <p:spPr>
          <a:xfrm>
            <a:off x="10596282" y="3967154"/>
            <a:ext cx="1093694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KMR-2001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6C4C8D-E83E-4751-94D2-B57DA2A297A9}"/>
              </a:ext>
            </a:extLst>
          </p:cNvPr>
          <p:cNvSpPr txBox="1"/>
          <p:nvPr/>
        </p:nvSpPr>
        <p:spPr>
          <a:xfrm>
            <a:off x="8549034" y="5277678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1A37BE55-3001-40F1-9AD8-2970172025A6}"/>
              </a:ext>
            </a:extLst>
          </p:cNvPr>
          <p:cNvSpPr/>
          <p:nvPr/>
        </p:nvSpPr>
        <p:spPr>
          <a:xfrm>
            <a:off x="9849679" y="4661795"/>
            <a:ext cx="188844" cy="425364"/>
          </a:xfrm>
          <a:prstGeom prst="upArrow">
            <a:avLst>
              <a:gd name="adj1" fmla="val 50000"/>
              <a:gd name="adj2" fmla="val 62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09D32-74AF-4630-8390-044F152440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782" y="3060095"/>
            <a:ext cx="972273" cy="235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F48D-B6AE-4E6C-92C1-8EE411FAE2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4453" y="2978563"/>
            <a:ext cx="347241" cy="345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8F747-428F-45A5-9275-0A7CEE8863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7186" y="3016622"/>
            <a:ext cx="1643605" cy="304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3271BF-BFF0-4B03-A506-FAB8A08847D5}"/>
              </a:ext>
            </a:extLst>
          </p:cNvPr>
          <p:cNvSpPr txBox="1"/>
          <p:nvPr/>
        </p:nvSpPr>
        <p:spPr>
          <a:xfrm>
            <a:off x="2373083" y="2976881"/>
            <a:ext cx="3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FF6A05-7B35-4A4C-BA0B-7B5AEF9B0B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431" y="2429863"/>
            <a:ext cx="2083443" cy="4025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638FBD-0EFB-40E0-BF66-D4F90C5D12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278" y="2441744"/>
            <a:ext cx="972273" cy="314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7E0A9-386E-4221-8C80-CEC319D9551C}"/>
              </a:ext>
            </a:extLst>
          </p:cNvPr>
          <p:cNvSpPr txBox="1"/>
          <p:nvPr/>
        </p:nvSpPr>
        <p:spPr>
          <a:xfrm>
            <a:off x="663388" y="2108385"/>
            <a:ext cx="3827930" cy="1380371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D60A8-3BE9-48F4-BE07-C1650BBD2AE4}"/>
              </a:ext>
            </a:extLst>
          </p:cNvPr>
          <p:cNvSpPr txBox="1"/>
          <p:nvPr/>
        </p:nvSpPr>
        <p:spPr>
          <a:xfrm>
            <a:off x="26894" y="652365"/>
            <a:ext cx="2375647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Irrespectively to the decay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68429-63AB-4C33-8E61-DEA5FCE7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115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BC019-22EC-4089-A91F-A52E4F311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" t="74"/>
          <a:stretch/>
        </p:blipFill>
        <p:spPr>
          <a:xfrm>
            <a:off x="1746709" y="136525"/>
            <a:ext cx="8750958" cy="6584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10368D-187B-4BA2-940E-55596C9920E1}"/>
              </a:ext>
            </a:extLst>
          </p:cNvPr>
          <p:cNvSpPr txBox="1"/>
          <p:nvPr/>
        </p:nvSpPr>
        <p:spPr>
          <a:xfrm>
            <a:off x="9909313" y="5893904"/>
            <a:ext cx="427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93583-D69A-4209-BF1E-A79DD346551B}"/>
              </a:ext>
            </a:extLst>
          </p:cNvPr>
          <p:cNvSpPr txBox="1"/>
          <p:nvPr/>
        </p:nvSpPr>
        <p:spPr>
          <a:xfrm>
            <a:off x="7243482" y="5136776"/>
            <a:ext cx="29314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38AAE-069D-4604-9C3E-D70F220FEDD8}"/>
              </a:ext>
            </a:extLst>
          </p:cNvPr>
          <p:cNvSpPr txBox="1"/>
          <p:nvPr/>
        </p:nvSpPr>
        <p:spPr>
          <a:xfrm>
            <a:off x="1828800" y="5074026"/>
            <a:ext cx="8346141" cy="521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7FA15-03D0-45D0-9419-D05CD1FB22E3}"/>
              </a:ext>
            </a:extLst>
          </p:cNvPr>
          <p:cNvSpPr txBox="1"/>
          <p:nvPr/>
        </p:nvSpPr>
        <p:spPr>
          <a:xfrm>
            <a:off x="2823882" y="2465716"/>
            <a:ext cx="6445624" cy="680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63AB65-2C48-4E31-9B7E-0BC6908B6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0" y="2390746"/>
            <a:ext cx="10213458" cy="628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2C5612-8937-4F81-954C-07E27F92E573}"/>
              </a:ext>
            </a:extLst>
          </p:cNvPr>
          <p:cNvSpPr txBox="1"/>
          <p:nvPr/>
        </p:nvSpPr>
        <p:spPr>
          <a:xfrm flipH="1">
            <a:off x="11178982" y="2823873"/>
            <a:ext cx="654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1968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BF415-6E4A-4B20-933F-A9E4D8876F2F}"/>
              </a:ext>
            </a:extLst>
          </p:cNvPr>
          <p:cNvSpPr txBox="1"/>
          <p:nvPr/>
        </p:nvSpPr>
        <p:spPr>
          <a:xfrm>
            <a:off x="10054538" y="136525"/>
            <a:ext cx="819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F2D561-644A-4C84-AEA9-D7DDC2936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504" y="2861424"/>
            <a:ext cx="1099096" cy="2421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A09C40-2996-450B-9FD0-86680DFFB1F1}"/>
              </a:ext>
            </a:extLst>
          </p:cNvPr>
          <p:cNvSpPr/>
          <p:nvPr/>
        </p:nvSpPr>
        <p:spPr>
          <a:xfrm>
            <a:off x="9909313" y="2841810"/>
            <a:ext cx="1897205" cy="2706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638A-6874-4CCE-B73F-F83853D3A0C0}"/>
              </a:ext>
            </a:extLst>
          </p:cNvPr>
          <p:cNvSpPr txBox="1"/>
          <p:nvPr/>
        </p:nvSpPr>
        <p:spPr>
          <a:xfrm>
            <a:off x="4195483" y="654424"/>
            <a:ext cx="1640542" cy="16929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31DB3-F6F0-46A2-8E33-1BCA298CD401}"/>
              </a:ext>
            </a:extLst>
          </p:cNvPr>
          <p:cNvSpPr txBox="1"/>
          <p:nvPr/>
        </p:nvSpPr>
        <p:spPr>
          <a:xfrm>
            <a:off x="6571129" y="2187388"/>
            <a:ext cx="2689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930733356"/>
      </p:ext>
    </p:extLst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EA91E6-2107-4E54-B29E-4898AC8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8CBD8-2DBE-4F1C-87C6-C06ACEC6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6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02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7D374-8D21-4E1C-BC13-3511551B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71418-576D-47F3-8379-C370E4DD0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3" t="15295" r="11985" b="14248"/>
          <a:stretch/>
        </p:blipFill>
        <p:spPr>
          <a:xfrm>
            <a:off x="448234" y="241526"/>
            <a:ext cx="10535368" cy="64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90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B574D6-2655-44E3-A53F-F4B657C9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8A167-507D-4C93-87F2-7D3483FD83E5}" type="slidenum">
              <a:rPr lang="en-GB" altLang="en-US"/>
              <a:pPr/>
              <a:t>118</a:t>
            </a:fld>
            <a:endParaRPr lang="en-GB" altLang="en-US"/>
          </a:p>
        </p:txBody>
      </p:sp>
      <p:pic>
        <p:nvPicPr>
          <p:cNvPr id="447492" name="Picture 4">
            <a:extLst>
              <a:ext uri="{FF2B5EF4-FFF2-40B4-BE49-F238E27FC236}">
                <a16:creationId xmlns:a16="http://schemas.microsoft.com/office/drawing/2014/main" id="{0738AF17-9DBC-4851-A1C1-B59E9AD9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DDC75-E82B-46E9-B46C-E22184C0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4921"/>
          <a:stretch/>
        </p:blipFill>
        <p:spPr>
          <a:xfrm>
            <a:off x="1614227" y="343148"/>
            <a:ext cx="8740010" cy="62279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4357-6E2D-4C79-A229-652C1FA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12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3DD6-5453-4911-AD33-EE01E9FD1B7F}"/>
              </a:ext>
            </a:extLst>
          </p:cNvPr>
          <p:cNvSpPr txBox="1"/>
          <p:nvPr/>
        </p:nvSpPr>
        <p:spPr>
          <a:xfrm>
            <a:off x="2913530" y="286871"/>
            <a:ext cx="3119717" cy="484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B7FB-8080-4339-A14C-F225CFA74F71}"/>
              </a:ext>
            </a:extLst>
          </p:cNvPr>
          <p:cNvSpPr txBox="1"/>
          <p:nvPr/>
        </p:nvSpPr>
        <p:spPr>
          <a:xfrm>
            <a:off x="2913530" y="344252"/>
            <a:ext cx="30390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  Pre-LHC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studies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51FA-9732-464B-A3F0-EB6D6560816C}"/>
              </a:ext>
            </a:extLst>
          </p:cNvPr>
          <p:cNvSpPr txBox="1"/>
          <p:nvPr/>
        </p:nvSpPr>
        <p:spPr>
          <a:xfrm>
            <a:off x="9816353" y="335286"/>
            <a:ext cx="22860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review: A. Kirk.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1408.1196[hep-ex]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C323F-AB2B-499E-B03B-B0C72C1D8D7D}"/>
              </a:ext>
            </a:extLst>
          </p:cNvPr>
          <p:cNvSpPr txBox="1"/>
          <p:nvPr/>
        </p:nvSpPr>
        <p:spPr>
          <a:xfrm>
            <a:off x="3048000" y="3114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1408.1196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6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019AB-7B9C-4F79-84B3-CBB82806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7" y="213611"/>
            <a:ext cx="8701547" cy="6325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778C-EC77-4FA8-A9DA-C2F973A2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A7A5-9E09-49A0-9DF6-DA8BABEF6B70}"/>
              </a:ext>
            </a:extLst>
          </p:cNvPr>
          <p:cNvSpPr txBox="1"/>
          <p:nvPr/>
        </p:nvSpPr>
        <p:spPr>
          <a:xfrm>
            <a:off x="3738282" y="546847"/>
            <a:ext cx="47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PRE-LHC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 CEP STUDIES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BD5EFB-4A56-42FC-B7EC-705A975BB985}"/>
              </a:ext>
            </a:extLst>
          </p:cNvPr>
          <p:cNvSpPr/>
          <p:nvPr/>
        </p:nvSpPr>
        <p:spPr>
          <a:xfrm>
            <a:off x="3630706" y="512556"/>
            <a:ext cx="2747234" cy="50820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30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C23A3-F532-4AEA-B869-9C83880F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81" y="432418"/>
            <a:ext cx="8388072" cy="597523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7976B5-F32F-4529-9C3C-B83D3463B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9739735" y="5355955"/>
            <a:ext cx="1302328" cy="9322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55082-FEF3-46CC-8EFF-3B22A05B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14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19263-4259-4406-98AC-E40590A2CBA3}"/>
              </a:ext>
            </a:extLst>
          </p:cNvPr>
          <p:cNvSpPr txBox="1"/>
          <p:nvPr/>
        </p:nvSpPr>
        <p:spPr>
          <a:xfrm>
            <a:off x="6436660" y="2411505"/>
            <a:ext cx="762000" cy="1255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EFC576-D64E-47A1-A47A-880376A10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5378825" y="2537012"/>
            <a:ext cx="3316940" cy="186058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1982EC-3816-4014-9EA0-DCB33D8DE526}"/>
              </a:ext>
            </a:extLst>
          </p:cNvPr>
          <p:cNvSpPr/>
          <p:nvPr/>
        </p:nvSpPr>
        <p:spPr>
          <a:xfrm>
            <a:off x="5203788" y="2605185"/>
            <a:ext cx="3989743" cy="20051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CD651B-F604-462B-9640-92E0D41D3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14959" y="3012141"/>
            <a:ext cx="1322789" cy="7440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621564-E592-4E2A-A9AD-9B81EE2D8A5D}"/>
              </a:ext>
            </a:extLst>
          </p:cNvPr>
          <p:cNvSpPr txBox="1"/>
          <p:nvPr/>
        </p:nvSpPr>
        <p:spPr>
          <a:xfrm>
            <a:off x="0" y="7119408"/>
            <a:ext cx="15598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6" tooltip="https://sketchfab.com/3d-models/human-female-skeleton-3607576e0a7f422a802663ae358b7951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7" tooltip="https://creativecommons.org/licenses/by/3.0/"/>
              </a:rPr>
              <a:t>CC BY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1747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4D34-42E0-40D9-BC65-CC80E21A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0FB2E5F0-C3B2-42BA-82E8-224AF6AA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8" y="2404185"/>
            <a:ext cx="4876799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QCD-induced CEP</a:t>
            </a:r>
          </a:p>
        </p:txBody>
      </p:sp>
    </p:spTree>
    <p:extLst>
      <p:ext uri="{BB962C8B-B14F-4D97-AF65-F5344CB8AC3E}">
        <p14:creationId xmlns:p14="http://schemas.microsoft.com/office/powerpoint/2010/main" val="344585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F2E9B-32E1-42E8-8CEC-6FA0042C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6B85A-4CCB-425C-B9C8-29C19FAB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749" y="193741"/>
            <a:ext cx="1782501" cy="264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B17E82-6433-4721-9C6E-FCC2B76D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247" y="592260"/>
            <a:ext cx="9197788" cy="1408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6B7B1F-33D1-4E8B-AA57-11FCAC36A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616" y="2510117"/>
            <a:ext cx="9503161" cy="1496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6D53ED-23D2-408A-AC12-F8D1D9E47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68" t="34379" r="20221" b="59608"/>
          <a:stretch/>
        </p:blipFill>
        <p:spPr>
          <a:xfrm>
            <a:off x="179294" y="1865593"/>
            <a:ext cx="9939786" cy="590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DFF8B-98CE-4EA7-86D1-225181D4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1" t="47739" r="13823" b="46405"/>
          <a:stretch/>
        </p:blipFill>
        <p:spPr>
          <a:xfrm>
            <a:off x="-430308" y="3694393"/>
            <a:ext cx="11866838" cy="590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D4F9A-C961-4435-A91C-569715107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50" t="55883" r="23708" b="7014"/>
          <a:stretch/>
        </p:blipFill>
        <p:spPr>
          <a:xfrm>
            <a:off x="3039035" y="4248339"/>
            <a:ext cx="5047130" cy="24731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260EAB-BCCC-4A76-AEC3-5EF52AE5AD98}"/>
              </a:ext>
            </a:extLst>
          </p:cNvPr>
          <p:cNvSpPr txBox="1"/>
          <p:nvPr/>
        </p:nvSpPr>
        <p:spPr>
          <a:xfrm>
            <a:off x="7978589" y="45244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KMR-2000</a:t>
            </a:r>
          </a:p>
        </p:txBody>
      </p:sp>
    </p:spTree>
    <p:extLst>
      <p:ext uri="{BB962C8B-B14F-4D97-AF65-F5344CB8AC3E}">
        <p14:creationId xmlns:p14="http://schemas.microsoft.com/office/powerpoint/2010/main" val="4763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9551D2F-E9B4-4A14-8097-D722A75C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8584E-539E-4C97-BAE1-0AB247E9889E}" type="slidenum">
              <a:rPr lang="en-GB" altLang="en-US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D20EBB3-601B-4DEF-8B5E-E520A6C5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6" y="115888"/>
            <a:ext cx="5084763" cy="40640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</a:rPr>
              <a:t>“soft” scattering can easily destroy the gaps</a:t>
            </a:r>
          </a:p>
        </p:txBody>
      </p:sp>
      <p:pic>
        <p:nvPicPr>
          <p:cNvPr id="11268" name="Picture 3" descr="pAp">
            <a:extLst>
              <a:ext uri="{FF2B5EF4-FFF2-40B4-BE49-F238E27FC236}">
                <a16:creationId xmlns:a16="http://schemas.microsoft.com/office/drawing/2014/main" id="{F27A4D24-2825-40CE-8BC3-6DF85326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341438"/>
            <a:ext cx="36734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4">
            <a:extLst>
              <a:ext uri="{FF2B5EF4-FFF2-40B4-BE49-F238E27FC236}">
                <a16:creationId xmlns:a16="http://schemas.microsoft.com/office/drawing/2014/main" id="{529875A1-CB51-4BE8-9E42-F0B4A700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1700213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0" name="Text Box 5">
            <a:extLst>
              <a:ext uri="{FF2B5EF4-FFF2-40B4-BE49-F238E27FC236}">
                <a16:creationId xmlns:a16="http://schemas.microsoft.com/office/drawing/2014/main" id="{CBA0DC88-D298-4543-B9B8-563B20DB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2781300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1" name="Text Box 6">
            <a:extLst>
              <a:ext uri="{FF2B5EF4-FFF2-40B4-BE49-F238E27FC236}">
                <a16:creationId xmlns:a16="http://schemas.microsoft.com/office/drawing/2014/main" id="{C56FFB36-742C-48EE-B9BB-00EC0875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238626"/>
            <a:ext cx="6376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Eikonal rescatt</a:t>
            </a:r>
            <a:r>
              <a:rPr lang="en-GB" altLang="en-US" sz="2000"/>
              <a:t>:      between protons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Semi-enhanced rescatt</a:t>
            </a:r>
            <a:r>
              <a:rPr lang="en-GB" altLang="en-US" sz="2000"/>
              <a:t>:  involving intermediate partons</a:t>
            </a:r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90F8DD2B-DA0E-4A3A-AD5D-6487C4B7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9" y="2239964"/>
            <a:ext cx="395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M</a:t>
            </a:r>
          </a:p>
        </p:txBody>
      </p:sp>
      <p:pic>
        <p:nvPicPr>
          <p:cNvPr id="11276" name="Picture 11">
            <a:extLst>
              <a:ext uri="{FF2B5EF4-FFF2-40B4-BE49-F238E27FC236}">
                <a16:creationId xmlns:a16="http://schemas.microsoft.com/office/drawing/2014/main" id="{2104F351-6D65-44A7-B334-7D31C1EA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137" r="11604" b="4922"/>
          <a:stretch>
            <a:fillRect/>
          </a:stretch>
        </p:blipFill>
        <p:spPr bwMode="auto">
          <a:xfrm>
            <a:off x="1558926" y="44451"/>
            <a:ext cx="33131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13">
            <a:extLst>
              <a:ext uri="{FF2B5EF4-FFF2-40B4-BE49-F238E27FC236}">
                <a16:creationId xmlns:a16="http://schemas.microsoft.com/office/drawing/2014/main" id="{63A84369-E4F3-438B-8F86-2B0F38BE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1" y="836614"/>
            <a:ext cx="4098925" cy="314325"/>
          </a:xfrm>
          <a:prstGeom prst="rect">
            <a:avLst/>
          </a:prstGeom>
          <a:solidFill>
            <a:srgbClr val="00FFFF">
              <a:alpha val="58823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S</a:t>
            </a:r>
            <a:r>
              <a:rPr lang="en-US" altLang="en-US" sz="1400" b="1">
                <a:solidFill>
                  <a:srgbClr val="FF0000"/>
                </a:solidFill>
                <a:latin typeface="ZapfChancery" pitchFamily="18" charset="0"/>
              </a:rPr>
              <a:t>²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 </a:t>
            </a:r>
            <a:r>
              <a:rPr lang="en-GB" altLang="en-US" sz="1400">
                <a:solidFill>
                  <a:srgbClr val="333300"/>
                </a:solidFill>
              </a:rPr>
              <a:t>absorption effects</a:t>
            </a:r>
            <a:r>
              <a:rPr lang="en-GB" altLang="en-US" sz="1400"/>
              <a:t> -necessitated by unitarity</a:t>
            </a:r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66EECC1B-D84B-4F2E-9429-17576DF40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3284539"/>
            <a:ext cx="2447925" cy="10810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0" name="Line 23">
            <a:extLst>
              <a:ext uri="{FF2B5EF4-FFF2-40B4-BE49-F238E27FC236}">
                <a16:creationId xmlns:a16="http://schemas.microsoft.com/office/drawing/2014/main" id="{2077CCB9-9F5C-4470-B623-3EFB9928B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2924176"/>
            <a:ext cx="2881313" cy="18002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83" name="Picture 21">
            <a:extLst>
              <a:ext uri="{FF2B5EF4-FFF2-40B4-BE49-F238E27FC236}">
                <a16:creationId xmlns:a16="http://schemas.microsoft.com/office/drawing/2014/main" id="{237E12E4-584A-42EE-B575-CC6D5F83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85725"/>
            <a:ext cx="5762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D65D6-3883-43F4-A726-6D3E7D2BF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6" r="14503"/>
          <a:stretch/>
        </p:blipFill>
        <p:spPr>
          <a:xfrm>
            <a:off x="8557889" y="3679154"/>
            <a:ext cx="2325264" cy="1800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A90CC9-7DB1-4B1B-9A77-BE1F972203CB}"/>
              </a:ext>
            </a:extLst>
          </p:cNvPr>
          <p:cNvCxnSpPr>
            <a:cxnSpLocks/>
          </p:cNvCxnSpPr>
          <p:nvPr/>
        </p:nvCxnSpPr>
        <p:spPr>
          <a:xfrm>
            <a:off x="6266329" y="4482353"/>
            <a:ext cx="28059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E6ED56-20DA-4EA1-B834-FCC596445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86" y="5312362"/>
            <a:ext cx="708666" cy="501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F6791-B0A9-40BF-9CCC-D651A4EF4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169" y="5224681"/>
            <a:ext cx="587479" cy="559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F31FB0-9706-498E-AEC9-196CBB4D54F1}"/>
              </a:ext>
            </a:extLst>
          </p:cNvPr>
          <p:cNvSpPr txBox="1"/>
          <p:nvPr/>
        </p:nvSpPr>
        <p:spPr>
          <a:xfrm>
            <a:off x="1388125" y="5312361"/>
            <a:ext cx="1046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   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C2C75-813A-4CA3-857B-BBD32E89A062}"/>
              </a:ext>
            </a:extLst>
          </p:cNvPr>
          <p:cNvSpPr txBox="1"/>
          <p:nvPr/>
        </p:nvSpPr>
        <p:spPr>
          <a:xfrm>
            <a:off x="2941504" y="5312362"/>
            <a:ext cx="44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B189-A320-468D-AD0E-4CC855D906FA}"/>
              </a:ext>
            </a:extLst>
          </p:cNvPr>
          <p:cNvSpPr txBox="1"/>
          <p:nvPr/>
        </p:nvSpPr>
        <p:spPr>
          <a:xfrm>
            <a:off x="1277957" y="5224681"/>
            <a:ext cx="2809301" cy="58875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0636" y="4941169"/>
            <a:ext cx="9368439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First 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-2 </a:t>
            </a:r>
            <a:r>
              <a:rPr lang="en-GB" sz="2000" dirty="0"/>
              <a:t>MC</a:t>
            </a:r>
          </a:p>
          <a:p>
            <a:pPr algn="ctr"/>
            <a:r>
              <a:rPr lang="en-GB" sz="2000" dirty="0"/>
              <a:t>event generator- HKR, ArHiv:1508.02718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pic>
        <p:nvPicPr>
          <p:cNvPr id="9" name="Picture 3" descr="C:\Users\valery\AppData\Local\Microsoft\Windows\Temporary Internet Files\Content.IE5\0U50TSPF\MIT_EMBA_Survival_Guide_Trave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44624"/>
            <a:ext cx="849030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16E4A9-BF25-4FCE-8040-4A4DC641D4EB}"/>
              </a:ext>
            </a:extLst>
          </p:cNvPr>
          <p:cNvSpPr txBox="1"/>
          <p:nvPr/>
        </p:nvSpPr>
        <p:spPr>
          <a:xfrm>
            <a:off x="11043516" y="5067759"/>
            <a:ext cx="854700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SC-(3-4)</a:t>
            </a:r>
          </a:p>
        </p:txBody>
      </p:sp>
    </p:spTree>
    <p:extLst>
      <p:ext uri="{BB962C8B-B14F-4D97-AF65-F5344CB8AC3E}">
        <p14:creationId xmlns:p14="http://schemas.microsoft.com/office/powerpoint/2010/main" val="363508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E2082-0A37-4777-A820-6094B085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1" t="5936" r="8100" b="3332"/>
          <a:stretch/>
        </p:blipFill>
        <p:spPr>
          <a:xfrm>
            <a:off x="1130709" y="208263"/>
            <a:ext cx="8386917" cy="6649737"/>
          </a:xfrm>
          <a:prstGeom prst="rect">
            <a:avLst/>
          </a:prstGeom>
          <a:ln w="38100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7B08D3-C2CE-4D45-AD01-FA84A47C5BCB}"/>
              </a:ext>
            </a:extLst>
          </p:cNvPr>
          <p:cNvCxnSpPr>
            <a:cxnSpLocks/>
          </p:cNvCxnSpPr>
          <p:nvPr/>
        </p:nvCxnSpPr>
        <p:spPr>
          <a:xfrm>
            <a:off x="6700344" y="3642091"/>
            <a:ext cx="2148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AD573A-697A-432A-A829-66958311664A}"/>
              </a:ext>
            </a:extLst>
          </p:cNvPr>
          <p:cNvCxnSpPr>
            <a:cxnSpLocks/>
          </p:cNvCxnSpPr>
          <p:nvPr/>
        </p:nvCxnSpPr>
        <p:spPr>
          <a:xfrm>
            <a:off x="2674374" y="3824747"/>
            <a:ext cx="49849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E73A-35E9-458F-823E-8410F4F3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79B08-4CF7-454F-B90C-3CA461484354}"/>
              </a:ext>
            </a:extLst>
          </p:cNvPr>
          <p:cNvSpPr txBox="1"/>
          <p:nvPr/>
        </p:nvSpPr>
        <p:spPr>
          <a:xfrm>
            <a:off x="1787703" y="5054885"/>
            <a:ext cx="616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    </a:t>
            </a:r>
            <a:r>
              <a:rPr lang="en-GB" dirty="0">
                <a:sym typeface="Wingdings" panose="05000000000000000000" pitchFamily="2" charset="2"/>
              </a:rPr>
              <a:t>Limited statistical precision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5A006-0B30-4977-B6BE-22E91E9D311C}"/>
              </a:ext>
            </a:extLst>
          </p:cNvPr>
          <p:cNvSpPr txBox="1"/>
          <p:nvPr/>
        </p:nvSpPr>
        <p:spPr>
          <a:xfrm>
            <a:off x="1965128" y="5404212"/>
            <a:ext cx="806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Not sufficient sensitivity to discriminate the </a:t>
            </a:r>
            <a:r>
              <a:rPr lang="en-GB" dirty="0" err="1">
                <a:sym typeface="Wingdings" panose="05000000000000000000" pitchFamily="2" charset="2"/>
              </a:rPr>
              <a:t>theor</a:t>
            </a:r>
            <a:r>
              <a:rPr lang="en-GB" dirty="0">
                <a:sym typeface="Wingdings" panose="05000000000000000000" pitchFamily="2" charset="2"/>
              </a:rPr>
              <a:t>.  models  (used DIME , </a:t>
            </a:r>
            <a:r>
              <a:rPr lang="en-GB" dirty="0" err="1">
                <a:sym typeface="Wingdings" panose="05000000000000000000" pitchFamily="2" charset="2"/>
              </a:rPr>
              <a:t>GenEx</a:t>
            </a:r>
            <a:r>
              <a:rPr lang="en-GB" dirty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A059F-E5A7-4CC9-8CFB-767CA6F395A1}"/>
              </a:ext>
            </a:extLst>
          </p:cNvPr>
          <p:cNvSpPr txBox="1"/>
          <p:nvPr/>
        </p:nvSpPr>
        <p:spPr>
          <a:xfrm>
            <a:off x="1754309" y="542502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 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32AD0-60AD-45F6-B9D4-75F8A2F70770}"/>
              </a:ext>
            </a:extLst>
          </p:cNvPr>
          <p:cNvSpPr txBox="1"/>
          <p:nvPr/>
        </p:nvSpPr>
        <p:spPr>
          <a:xfrm>
            <a:off x="1787703" y="587708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</a:t>
            </a:r>
            <a:r>
              <a:rPr lang="en-GB" dirty="0">
                <a:sym typeface="Wingdings" panose="05000000000000000000" pitchFamily="2" charset="2"/>
              </a:rPr>
              <a:t>  Very promising potential to measure CEP using FD@LHC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9B43-4D6D-4A62-8EE3-0E8FAAF98611}"/>
              </a:ext>
            </a:extLst>
          </p:cNvPr>
          <p:cNvSpPr txBox="1"/>
          <p:nvPr/>
        </p:nvSpPr>
        <p:spPr>
          <a:xfrm>
            <a:off x="9389809" y="2802194"/>
            <a:ext cx="27432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ISR, SPS</a:t>
            </a:r>
          </a:p>
          <a:p>
            <a:r>
              <a:rPr lang="en-GB" dirty="0"/>
              <a:t>RHIC at           200, 500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4C72B-0937-42B0-AC9B-6CC81C362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225" y="3132878"/>
            <a:ext cx="609599" cy="242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CC76E-14BE-4BCC-ABF2-3FD37D7A8768}"/>
              </a:ext>
            </a:extLst>
          </p:cNvPr>
          <p:cNvSpPr txBox="1"/>
          <p:nvPr/>
        </p:nvSpPr>
        <p:spPr>
          <a:xfrm>
            <a:off x="5024290" y="5034129"/>
            <a:ext cx="613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(28 candidate signal events, M&lt;2GeV)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982EF-BEDF-45BC-9821-AE3745D9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3" y="6388623"/>
            <a:ext cx="6563101" cy="3086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77BEC-E8B8-4E5A-AA0F-34D32C465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96" y="6405510"/>
            <a:ext cx="3682842" cy="27724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18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20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71718" name="Picture 38">
            <a:extLst>
              <a:ext uri="{FF2B5EF4-FFF2-40B4-BE49-F238E27FC236}">
                <a16:creationId xmlns:a16="http://schemas.microsoft.com/office/drawing/2014/main" id="{E2EBAF7C-AFE4-495D-BDF5-0F9D04CC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89" y="115889"/>
            <a:ext cx="573087" cy="720725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58ACC24D-C9F6-4C0E-91B1-699C4A3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/>
          <a:stretch>
            <a:fillRect/>
          </a:stretch>
        </p:blipFill>
        <p:spPr bwMode="auto">
          <a:xfrm>
            <a:off x="1703388" y="188913"/>
            <a:ext cx="896461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1DC3BA-7179-472A-8B4C-75583CB5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6165850"/>
            <a:ext cx="24844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B62-68D7-4737-AF4C-14241C4604A9}"/>
              </a:ext>
            </a:extLst>
          </p:cNvPr>
          <p:cNvSpPr txBox="1"/>
          <p:nvPr/>
        </p:nvSpPr>
        <p:spPr>
          <a:xfrm>
            <a:off x="2061882" y="3164539"/>
            <a:ext cx="3639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84520-2BAA-4A23-ABFB-9B1A463F3318}"/>
              </a:ext>
            </a:extLst>
          </p:cNvPr>
          <p:cNvSpPr txBox="1"/>
          <p:nvPr/>
        </p:nvSpPr>
        <p:spPr>
          <a:xfrm>
            <a:off x="2312894" y="3429000"/>
            <a:ext cx="1030941" cy="47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87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23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2191116" y="996711"/>
            <a:ext cx="7842532" cy="33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61482" name="Rectangle 10">
            <a:extLst>
              <a:ext uri="{FF2B5EF4-FFF2-40B4-BE49-F238E27FC236}">
                <a16:creationId xmlns:a16="http://schemas.microsoft.com/office/drawing/2014/main" id="{8A40DF07-2C16-4164-AC7A-010A302C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573463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795233" y="4676720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24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EC077-9FFD-47F9-939A-4CDB7630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096" y="6424797"/>
            <a:ext cx="2743200" cy="365125"/>
          </a:xfrm>
        </p:spPr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2A0C-DCB8-486C-985F-2A351726FBFF}"/>
              </a:ext>
            </a:extLst>
          </p:cNvPr>
          <p:cNvSpPr txBox="1"/>
          <p:nvPr/>
        </p:nvSpPr>
        <p:spPr>
          <a:xfrm>
            <a:off x="2393576" y="277905"/>
            <a:ext cx="58449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What is known from </a:t>
            </a:r>
            <a:r>
              <a:rPr lang="en-GB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Regge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Theory   </a:t>
            </a:r>
            <a:r>
              <a:rPr lang="en-GB" sz="1400" dirty="0">
                <a:solidFill>
                  <a:schemeClr val="bg1"/>
                </a:solidFill>
                <a:latin typeface="Amasis MT Pro Black" panose="02040A04050005020304" pitchFamily="18" charset="0"/>
              </a:rPr>
              <a:t>(</a:t>
            </a:r>
            <a:r>
              <a:rPr lang="en-GB" sz="1200" dirty="0">
                <a:solidFill>
                  <a:schemeClr val="bg1"/>
                </a:solidFill>
                <a:latin typeface="Amasis MT Pro Black" panose="02040A04050005020304" pitchFamily="18" charset="0"/>
              </a:rPr>
              <a:t>KKMR-03</a:t>
            </a:r>
            <a:r>
              <a:rPr lang="en-GB" sz="1400" dirty="0">
                <a:solidFill>
                  <a:schemeClr val="bg1"/>
                </a:solidFill>
                <a:latin typeface="Amasis MT Pro Black" panose="02040A04050005020304" pitchFamily="18" charset="0"/>
              </a:rPr>
              <a:t>) </a:t>
            </a:r>
            <a:endParaRPr lang="en-GB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E7304-87FC-4F12-A97D-C6B27FF55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994" y="136194"/>
            <a:ext cx="1588712" cy="12661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1A6EE-E88E-4F2D-9AB8-299945B6E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0" y="1583781"/>
            <a:ext cx="9487325" cy="58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05A09-702B-42AA-B040-FC83E3388385}"/>
              </a:ext>
            </a:extLst>
          </p:cNvPr>
          <p:cNvSpPr txBox="1"/>
          <p:nvPr/>
        </p:nvSpPr>
        <p:spPr>
          <a:xfrm>
            <a:off x="10067365" y="1712259"/>
            <a:ext cx="146124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K.Boreskov</a:t>
            </a:r>
            <a:r>
              <a:rPr lang="en-GB" sz="1400" dirty="0">
                <a:solidFill>
                  <a:schemeClr val="accent1"/>
                </a:solidFill>
              </a:rPr>
              <a:t>, 68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C09FD-B16B-4EA6-BEEE-A4197CF5D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053" y="859682"/>
            <a:ext cx="1620456" cy="3335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EBCD-F5E2-4681-8988-99CD739D5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76" y="2420470"/>
            <a:ext cx="4031096" cy="384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E2C8D-0AFC-4AB0-83D9-742B1829D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0394" y="2411505"/>
            <a:ext cx="5137385" cy="56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FBC88-564C-4996-A0FB-437CFB4F9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10" y="3186868"/>
            <a:ext cx="2398459" cy="405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E26F-26FD-44A1-9558-136682AFF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8593" y="3127243"/>
            <a:ext cx="1794070" cy="356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5CE57F-F225-49D9-9998-8B339ECC06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1452" y="3094431"/>
            <a:ext cx="1451238" cy="38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9A9CEB-392D-47A1-ADD2-B9E5588F66DF}"/>
              </a:ext>
            </a:extLst>
          </p:cNvPr>
          <p:cNvSpPr txBox="1"/>
          <p:nvPr/>
        </p:nvSpPr>
        <p:spPr>
          <a:xfrm>
            <a:off x="2707340" y="3047998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9A641-3F44-402D-ABEF-62A4B4F4273C}"/>
              </a:ext>
            </a:extLst>
          </p:cNvPr>
          <p:cNvSpPr txBox="1"/>
          <p:nvPr/>
        </p:nvSpPr>
        <p:spPr>
          <a:xfrm>
            <a:off x="4706470" y="2994210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9E9A2C-FBE4-43E7-956B-9A74C114F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0182" y="3037593"/>
            <a:ext cx="4213185" cy="5260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6BA396-C843-46EF-B5D1-05E22ECFBF29}"/>
              </a:ext>
            </a:extLst>
          </p:cNvPr>
          <p:cNvSpPr txBox="1"/>
          <p:nvPr/>
        </p:nvSpPr>
        <p:spPr>
          <a:xfrm>
            <a:off x="9789459" y="2272221"/>
            <a:ext cx="207436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Kaidalov</a:t>
            </a:r>
            <a:r>
              <a:rPr lang="en-GB" sz="1400" dirty="0">
                <a:solidFill>
                  <a:schemeClr val="accent1"/>
                </a:solidFill>
              </a:rPr>
              <a:t>. </a:t>
            </a:r>
            <a:r>
              <a:rPr lang="en-GB" sz="1400" dirty="0" err="1">
                <a:solidFill>
                  <a:schemeClr val="accent1"/>
                </a:solidFill>
              </a:rPr>
              <a:t>Karnakov</a:t>
            </a:r>
            <a:r>
              <a:rPr lang="en-GB" sz="1400" dirty="0">
                <a:solidFill>
                  <a:schemeClr val="accent1"/>
                </a:solidFill>
              </a:rPr>
              <a:t>, 66,70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AC31D-C7CB-4A0D-B91E-5A35F424A2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345" y="3664448"/>
            <a:ext cx="1158490" cy="4255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71F9CB-6F25-4709-9C51-13015BD9D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4040" y="3652951"/>
            <a:ext cx="4228692" cy="4877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35AC8E-FD70-4941-8D29-5D96623A4D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176" y="4144472"/>
            <a:ext cx="6507764" cy="40595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B2C309-3B20-4A0F-98BB-9E14665F783F}"/>
              </a:ext>
            </a:extLst>
          </p:cNvPr>
          <p:cNvSpPr txBox="1"/>
          <p:nvPr/>
        </p:nvSpPr>
        <p:spPr>
          <a:xfrm>
            <a:off x="4858870" y="3146610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4EF942-E201-42E5-9F47-0BA843F87022}"/>
              </a:ext>
            </a:extLst>
          </p:cNvPr>
          <p:cNvCxnSpPr>
            <a:cxnSpLocks/>
          </p:cNvCxnSpPr>
          <p:nvPr/>
        </p:nvCxnSpPr>
        <p:spPr>
          <a:xfrm>
            <a:off x="6795248" y="4329956"/>
            <a:ext cx="448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59FD04B-530E-497A-8588-9F1DA55929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761" y="4569713"/>
            <a:ext cx="4375230" cy="264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E9D74-819C-4C7A-94DA-6F7E27FFEB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414" y="5066103"/>
            <a:ext cx="842116" cy="3775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7DC2C4-6A54-4650-9B6C-A12163C2B9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9918" y="5000189"/>
            <a:ext cx="5614057" cy="471264"/>
          </a:xfrm>
          <a:prstGeom prst="rect">
            <a:avLst/>
          </a:prstGeom>
        </p:spPr>
      </p:pic>
      <p:graphicFrame>
        <p:nvGraphicFramePr>
          <p:cNvPr id="47" name="Object 7">
            <a:extLst>
              <a:ext uri="{FF2B5EF4-FFF2-40B4-BE49-F238E27FC236}">
                <a16:creationId xmlns:a16="http://schemas.microsoft.com/office/drawing/2014/main" id="{FD7EAA41-3AAB-459C-B915-571007BF5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90740"/>
              </p:ext>
            </p:extLst>
          </p:nvPr>
        </p:nvGraphicFramePr>
        <p:xfrm>
          <a:off x="7319965" y="4080720"/>
          <a:ext cx="1582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19" imgW="876240" imgH="228600" progId="Equation.DSMT4">
                  <p:embed/>
                </p:oleObj>
              </mc:Choice>
              <mc:Fallback>
                <p:oleObj name="Equation" r:id="rId19" imgW="876240" imgH="228600" progId="Equation.DSMT4">
                  <p:embed/>
                  <p:pic>
                    <p:nvPicPr>
                      <p:cNvPr id="145415" name="Object 7">
                        <a:extLst>
                          <a:ext uri="{FF2B5EF4-FFF2-40B4-BE49-F238E27FC236}">
                            <a16:creationId xmlns:a16="http://schemas.microsoft.com/office/drawing/2014/main" id="{56997BF1-A891-4119-A8DE-0809A47B2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5" y="4080720"/>
                        <a:ext cx="15827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8">
            <a:extLst>
              <a:ext uri="{FF2B5EF4-FFF2-40B4-BE49-F238E27FC236}">
                <a16:creationId xmlns:a16="http://schemas.microsoft.com/office/drawing/2014/main" id="{B3CE46CA-0822-4FBD-9C53-1F00EF48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68" y="4118349"/>
            <a:ext cx="15113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361E00-993D-48C7-A6FA-C694AC904A5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158" y="5620786"/>
            <a:ext cx="972273" cy="2242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164FAF-B190-4327-99E8-7F515604C6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35468" y="5485471"/>
            <a:ext cx="2870522" cy="333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424C9-A1B1-40AE-A74B-ACED9DB9C31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5733" t="82594" r="34853" b="7315"/>
          <a:stretch/>
        </p:blipFill>
        <p:spPr>
          <a:xfrm>
            <a:off x="98382" y="5978171"/>
            <a:ext cx="5476757" cy="62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3840-F684-4936-9EC7-77F7CB829BE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5278" t="68829" r="26015" b="26435"/>
          <a:stretch/>
        </p:blipFill>
        <p:spPr>
          <a:xfrm>
            <a:off x="5351931" y="5543172"/>
            <a:ext cx="6606988" cy="2998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D79B75-15E1-4BA2-B3CF-DE16B728CB7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62280" t="22092" r="12499" b="64383"/>
          <a:stretch/>
        </p:blipFill>
        <p:spPr>
          <a:xfrm>
            <a:off x="8973674" y="3487655"/>
            <a:ext cx="1766044" cy="53274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0FC5E-FCC7-40CB-895F-F5C7B39FDF39}"/>
              </a:ext>
            </a:extLst>
          </p:cNvPr>
          <p:cNvSpPr txBox="1"/>
          <p:nvPr/>
        </p:nvSpPr>
        <p:spPr>
          <a:xfrm>
            <a:off x="6918897" y="5952562"/>
            <a:ext cx="310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Follows from general principles</a:t>
            </a:r>
          </a:p>
        </p:txBody>
      </p:sp>
    </p:spTree>
    <p:extLst>
      <p:ext uri="{BB962C8B-B14F-4D97-AF65-F5344CB8AC3E}">
        <p14:creationId xmlns:p14="http://schemas.microsoft.com/office/powerpoint/2010/main" val="350195415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EE621-1123-47DB-84BD-E1EC84809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2028" b="1790"/>
          <a:stretch/>
        </p:blipFill>
        <p:spPr>
          <a:xfrm>
            <a:off x="887505" y="573741"/>
            <a:ext cx="8662219" cy="565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2FAEC-EE99-49F7-8999-939FAC8B9981}"/>
              </a:ext>
            </a:extLst>
          </p:cNvPr>
          <p:cNvSpPr txBox="1"/>
          <p:nvPr/>
        </p:nvSpPr>
        <p:spPr>
          <a:xfrm>
            <a:off x="9930002" y="4676394"/>
            <a:ext cx="896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HKSR-10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AA5C-5930-473E-84B1-095BE55A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45B7E-97DF-4AEC-8786-4EF03599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2" y="6545249"/>
            <a:ext cx="2810603" cy="209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0D7B2-9075-4470-8F3B-FB53F2B796AE}"/>
              </a:ext>
            </a:extLst>
          </p:cNvPr>
          <p:cNvSpPr txBox="1"/>
          <p:nvPr/>
        </p:nvSpPr>
        <p:spPr>
          <a:xfrm>
            <a:off x="3352799" y="6488668"/>
            <a:ext cx="12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1966, 1970   ,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A6CE2-4106-4B67-AFDB-7C5FD0A47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13" y="4241852"/>
            <a:ext cx="1394070" cy="289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35D66-9E7E-4B51-ACE2-5599DCB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032" y="6459831"/>
            <a:ext cx="1356267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E0531-5B16-4929-BC09-DB8F241CA33D}"/>
              </a:ext>
            </a:extLst>
          </p:cNvPr>
          <p:cNvSpPr txBox="1"/>
          <p:nvPr/>
        </p:nvSpPr>
        <p:spPr>
          <a:xfrm>
            <a:off x="5841662" y="6488668"/>
            <a:ext cx="69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F396BA-FD21-4575-A7C0-336CE6A78E61}"/>
              </a:ext>
            </a:extLst>
          </p:cNvPr>
          <p:cNvSpPr/>
          <p:nvPr/>
        </p:nvSpPr>
        <p:spPr>
          <a:xfrm>
            <a:off x="380832" y="6488668"/>
            <a:ext cx="5939286" cy="36933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30EF6-5A06-4FEC-A2A7-C5180F3A2E67}"/>
              </a:ext>
            </a:extLst>
          </p:cNvPr>
          <p:cNvSpPr txBox="1"/>
          <p:nvPr/>
        </p:nvSpPr>
        <p:spPr>
          <a:xfrm>
            <a:off x="9305360" y="419283"/>
            <a:ext cx="2375647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Irrespectively to the decay products</a:t>
            </a:r>
          </a:p>
        </p:txBody>
      </p:sp>
    </p:spTree>
    <p:extLst>
      <p:ext uri="{BB962C8B-B14F-4D97-AF65-F5344CB8AC3E}">
        <p14:creationId xmlns:p14="http://schemas.microsoft.com/office/powerpoint/2010/main" val="4143606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C97CC-2B69-4908-B0E0-7F71395C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440111"/>
            <a:ext cx="6194612" cy="25836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4DEE9-DB52-4A12-AD57-96642263C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" t="81863" r="6411"/>
          <a:stretch/>
        </p:blipFill>
        <p:spPr>
          <a:xfrm>
            <a:off x="1497105" y="6176684"/>
            <a:ext cx="4546457" cy="41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</p:spTree>
    <p:extLst>
      <p:ext uri="{BB962C8B-B14F-4D97-AF65-F5344CB8AC3E}">
        <p14:creationId xmlns:p14="http://schemas.microsoft.com/office/powerpoint/2010/main" val="3634395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1E2D968-50FA-4A1F-BF6E-FB3DA71F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C47D3-DEC2-42B7-933A-8AD681F5A1E0}" type="slidenum">
              <a:rPr lang="en-GB" altLang="en-US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19922C44-9B79-4B39-A6BA-889C012B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r="2249"/>
          <a:stretch>
            <a:fillRect/>
          </a:stretch>
        </p:blipFill>
        <p:spPr bwMode="auto">
          <a:xfrm>
            <a:off x="552310" y="115888"/>
            <a:ext cx="8280400" cy="60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5">
            <a:extLst>
              <a:ext uri="{FF2B5EF4-FFF2-40B4-BE49-F238E27FC236}">
                <a16:creationId xmlns:a16="http://schemas.microsoft.com/office/drawing/2014/main" id="{FAA1DFB2-B7A0-47E8-8B97-4230A4C3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88750" r="12500" b="1479"/>
          <a:stretch>
            <a:fillRect/>
          </a:stretch>
        </p:blipFill>
        <p:spPr bwMode="auto">
          <a:xfrm>
            <a:off x="386109" y="5971694"/>
            <a:ext cx="90360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22A32-4C49-42E9-9434-334C35F38930}"/>
              </a:ext>
            </a:extLst>
          </p:cNvPr>
          <p:cNvSpPr txBox="1"/>
          <p:nvPr/>
        </p:nvSpPr>
        <p:spPr>
          <a:xfrm>
            <a:off x="7351059" y="286871"/>
            <a:ext cx="5558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B4131-BAF1-45BB-9EAE-65368A958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53" t="66232" r="39706" b="10556"/>
          <a:stretch/>
        </p:blipFill>
        <p:spPr>
          <a:xfrm>
            <a:off x="9143988" y="566535"/>
            <a:ext cx="2699546" cy="159191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07C54-736C-4D13-A40E-DAFD0770CC16}"/>
              </a:ext>
            </a:extLst>
          </p:cNvPr>
          <p:cNvSpPr txBox="1"/>
          <p:nvPr/>
        </p:nvSpPr>
        <p:spPr>
          <a:xfrm>
            <a:off x="6096000" y="286871"/>
            <a:ext cx="5558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B58A8-A50B-4A12-9D99-049B2BC207CD}"/>
              </a:ext>
            </a:extLst>
          </p:cNvPr>
          <p:cNvSpPr txBox="1"/>
          <p:nvPr/>
        </p:nvSpPr>
        <p:spPr>
          <a:xfrm>
            <a:off x="9556375" y="3585882"/>
            <a:ext cx="18198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t   </a:t>
            </a:r>
            <a:r>
              <a:rPr lang="en-GB" dirty="0"/>
              <a:t>~(03-0.5) GeV</a:t>
            </a:r>
            <a:r>
              <a:rPr lang="en-GB" baseline="-25000" dirty="0"/>
              <a:t>  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29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gradFill flip="none" rotWithShape="1">
            <a:gsLst>
              <a:gs pos="0">
                <a:srgbClr val="DBB015">
                  <a:gamma/>
                  <a:shade val="46275"/>
                  <a:invGamma/>
                </a:srgbClr>
              </a:gs>
              <a:gs pos="23000">
                <a:srgbClr val="DBB015"/>
              </a:gs>
              <a:gs pos="100000">
                <a:srgbClr val="DBB015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Higgs’ </a:t>
            </a:r>
          </a:p>
        </p:txBody>
      </p:sp>
    </p:spTree>
    <p:extLst>
      <p:ext uri="{BB962C8B-B14F-4D97-AF65-F5344CB8AC3E}">
        <p14:creationId xmlns:p14="http://schemas.microsoft.com/office/powerpoint/2010/main" val="284272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3</a:t>
            </a:fld>
            <a:endParaRPr lang="en-GB" altLang="en-US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765175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851532"/>
            <a:ext cx="5397503" cy="88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Introduction </a:t>
            </a:r>
            <a:r>
              <a:rPr lang="en-GB" altLang="en-US" sz="1600" b="1" dirty="0"/>
              <a:t>(why we are interested in CEP processes?)</a:t>
            </a:r>
          </a:p>
          <a:p>
            <a:pPr algn="l"/>
            <a:r>
              <a:rPr lang="en-GB" altLang="en-US" sz="1600" b="1" dirty="0"/>
              <a:t>CEP and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QCD-induced CEP mechanism.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CEP as a spin-parity </a:t>
            </a:r>
            <a:r>
              <a:rPr lang="en-GB" altLang="en-US" b="1" dirty="0" err="1"/>
              <a:t>analyzer</a:t>
            </a:r>
            <a:r>
              <a:rPr lang="en-GB" altLang="en-US" b="1" dirty="0"/>
              <a:t> 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‘Diffractive Higgs’ revisited.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Standard Candle CEP reactions and experimental tests.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Dimeson Saga.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Other selected CEP topics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Summary and Outlook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r>
              <a:rPr lang="en-GB" altLang="en-US" b="1" dirty="0"/>
              <a:t>‘</a:t>
            </a:r>
            <a:endParaRPr lang="en-GB" altLang="en-US" sz="1600" b="1" dirty="0"/>
          </a:p>
          <a:p>
            <a:pPr algn="l"/>
            <a:r>
              <a:rPr lang="en-GB" altLang="en-US" b="1" dirty="0"/>
              <a:t>Summary and Outlook.</a:t>
            </a:r>
          </a:p>
          <a:p>
            <a:pPr algn="l"/>
            <a:endParaRPr lang="en-GB" altLang="en-US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46328" y="2247436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167712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1951" y="355391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15">
            <a:extLst>
              <a:ext uri="{FF2B5EF4-FFF2-40B4-BE49-F238E27FC236}">
                <a16:creationId xmlns:a16="http://schemas.microsoft.com/office/drawing/2014/main" id="{B6D209A3-BF74-4EDB-BEF5-E74C6CCE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5122436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704494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8513-82DD-4BDC-9F26-75AA745A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6701"/>
            <a:ext cx="10363200" cy="7263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8C0C8-44D6-4F24-84AA-FFD8592F4099}"/>
              </a:ext>
            </a:extLst>
          </p:cNvPr>
          <p:cNvSpPr txBox="1"/>
          <p:nvPr/>
        </p:nvSpPr>
        <p:spPr>
          <a:xfrm>
            <a:off x="10148047" y="410927"/>
            <a:ext cx="1541928" cy="655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14627-41C1-49E0-BF7D-D65A057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F55EF-CC47-4A02-80C4-696218B6F3B3}"/>
              </a:ext>
            </a:extLst>
          </p:cNvPr>
          <p:cNvSpPr txBox="1"/>
          <p:nvPr/>
        </p:nvSpPr>
        <p:spPr>
          <a:xfrm>
            <a:off x="10058399" y="416422"/>
            <a:ext cx="163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Durham Group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1997-2013</a:t>
            </a:r>
          </a:p>
        </p:txBody>
      </p:sp>
      <p:pic>
        <p:nvPicPr>
          <p:cNvPr id="7" name="Picture 13" descr="fp420-logo2">
            <a:extLst>
              <a:ext uri="{FF2B5EF4-FFF2-40B4-BE49-F238E27FC236}">
                <a16:creationId xmlns:a16="http://schemas.microsoft.com/office/drawing/2014/main" id="{816380C0-6A07-4AB7-ACF2-83E5BE04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65" y="5549156"/>
            <a:ext cx="435126" cy="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B399A-F6DF-486D-9801-9E3A710B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F9F37-5CE9-48EF-89E5-3FDA28B74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04" y="269646"/>
            <a:ext cx="9408407" cy="6689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5A205-BB68-4CEB-834A-6B0F1C3D8F4B}"/>
              </a:ext>
            </a:extLst>
          </p:cNvPr>
          <p:cNvSpPr txBox="1"/>
          <p:nvPr/>
        </p:nvSpPr>
        <p:spPr>
          <a:xfrm>
            <a:off x="10355856" y="174049"/>
            <a:ext cx="163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Durham Group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1997-2013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4ADA0-6591-40CB-AA9E-031EEEBC37D6}"/>
              </a:ext>
            </a:extLst>
          </p:cNvPr>
          <p:cNvSpPr txBox="1"/>
          <p:nvPr/>
        </p:nvSpPr>
        <p:spPr>
          <a:xfrm>
            <a:off x="1850835" y="5442333"/>
            <a:ext cx="7866042" cy="11127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86D46-E63E-4334-B2BE-079C4871E2F0}"/>
              </a:ext>
            </a:extLst>
          </p:cNvPr>
          <p:cNvSpPr txBox="1"/>
          <p:nvPr/>
        </p:nvSpPr>
        <p:spPr>
          <a:xfrm>
            <a:off x="2222652" y="5670800"/>
            <a:ext cx="46791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SM  Higgs-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detectors at 420m needed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62691-D845-4495-BB0F-83F7B92C9904}"/>
              </a:ext>
            </a:extLst>
          </p:cNvPr>
          <p:cNvSpPr txBox="1"/>
          <p:nvPr/>
        </p:nvSpPr>
        <p:spPr>
          <a:xfrm>
            <a:off x="1850835" y="5420299"/>
            <a:ext cx="7866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3" descr="fp420-logo2">
            <a:extLst>
              <a:ext uri="{FF2B5EF4-FFF2-40B4-BE49-F238E27FC236}">
                <a16:creationId xmlns:a16="http://schemas.microsoft.com/office/drawing/2014/main" id="{C4BC6FAE-0C09-4F6F-8FE5-EBE9C2D7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76" y="5758478"/>
            <a:ext cx="435126" cy="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6FC8B-D07B-4264-AB97-2371B73CD0B9}"/>
              </a:ext>
            </a:extLst>
          </p:cNvPr>
          <p:cNvSpPr txBox="1"/>
          <p:nvPr/>
        </p:nvSpPr>
        <p:spPr>
          <a:xfrm>
            <a:off x="1831551" y="699037"/>
            <a:ext cx="944699" cy="5018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9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18B453-D3FC-4E07-AB39-830A2B94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24BB-1CCC-4F9B-8532-C5BB811A742B}" type="slidenum">
              <a:rPr lang="en-GB" altLang="en-US"/>
              <a:pPr/>
              <a:t>32</a:t>
            </a:fld>
            <a:endParaRPr lang="en-GB" altLang="en-US" dirty="0"/>
          </a:p>
        </p:txBody>
      </p:sp>
      <p:sp>
        <p:nvSpPr>
          <p:cNvPr id="355330" name="Text Box 2">
            <a:extLst>
              <a:ext uri="{FF2B5EF4-FFF2-40B4-BE49-F238E27FC236}">
                <a16:creationId xmlns:a16="http://schemas.microsoft.com/office/drawing/2014/main" id="{E560B4F2-729F-4E68-A9FC-F3FCA9A3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"/>
            <a:ext cx="633571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The basic ingredients of the Durham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approach</a:t>
            </a:r>
            <a:r>
              <a:rPr lang="en-GB" altLang="en-US" sz="2400" b="1" dirty="0">
                <a:latin typeface="Comic Sans MS" panose="030F0702030302020204" pitchFamily="66" charset="0"/>
              </a:rPr>
              <a:t>                             </a:t>
            </a:r>
            <a:r>
              <a:rPr lang="en-GB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GB" alt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KMR</a:t>
            </a:r>
            <a:r>
              <a:rPr lang="en-GB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1997-2000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Interplay between the soft and hard  dynamics</a:t>
            </a:r>
            <a:r>
              <a:rPr lang="en-GB" altLang="en-US" sz="2800" dirty="0">
                <a:latin typeface="Arial" panose="020B0604020202020204" pitchFamily="34" charset="0"/>
              </a:rPr>
              <a:t>  </a:t>
            </a:r>
            <a:r>
              <a:rPr lang="en-GB" altLang="en-US" sz="2400" dirty="0">
                <a:latin typeface="Arial" panose="020B0604020202020204" pitchFamily="34" charset="0"/>
              </a:rPr>
              <a:t>                              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                                                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355331" name="Text Box 3">
            <a:extLst>
              <a:ext uri="{FF2B5EF4-FFF2-40B4-BE49-F238E27FC236}">
                <a16:creationId xmlns:a16="http://schemas.microsoft.com/office/drawing/2014/main" id="{5A65429A-CC1C-4C76-86CD-B5C26FEB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924175"/>
            <a:ext cx="8501062" cy="304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</a:rPr>
              <a:t>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r>
              <a:rPr lang="en-GB" altLang="en-US" sz="1600" dirty="0">
                <a:solidFill>
                  <a:srgbClr val="0000FF"/>
                </a:solidFill>
                <a:latin typeface="Lucida Calligraphy" panose="03010101010101010101" pitchFamily="66" charset="0"/>
              </a:rPr>
              <a:t>        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4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600" dirty="0">
              <a:solidFill>
                <a:srgbClr val="0000FF"/>
              </a:solidFill>
              <a:latin typeface="Lucida Calligraphy" panose="03010101010101010101" pitchFamily="66" charset="0"/>
            </a:endParaRPr>
          </a:p>
          <a:p>
            <a:endParaRPr lang="en-GB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Main requirements:</a:t>
            </a:r>
          </a:p>
          <a:p>
            <a:pPr>
              <a:buFontTx/>
              <a:buChar char="•"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inelastically</a:t>
            </a:r>
            <a:r>
              <a:rPr lang="en-GB" altLang="en-US" dirty="0">
                <a:latin typeface="Comic Sans MS" panose="030F0702030302020204" pitchFamily="66" charset="0"/>
              </a:rPr>
              <a:t> scattered protons remain intact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active gluons do not radiate in the course of evolution up to the scale M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&lt;Qt&gt; &gt;&gt;/\</a:t>
            </a:r>
            <a:r>
              <a:rPr lang="en-GB" altLang="en-US" sz="900" dirty="0">
                <a:solidFill>
                  <a:schemeClr val="hlink"/>
                </a:solidFill>
                <a:latin typeface="Arial" panose="020B0604020202020204" pitchFamily="34" charset="0"/>
              </a:rPr>
              <a:t>QCD</a:t>
            </a:r>
            <a:r>
              <a:rPr lang="en-GB" altLang="en-US" sz="2000" dirty="0">
                <a:latin typeface="Arial" panose="020B0604020202020204" pitchFamily="34" charset="0"/>
              </a:rPr>
              <a:t>     </a:t>
            </a:r>
            <a:r>
              <a:rPr lang="en-GB" altLang="en-US" dirty="0">
                <a:latin typeface="Comic Sans MS" panose="030F0702030302020204" pitchFamily="66" charset="0"/>
              </a:rPr>
              <a:t>in order to go by </a:t>
            </a:r>
            <a:r>
              <a:rPr lang="en-GB" alt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pQCD</a:t>
            </a:r>
            <a:r>
              <a:rPr lang="en-GB" altLang="en-US" sz="2000" dirty="0">
                <a:latin typeface="Comic Sans MS" panose="030F0702030302020204" pitchFamily="66" charset="0"/>
              </a:rPr>
              <a:t> book</a:t>
            </a:r>
          </a:p>
        </p:txBody>
      </p:sp>
      <p:sp>
        <p:nvSpPr>
          <p:cNvPr id="355332" name="Text Box 4">
            <a:extLst>
              <a:ext uri="{FF2B5EF4-FFF2-40B4-BE49-F238E27FC236}">
                <a16:creationId xmlns:a16="http://schemas.microsoft.com/office/drawing/2014/main" id="{2BAD5636-CBD2-49CF-8F14-D861ED0A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1" y="2446339"/>
            <a:ext cx="246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3" name="Text Box 5">
            <a:extLst>
              <a:ext uri="{FF2B5EF4-FFF2-40B4-BE49-F238E27FC236}">
                <a16:creationId xmlns:a16="http://schemas.microsoft.com/office/drawing/2014/main" id="{83D86D9D-5EDF-4B18-A8F5-AA0DA572D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45263" y="636905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0698C030-4105-487A-BDA0-6C450385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9" y="1919288"/>
            <a:ext cx="701675" cy="233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DE9432D5-9A9D-44A7-9F4C-13ED5677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1560513"/>
            <a:ext cx="79375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6" name="Rectangle 8">
            <a:extLst>
              <a:ext uri="{FF2B5EF4-FFF2-40B4-BE49-F238E27FC236}">
                <a16:creationId xmlns:a16="http://schemas.microsoft.com/office/drawing/2014/main" id="{CE999683-0CE3-4073-8080-CF91E4B4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4" y="6232526"/>
            <a:ext cx="2714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(CDPE) ~ 10 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(incl)</a:t>
            </a:r>
          </a:p>
        </p:txBody>
      </p:sp>
      <p:sp>
        <p:nvSpPr>
          <p:cNvPr id="355337" name="Text Box 9">
            <a:extLst>
              <a:ext uri="{FF2B5EF4-FFF2-40B4-BE49-F238E27FC236}">
                <a16:creationId xmlns:a16="http://schemas.microsoft.com/office/drawing/2014/main" id="{34AF5691-B2EB-464F-89DB-B37E696F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0213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 - 4</a:t>
            </a:r>
          </a:p>
        </p:txBody>
      </p:sp>
      <p:pic>
        <p:nvPicPr>
          <p:cNvPr id="355338" name="Picture 10">
            <a:extLst>
              <a:ext uri="{FF2B5EF4-FFF2-40B4-BE49-F238E27FC236}">
                <a16:creationId xmlns:a16="http://schemas.microsoft.com/office/drawing/2014/main" id="{474A7543-D7AA-44A3-B865-5562F856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28835" r="22540" b="42700"/>
          <a:stretch>
            <a:fillRect/>
          </a:stretch>
        </p:blipFill>
        <p:spPr bwMode="auto">
          <a:xfrm>
            <a:off x="1919289" y="1628776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9" name="Line 11">
            <a:extLst>
              <a:ext uri="{FF2B5EF4-FFF2-40B4-BE49-F238E27FC236}">
                <a16:creationId xmlns:a16="http://schemas.microsoft.com/office/drawing/2014/main" id="{0054CBC2-9FFB-4213-B711-7F2E34F48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1773239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0" name="Text Box 12">
            <a:extLst>
              <a:ext uri="{FF2B5EF4-FFF2-40B4-BE49-F238E27FC236}">
                <a16:creationId xmlns:a16="http://schemas.microsoft.com/office/drawing/2014/main" id="{E90C16BE-2FA1-4CB0-BCDA-9AE4EC5C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" y="1282045"/>
            <a:ext cx="1240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RG</a:t>
            </a:r>
            <a:r>
              <a:rPr lang="en-GB" altLang="en-US" sz="12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chemeClr val="accent1"/>
                </a:solidFill>
                <a:latin typeface="Comic Sans MS" panose="030F0702030302020204" pitchFamily="66" charset="0"/>
              </a:rPr>
              <a:t>signature for Higgs hunting</a:t>
            </a:r>
            <a:r>
              <a:rPr lang="en-GB" altLang="en-US" sz="1400" dirty="0">
                <a:solidFill>
                  <a:schemeClr val="accent1"/>
                </a:solidFill>
              </a:rPr>
              <a:t> </a:t>
            </a:r>
            <a:r>
              <a:rPr lang="en-GB" altLang="en-U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okshitzer, </a:t>
            </a:r>
            <a:r>
              <a:rPr lang="en-GB" altLang="en-US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GB" altLang="en-US" sz="16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hoze,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royan, 1987</a:t>
            </a:r>
            <a:r>
              <a:rPr lang="en-GB" altLang="en-U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).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Advanced and promoted  by </a:t>
            </a:r>
            <a:r>
              <a:rPr lang="en-GB" altLang="en-US" sz="16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Bjorken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 (1992-93)</a:t>
            </a:r>
          </a:p>
        </p:txBody>
      </p:sp>
      <p:pic>
        <p:nvPicPr>
          <p:cNvPr id="355343" name="Picture 15">
            <a:extLst>
              <a:ext uri="{FF2B5EF4-FFF2-40B4-BE49-F238E27FC236}">
                <a16:creationId xmlns:a16="http://schemas.microsoft.com/office/drawing/2014/main" id="{AC127A87-7BFA-451C-9008-57134BA0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34560" r="27072" b="16008"/>
          <a:stretch>
            <a:fillRect/>
          </a:stretch>
        </p:blipFill>
        <p:spPr bwMode="auto">
          <a:xfrm>
            <a:off x="7535864" y="1725613"/>
            <a:ext cx="19462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45" name="Line 17">
            <a:extLst>
              <a:ext uri="{FF2B5EF4-FFF2-40B4-BE49-F238E27FC236}">
                <a16:creationId xmlns:a16="http://schemas.microsoft.com/office/drawing/2014/main" id="{146D82FF-E78E-4E58-9DA7-29D5C465C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24209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6" name="Rectangle 18">
            <a:extLst>
              <a:ext uri="{FF2B5EF4-FFF2-40B4-BE49-F238E27FC236}">
                <a16:creationId xmlns:a16="http://schemas.microsoft.com/office/drawing/2014/main" id="{AC766ADE-E4CF-4C4F-99C3-467F9A40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2347913"/>
            <a:ext cx="36036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600"/>
              <a:t>h</a:t>
            </a:r>
          </a:p>
        </p:txBody>
      </p:sp>
      <p:sp>
        <p:nvSpPr>
          <p:cNvPr id="355348" name="Text Box 20">
            <a:extLst>
              <a:ext uri="{FF2B5EF4-FFF2-40B4-BE49-F238E27FC236}">
                <a16:creationId xmlns:a16="http://schemas.microsoft.com/office/drawing/2014/main" id="{E1161440-D2F9-46D4-80BB-31054DA55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57563"/>
            <a:ext cx="4897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0099"/>
                </a:solidFill>
              </a:rPr>
              <a:t>Further development</a:t>
            </a:r>
            <a:r>
              <a:rPr lang="en-GB" altLang="en-US" dirty="0"/>
              <a:t> </a:t>
            </a:r>
            <a:r>
              <a:rPr lang="en-GB" altLang="en-US" sz="2400" dirty="0"/>
              <a:t>(</a:t>
            </a:r>
            <a:r>
              <a:rPr lang="en-GB" altLang="en-US" sz="1600" dirty="0">
                <a:solidFill>
                  <a:srgbClr val="FF0000"/>
                </a:solidFill>
              </a:rPr>
              <a:t>KKMR-01-04</a:t>
            </a:r>
            <a:r>
              <a:rPr lang="en-GB" altLang="en-US" sz="2000" dirty="0">
                <a:solidFill>
                  <a:schemeClr val="accent1"/>
                </a:solidFill>
              </a:rPr>
              <a:t>)</a:t>
            </a:r>
            <a:endParaRPr lang="en-GB" altLang="en-US" sz="1000" dirty="0">
              <a:solidFill>
                <a:schemeClr val="accent1"/>
              </a:solidFill>
            </a:endParaRPr>
          </a:p>
        </p:txBody>
      </p:sp>
      <p:sp>
        <p:nvSpPr>
          <p:cNvPr id="355349" name="Text Box 21">
            <a:extLst>
              <a:ext uri="{FF2B5EF4-FFF2-40B4-BE49-F238E27FC236}">
                <a16:creationId xmlns:a16="http://schemas.microsoft.com/office/drawing/2014/main" id="{84D47FCF-EE23-4EF3-BE38-93690A36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6" y="21510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FF0000"/>
                </a:solidFill>
              </a:rPr>
              <a:t>+ ….</a:t>
            </a:r>
          </a:p>
        </p:txBody>
      </p:sp>
      <p:sp>
        <p:nvSpPr>
          <p:cNvPr id="355351" name="AutoShape 23">
            <a:extLst>
              <a:ext uri="{FF2B5EF4-FFF2-40B4-BE49-F238E27FC236}">
                <a16:creationId xmlns:a16="http://schemas.microsoft.com/office/drawing/2014/main" id="{DBC87B7B-1DC5-4E65-8534-F6134E2A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6092826"/>
            <a:ext cx="3097212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BCBE4-3062-4435-8F83-AC8B1FC5B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6" t="44189" r="16555" b="9121"/>
          <a:stretch/>
        </p:blipFill>
        <p:spPr>
          <a:xfrm>
            <a:off x="122545" y="-260176"/>
            <a:ext cx="11785093" cy="452714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87358-6684-41F3-AC6C-B28D4EB10D9E}"/>
              </a:ext>
            </a:extLst>
          </p:cNvPr>
          <p:cNvSpPr txBox="1"/>
          <p:nvPr/>
        </p:nvSpPr>
        <p:spPr>
          <a:xfrm>
            <a:off x="7974607" y="3946225"/>
            <a:ext cx="1535932" cy="2616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tx2">
                    <a:lumMod val="75000"/>
                  </a:schemeClr>
                </a:solidFill>
              </a:rPr>
              <a:t>DKS-91 (PYTHIA MC)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5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5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1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FDA099A-ECE7-4C1E-BCE8-9EA44FF4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204C-9E72-4201-8F95-D1C2715E462D}" type="slidenum">
              <a:rPr lang="en-GB" altLang="en-US"/>
              <a:pPr/>
              <a:t>33</a:t>
            </a:fld>
            <a:endParaRPr lang="en-GB" altLang="en-US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75938472-A24C-4749-A1A3-31668BC9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868864"/>
            <a:ext cx="8747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EFD8BBDF-50F3-422F-BF3B-DAABC15C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85" y="4848184"/>
            <a:ext cx="8509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>
            <a:extLst>
              <a:ext uri="{FF2B5EF4-FFF2-40B4-BE49-F238E27FC236}">
                <a16:creationId xmlns:a16="http://schemas.microsoft.com/office/drawing/2014/main" id="{CD16AA30-2885-4E60-994E-858D95ED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13802" r="14113" b="7465"/>
          <a:stretch>
            <a:fillRect/>
          </a:stretch>
        </p:blipFill>
        <p:spPr bwMode="auto">
          <a:xfrm>
            <a:off x="5591176" y="5084764"/>
            <a:ext cx="76517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id="{32157FD5-ED50-4571-9FAF-EF587988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4319589"/>
            <a:ext cx="4193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993300"/>
                </a:solidFill>
              </a:rPr>
              <a:t>Forcing two camels to go through the eye</a:t>
            </a:r>
            <a:r>
              <a:rPr lang="en-GB" altLang="en-US" sz="1600" b="1">
                <a:solidFill>
                  <a:srgbClr val="993300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GB" altLang="en-US" b="1">
                <a:solidFill>
                  <a:srgbClr val="993300"/>
                </a:solidFill>
              </a:rPr>
              <a:t>of a needle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CA5F1DDB-6C44-410F-B91A-CA7627BA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030" y="342340"/>
            <a:ext cx="6719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High price to pay for such a clean exclusive  environment</a:t>
            </a:r>
            <a:r>
              <a:rPr lang="en-GB" alt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  <a:p>
            <a:pPr algn="l"/>
            <a:endParaRPr lang="en-GB" alt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l"/>
            <a:r>
              <a:rPr lang="el-GR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(CEP) ~ 10</a:t>
            </a:r>
            <a:endParaRPr lang="en-US" altLang="en-US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DCA6EA45-83A2-4CED-BC40-DD843209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88" y="835590"/>
            <a:ext cx="50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B9EE4053-7034-462B-B3BC-D82DBD6E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906463"/>
            <a:ext cx="1477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altLang="en-US" sz="16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inclus</a:t>
            </a: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A5DAA0E2-A0D4-4D5D-98BB-FC79C6A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19" y="1323976"/>
            <a:ext cx="5620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dirty="0">
                <a:latin typeface="Comic Sans MS" panose="030F0702030302020204" pitchFamily="66" charset="0"/>
              </a:rPr>
              <a:t>R</a:t>
            </a:r>
            <a:r>
              <a:rPr lang="en-GB" altLang="en-US" sz="1600" dirty="0">
                <a:latin typeface="Comic Sans MS" panose="030F0702030302020204" pitchFamily="66" charset="0"/>
              </a:rPr>
              <a:t>apidity Gaps</a:t>
            </a:r>
            <a:r>
              <a:rPr lang="en-GB" altLang="en-US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should survive</a:t>
            </a:r>
            <a:r>
              <a:rPr lang="en-GB" altLang="en-US" sz="16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hostile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hadronic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radiation</a:t>
            </a:r>
          </a:p>
          <a:p>
            <a:pPr algn="l"/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damages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and 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‘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partonic pile-up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‘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1B8C7464-7BCA-49F4-A851-0D940A7C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7" y="1889126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>
                <a:solidFill>
                  <a:schemeClr val="accent2"/>
                </a:solidFill>
              </a:rPr>
              <a:t>symbolically</a:t>
            </a:r>
            <a:r>
              <a:rPr lang="en-GB" altLang="en-US" sz="1600">
                <a:solidFill>
                  <a:schemeClr val="accent2"/>
                </a:solidFill>
              </a:rPr>
              <a:t>   </a:t>
            </a:r>
            <a:r>
              <a:rPr lang="en-GB" altLang="en-US">
                <a:solidFill>
                  <a:schemeClr val="accent2"/>
                </a:solidFill>
              </a:rPr>
              <a:t>W</a:t>
            </a:r>
            <a:r>
              <a:rPr lang="en-GB" altLang="en-US" b="1">
                <a:solidFill>
                  <a:schemeClr val="accent2"/>
                </a:solidFill>
              </a:rPr>
              <a:t> = S</a:t>
            </a:r>
            <a:r>
              <a:rPr lang="en-US" altLang="en-US" b="1">
                <a:solidFill>
                  <a:schemeClr val="accent2"/>
                </a:solidFill>
              </a:rPr>
              <a:t>² T²</a:t>
            </a:r>
          </a:p>
        </p:txBody>
      </p:sp>
      <p:sp>
        <p:nvSpPr>
          <p:cNvPr id="106508" name="Text Box 12">
            <a:extLst>
              <a:ext uri="{FF2B5EF4-FFF2-40B4-BE49-F238E27FC236}">
                <a16:creationId xmlns:a16="http://schemas.microsoft.com/office/drawing/2014/main" id="{E274D92E-40DB-4874-9F89-4ADC4B04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43" y="2205038"/>
            <a:ext cx="4268989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rgbClr val="003300"/>
                </a:solidFill>
              </a:rPr>
              <a:t>Colour  charges of the ‘digluon dipole’ are screened</a:t>
            </a:r>
          </a:p>
          <a:p>
            <a:r>
              <a:rPr lang="en-GB" altLang="en-US" sz="1200" dirty="0">
                <a:solidFill>
                  <a:srgbClr val="003300"/>
                </a:solidFill>
              </a:rPr>
              <a:t>only at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</a:t>
            </a:r>
            <a:r>
              <a:rPr lang="en-GB" altLang="en-US" sz="1200" dirty="0" err="1"/>
              <a:t>d</a:t>
            </a:r>
            <a:r>
              <a:rPr lang="en-GB" altLang="en-US" sz="1200" dirty="0"/>
              <a:t> ≥  1/ (Qt)</a:t>
            </a:r>
            <a:r>
              <a:rPr lang="en-GB" altLang="en-US" sz="1000" dirty="0" err="1"/>
              <a:t>ch</a:t>
            </a:r>
            <a:endParaRPr lang="en-GB" altLang="en-US" sz="1000" dirty="0"/>
          </a:p>
          <a:p>
            <a:endParaRPr lang="en-GB" altLang="en-US" sz="1200" dirty="0">
              <a:solidFill>
                <a:srgbClr val="FF0000"/>
              </a:solidFill>
            </a:endParaRPr>
          </a:p>
          <a:p>
            <a:r>
              <a:rPr lang="en-GB" altLang="en-US" dirty="0">
                <a:solidFill>
                  <a:srgbClr val="FF0000"/>
                </a:solidFill>
              </a:rPr>
              <a:t>GAP   Keepers </a:t>
            </a:r>
            <a:r>
              <a:rPr lang="en-GB" altLang="en-US" sz="1200" dirty="0"/>
              <a:t> </a:t>
            </a:r>
            <a:r>
              <a:rPr lang="en-GB" altLang="en-US" sz="1200" dirty="0">
                <a:solidFill>
                  <a:srgbClr val="000066"/>
                </a:solidFill>
              </a:rPr>
              <a:t>(Survival Factors)  ,</a:t>
            </a:r>
            <a:r>
              <a:rPr lang="en-GB" altLang="en-US" sz="1200" dirty="0">
                <a:solidFill>
                  <a:srgbClr val="66CCFF"/>
                </a:solidFill>
              </a:rPr>
              <a:t>  </a:t>
            </a:r>
            <a:r>
              <a:rPr lang="en-GB" altLang="en-US" sz="1200" dirty="0"/>
              <a:t>protecting</a:t>
            </a:r>
            <a:r>
              <a:rPr lang="en-GB" altLang="en-US" sz="1200" dirty="0">
                <a:solidFill>
                  <a:srgbClr val="FF0000"/>
                </a:solidFill>
              </a:rPr>
              <a:t> RG  </a:t>
            </a:r>
            <a:r>
              <a:rPr lang="en-GB" altLang="en-US" sz="1200" dirty="0"/>
              <a:t> against:</a:t>
            </a:r>
          </a:p>
          <a:p>
            <a:endParaRPr lang="en-GB" altLang="en-US" sz="1200" dirty="0"/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0033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the debris of QCD radiation with </a:t>
            </a:r>
            <a:r>
              <a:rPr lang="en-GB" altLang="en-US" sz="1200" dirty="0">
                <a:solidFill>
                  <a:srgbClr val="FF0000"/>
                </a:solidFill>
              </a:rPr>
              <a:t>1/Qt≥ </a:t>
            </a:r>
            <a:r>
              <a:rPr lang="en-GB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≥</a:t>
            </a:r>
            <a:r>
              <a:rPr lang="en-GB" altLang="en-US" sz="1200" dirty="0">
                <a:solidFill>
                  <a:srgbClr val="FF0000"/>
                </a:solidFill>
              </a:rPr>
              <a:t>  1/M</a:t>
            </a:r>
            <a:r>
              <a:rPr lang="en-GB" altLang="en-US" sz="1200" dirty="0"/>
              <a:t>          </a:t>
            </a:r>
            <a:r>
              <a:rPr lang="en-GB" altLang="en-US" b="1" dirty="0">
                <a:solidFill>
                  <a:srgbClr val="FF0000"/>
                </a:solidFill>
              </a:rPr>
              <a:t>(T)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soft </a:t>
            </a:r>
            <a:r>
              <a:rPr lang="en-GB" altLang="en-US" sz="1200" dirty="0" err="1"/>
              <a:t>rescattering</a:t>
            </a:r>
            <a:r>
              <a:rPr lang="en-GB" altLang="en-US" sz="1200" dirty="0"/>
              <a:t> effects (necessitated by unitarity)       </a:t>
            </a:r>
            <a:r>
              <a:rPr lang="en-GB" altLang="en-US" b="1" dirty="0">
                <a:solidFill>
                  <a:srgbClr val="FF0000"/>
                </a:solidFill>
              </a:rPr>
              <a:t>(S)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E4A84251-7F86-4242-84A7-0CB64553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197600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6510" name="Text Box 14">
            <a:extLst>
              <a:ext uri="{FF2B5EF4-FFF2-40B4-BE49-F238E27FC236}">
                <a16:creationId xmlns:a16="http://schemas.microsoft.com/office/drawing/2014/main" id="{5AD39A69-856B-4BE0-9D5A-E33381AE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6359525"/>
            <a:ext cx="308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1D085375-E765-4099-9722-70C4D502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6291263"/>
            <a:ext cx="481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2" name="Line 16">
            <a:extLst>
              <a:ext uri="{FF2B5EF4-FFF2-40B4-BE49-F238E27FC236}">
                <a16:creationId xmlns:a16="http://schemas.microsoft.com/office/drawing/2014/main" id="{C1D04FA1-A4E6-4216-A9B3-99070DF5D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2100" y="6345239"/>
            <a:ext cx="259080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13" name="Line 17">
            <a:extLst>
              <a:ext uri="{FF2B5EF4-FFF2-40B4-BE49-F238E27FC236}">
                <a16:creationId xmlns:a16="http://schemas.microsoft.com/office/drawing/2014/main" id="{0DC8EA64-D886-488B-961E-583D62E370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8588" y="6345238"/>
            <a:ext cx="2208212" cy="10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58DDE-594B-4574-8118-0512C8CB6914}"/>
              </a:ext>
            </a:extLst>
          </p:cNvPr>
          <p:cNvSpPr txBox="1"/>
          <p:nvPr/>
        </p:nvSpPr>
        <p:spPr>
          <a:xfrm>
            <a:off x="8477531" y="1084728"/>
            <a:ext cx="375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A.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Bialas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and P.V.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Landshoff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, Phys. Lett. B256 (1991) 540.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5C47-4862-43C7-A946-886ABB934B7C}"/>
              </a:ext>
            </a:extLst>
          </p:cNvPr>
          <p:cNvSpPr txBox="1"/>
          <p:nvPr/>
        </p:nvSpPr>
        <p:spPr>
          <a:xfrm>
            <a:off x="8732955" y="1506941"/>
            <a:ext cx="362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Excitement of the Tevatron community-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1018-1902-452E-B084-02F18C683D09}"/>
              </a:ext>
            </a:extLst>
          </p:cNvPr>
          <p:cNvSpPr txBox="1"/>
          <p:nvPr/>
        </p:nvSpPr>
        <p:spPr>
          <a:xfrm>
            <a:off x="9027459" y="2321859"/>
            <a:ext cx="234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KMR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FD8BD-0537-4319-AEE4-04831D7AEA38}"/>
              </a:ext>
            </a:extLst>
          </p:cNvPr>
          <p:cNvSpPr txBox="1"/>
          <p:nvPr/>
        </p:nvSpPr>
        <p:spPr>
          <a:xfrm>
            <a:off x="8955973" y="1882587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Theory spread of 11 orders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F560-19D5-45A7-ABC0-7D86D356C284}"/>
              </a:ext>
            </a:extLst>
          </p:cNvPr>
          <p:cNvSpPr txBox="1"/>
          <p:nvPr/>
        </p:nvSpPr>
        <p:spPr>
          <a:xfrm>
            <a:off x="8758515" y="2967165"/>
            <a:ext cx="216946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Picture 18" descr="MCj04238200000[1]">
            <a:extLst>
              <a:ext uri="{FF2B5EF4-FFF2-40B4-BE49-F238E27FC236}">
                <a16:creationId xmlns:a16="http://schemas.microsoft.com/office/drawing/2014/main" id="{722593A5-72BF-4D1A-BB01-59886D96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69" y="1522478"/>
            <a:ext cx="308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MCj04238480000[1]">
            <a:extLst>
              <a:ext uri="{FF2B5EF4-FFF2-40B4-BE49-F238E27FC236}">
                <a16:creationId xmlns:a16="http://schemas.microsoft.com/office/drawing/2014/main" id="{DB9BE5E7-556A-4BA2-A4AA-61406F63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90" y="1873128"/>
            <a:ext cx="251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7E222-8734-4EC1-BDA3-1C0F14769C5D}"/>
              </a:ext>
            </a:extLst>
          </p:cNvPr>
          <p:cNvSpPr/>
          <p:nvPr/>
        </p:nvSpPr>
        <p:spPr>
          <a:xfrm>
            <a:off x="2205318" y="4182876"/>
            <a:ext cx="7565744" cy="250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035C7F8-4D12-4F15-B916-5A1A0112F0F8}"/>
              </a:ext>
            </a:extLst>
          </p:cNvPr>
          <p:cNvSpPr/>
          <p:nvPr/>
        </p:nvSpPr>
        <p:spPr>
          <a:xfrm>
            <a:off x="9420763" y="2654984"/>
            <a:ext cx="288003" cy="247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0BE7A5-0EFC-4550-B4C2-4F5AA817A2B4}"/>
              </a:ext>
            </a:extLst>
          </p:cNvPr>
          <p:cNvSpPr/>
          <p:nvPr/>
        </p:nvSpPr>
        <p:spPr>
          <a:xfrm>
            <a:off x="7924800" y="865611"/>
            <a:ext cx="4195482" cy="2831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F852C2-A71F-49C5-AE54-D6C5BB87A3A3}"/>
              </a:ext>
            </a:extLst>
          </p:cNvPr>
          <p:cNvSpPr txBox="1"/>
          <p:nvPr/>
        </p:nvSpPr>
        <p:spPr>
          <a:xfrm>
            <a:off x="8720786" y="2966897"/>
            <a:ext cx="22991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</a:rPr>
              <a:t>Factor ~3 since 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9" grpId="0"/>
      <p:bldP spid="106510" grpId="0"/>
      <p:bldP spid="106511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BBF3605-5D99-4FC2-B81C-796FAE36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8887" y="5310129"/>
            <a:ext cx="2019856" cy="309659"/>
          </a:xfrm>
          <a:solidFill>
            <a:schemeClr val="bg1"/>
          </a:solidFill>
        </p:spPr>
        <p:txBody>
          <a:bodyPr/>
          <a:lstStyle/>
          <a:p>
            <a:r>
              <a:rPr lang="en-GB" altLang="en-US" dirty="0"/>
              <a:t> </a:t>
            </a:r>
            <a:fld id="{45206A93-23B5-41F6-B103-FAE2C8102CA7}" type="slidenum">
              <a:rPr lang="en-GB" altLang="en-US" smtClean="0"/>
              <a:t>34</a:t>
            </a:fld>
            <a:endParaRPr lang="en-GB" altLang="en-US" dirty="0"/>
          </a:p>
        </p:txBody>
      </p:sp>
      <p:pic>
        <p:nvPicPr>
          <p:cNvPr id="107522" name="Picture 2">
            <a:extLst>
              <a:ext uri="{FF2B5EF4-FFF2-40B4-BE49-F238E27FC236}">
                <a16:creationId xmlns:a16="http://schemas.microsoft.com/office/drawing/2014/main" id="{2AC55C89-C015-497C-9980-0B5200BC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9235" r="1270" b="-1193"/>
          <a:stretch>
            <a:fillRect/>
          </a:stretch>
        </p:blipFill>
        <p:spPr bwMode="auto">
          <a:xfrm>
            <a:off x="529612" y="572294"/>
            <a:ext cx="76327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Oval 3">
            <a:extLst>
              <a:ext uri="{FF2B5EF4-FFF2-40B4-BE49-F238E27FC236}">
                <a16:creationId xmlns:a16="http://schemas.microsoft.com/office/drawing/2014/main" id="{0B0D60B7-E397-48F9-B60B-50EE247D6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5589589"/>
            <a:ext cx="647700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7526" name="Oval 6">
            <a:extLst>
              <a:ext uri="{FF2B5EF4-FFF2-40B4-BE49-F238E27FC236}">
                <a16:creationId xmlns:a16="http://schemas.microsoft.com/office/drawing/2014/main" id="{A911AEC4-D6E5-4B3D-B0B6-2EECD705B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039" y="5251260"/>
            <a:ext cx="360362" cy="3603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7528" name="Line 8">
            <a:extLst>
              <a:ext uri="{FF2B5EF4-FFF2-40B4-BE49-F238E27FC236}">
                <a16:creationId xmlns:a16="http://schemas.microsoft.com/office/drawing/2014/main" id="{A878F42F-382D-4538-AAAD-5466BD8D48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1812" y="2940424"/>
            <a:ext cx="1006423" cy="4885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529" name="Rectangle 9">
            <a:extLst>
              <a:ext uri="{FF2B5EF4-FFF2-40B4-BE49-F238E27FC236}">
                <a16:creationId xmlns:a16="http://schemas.microsoft.com/office/drawing/2014/main" id="{76DB86A5-D92C-48F0-83B1-4B85A0F7A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1989139"/>
            <a:ext cx="2736850" cy="346075"/>
          </a:xfrm>
          <a:prstGeom prst="rect">
            <a:avLst/>
          </a:prstGeom>
          <a:solidFill>
            <a:srgbClr val="00FFFF">
              <a:alpha val="24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(CEP) ~ 10 </a:t>
            </a:r>
            <a:r>
              <a:rPr lang="en-US" altLang="en-US" sz="1600" b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b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(incl)</a:t>
            </a:r>
          </a:p>
        </p:txBody>
      </p:sp>
      <p:sp>
        <p:nvSpPr>
          <p:cNvPr id="107530" name="Text Box 10">
            <a:extLst>
              <a:ext uri="{FF2B5EF4-FFF2-40B4-BE49-F238E27FC236}">
                <a16:creationId xmlns:a16="http://schemas.microsoft.com/office/drawing/2014/main" id="{48ACF4BB-289F-4E94-83A3-3E9FCF84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1844675"/>
            <a:ext cx="576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b="1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en-GB" altLang="en-US" sz="1200" b="1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7531" name="Rectangle 11">
            <a:extLst>
              <a:ext uri="{FF2B5EF4-FFF2-40B4-BE49-F238E27FC236}">
                <a16:creationId xmlns:a16="http://schemas.microsoft.com/office/drawing/2014/main" id="{56BD7A11-59D0-47EF-B70F-072826C7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014" y="549276"/>
            <a:ext cx="12827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sz="1200" dirty="0">
                <a:solidFill>
                  <a:srgbClr val="669900"/>
                </a:solidFill>
              </a:rPr>
              <a:t>(KMR 1997-2000</a:t>
            </a:r>
            <a:r>
              <a:rPr lang="en-GB" altLang="en-US" sz="1200" dirty="0">
                <a:solidFill>
                  <a:srgbClr val="000066"/>
                </a:solidFill>
              </a:rPr>
              <a:t>)</a:t>
            </a:r>
          </a:p>
        </p:txBody>
      </p:sp>
      <p:sp>
        <p:nvSpPr>
          <p:cNvPr id="107534" name="Text Box 14">
            <a:extLst>
              <a:ext uri="{FF2B5EF4-FFF2-40B4-BE49-F238E27FC236}">
                <a16:creationId xmlns:a16="http://schemas.microsoft.com/office/drawing/2014/main" id="{405A6C5E-7F45-401B-9CFF-71BBAB2C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059" y="271522"/>
            <a:ext cx="193200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tx2"/>
                </a:solidFill>
              </a:rPr>
              <a:t>KMR technology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7B933-0C67-428D-9396-431610D0FE76}"/>
              </a:ext>
            </a:extLst>
          </p:cNvPr>
          <p:cNvSpPr txBox="1"/>
          <p:nvPr/>
        </p:nvSpPr>
        <p:spPr>
          <a:xfrm>
            <a:off x="8112126" y="2673060"/>
            <a:ext cx="172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schematically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2A68D9-C47A-40B6-82B0-2A498D8D9646}"/>
              </a:ext>
            </a:extLst>
          </p:cNvPr>
          <p:cNvCxnSpPr/>
          <p:nvPr/>
        </p:nvCxnSpPr>
        <p:spPr bwMode="auto">
          <a:xfrm>
            <a:off x="7608888" y="3054995"/>
            <a:ext cx="914400" cy="914400"/>
          </a:xfrm>
          <a:prstGeom prst="straightConnector1">
            <a:avLst/>
          </a:prstGeom>
          <a:solidFill>
            <a:schemeClr val="bg1"/>
          </a:solidFill>
          <a:ln>
            <a:noFill/>
            <a:tailEnd type="triangle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E18C5F-046E-4CAF-B5F1-F161900FC190}"/>
              </a:ext>
            </a:extLst>
          </p:cNvPr>
          <p:cNvSpPr txBox="1"/>
          <p:nvPr/>
        </p:nvSpPr>
        <p:spPr>
          <a:xfrm>
            <a:off x="8488375" y="5464366"/>
            <a:ext cx="200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7ED41-6C1D-4E81-966B-5476A940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6" y="4206646"/>
            <a:ext cx="3940327" cy="7782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DF30F-2556-4A8E-BEE2-FA9096AF2D62}"/>
              </a:ext>
            </a:extLst>
          </p:cNvPr>
          <p:cNvSpPr txBox="1"/>
          <p:nvPr/>
        </p:nvSpPr>
        <p:spPr>
          <a:xfrm>
            <a:off x="8615191" y="4637021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96300-D390-4BB6-BB7D-245E219BB88B}"/>
              </a:ext>
            </a:extLst>
          </p:cNvPr>
          <p:cNvSpPr txBox="1"/>
          <p:nvPr/>
        </p:nvSpPr>
        <p:spPr>
          <a:xfrm>
            <a:off x="7608887" y="5464366"/>
            <a:ext cx="231788" cy="1252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5E1955C-7E7D-4E8F-BFBA-4963F29D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D15-A03C-4E00-B16D-70D738E727BD}" type="slidenum">
              <a:rPr lang="en-GB" altLang="en-US"/>
              <a:pPr/>
              <a:t>35</a:t>
            </a:fld>
            <a:endParaRPr lang="en-GB" altLang="en-US"/>
          </a:p>
        </p:txBody>
      </p:sp>
      <p:pic>
        <p:nvPicPr>
          <p:cNvPr id="193538" name="Picture 2">
            <a:extLst>
              <a:ext uri="{FF2B5EF4-FFF2-40B4-BE49-F238E27FC236}">
                <a16:creationId xmlns:a16="http://schemas.microsoft.com/office/drawing/2014/main" id="{9B8B8D23-ABC0-4658-AEA4-BDC91609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125" r="1270" b="-1193"/>
          <a:stretch>
            <a:fillRect/>
          </a:stretch>
        </p:blipFill>
        <p:spPr bwMode="auto">
          <a:xfrm>
            <a:off x="1919288" y="115888"/>
            <a:ext cx="76327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0" name="Oval 4">
            <a:extLst>
              <a:ext uri="{FF2B5EF4-FFF2-40B4-BE49-F238E27FC236}">
                <a16:creationId xmlns:a16="http://schemas.microsoft.com/office/drawing/2014/main" id="{154991C1-2AE8-4FDB-851A-8EFF0C62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5589589"/>
            <a:ext cx="647700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8EE3E-B7DC-4A03-8355-450019B2DF3D}"/>
              </a:ext>
            </a:extLst>
          </p:cNvPr>
          <p:cNvSpPr txBox="1"/>
          <p:nvPr/>
        </p:nvSpPr>
        <p:spPr>
          <a:xfrm>
            <a:off x="4990641" y="33048"/>
            <a:ext cx="27982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(1997-2000)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CF83F-437E-4CEE-BD95-E1E8BF24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0078-A56F-49E6-8F49-B8EAE41D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" y="755082"/>
            <a:ext cx="5475969" cy="83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97BA2-200C-433D-8F17-444DAC2F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5" y="1609868"/>
            <a:ext cx="3759386" cy="907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117D0-CC69-499F-B2CB-EC185048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70" y="414166"/>
            <a:ext cx="3705802" cy="2253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A730-98D5-4C57-B019-B22CC0E89E92}"/>
              </a:ext>
            </a:extLst>
          </p:cNvPr>
          <p:cNvSpPr txBox="1"/>
          <p:nvPr/>
        </p:nvSpPr>
        <p:spPr>
          <a:xfrm>
            <a:off x="9430439" y="1366092"/>
            <a:ext cx="793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F952E-5B83-41B7-B522-9EA949107C10}"/>
              </a:ext>
            </a:extLst>
          </p:cNvPr>
          <p:cNvSpPr txBox="1"/>
          <p:nvPr/>
        </p:nvSpPr>
        <p:spPr>
          <a:xfrm>
            <a:off x="198302" y="2671457"/>
            <a:ext cx="54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Sudakov</a:t>
            </a:r>
            <a:r>
              <a:rPr lang="en-GB" dirty="0"/>
              <a:t>      - probability not emitting gluons with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381A9-FB97-42E9-B5F7-F5C28538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60" y="3281866"/>
            <a:ext cx="1435261" cy="316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5D079-DB62-463F-A843-9050F78B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95" y="3220207"/>
            <a:ext cx="7118902" cy="3693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DF358-514B-4377-AF8B-484EBA368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45" y="555399"/>
            <a:ext cx="2009769" cy="369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5A6601-20B7-4C83-A7C9-98B1140B8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845" y="4560689"/>
            <a:ext cx="5162309" cy="667109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1D32A2-3AD5-4D07-8639-60130C617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72" y="3887248"/>
            <a:ext cx="5783855" cy="82106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2A54DF-E165-441D-9A68-6A274721E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55" y="2646440"/>
            <a:ext cx="2011428" cy="4521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E8C3B3-4539-4590-8325-3296E2600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4656" y="2709927"/>
            <a:ext cx="324091" cy="4025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B24E58-E6A0-4872-ADEA-91D8D9DAC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887" y="1498069"/>
            <a:ext cx="324091" cy="4025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C4ED90-498C-43DD-BDF0-9D1B0AA9E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514" y="3148692"/>
            <a:ext cx="532435" cy="362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BA07C4-4793-4D98-AF8C-ECFFF073E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361" y="5076647"/>
            <a:ext cx="3379808" cy="3623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4BEEB1-FA76-4484-944D-730FB25850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452" y="5052221"/>
            <a:ext cx="1713053" cy="345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53EBBE-1A39-4A07-A3DF-9BD556DA1A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721" y="5636117"/>
            <a:ext cx="5284848" cy="36135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646799-A100-44FB-9A46-5A6AA7EC7090}"/>
              </a:ext>
            </a:extLst>
          </p:cNvPr>
          <p:cNvSpPr txBox="1"/>
          <p:nvPr/>
        </p:nvSpPr>
        <p:spPr>
          <a:xfrm>
            <a:off x="10399923" y="495759"/>
            <a:ext cx="116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KMR-1997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1F96FC-790F-4F8D-9B97-69BE70F14D84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BA4F-4820-400E-9BAB-576BD7F39815}"/>
              </a:ext>
            </a:extLst>
          </p:cNvPr>
          <p:cNvSpPr txBox="1"/>
          <p:nvPr/>
        </p:nvSpPr>
        <p:spPr>
          <a:xfrm>
            <a:off x="7249098" y="4105195"/>
            <a:ext cx="364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infrared divergency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26C78-49A7-47EF-BA6A-24D7C18B079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174" b="22316"/>
          <a:stretch/>
        </p:blipFill>
        <p:spPr>
          <a:xfrm>
            <a:off x="7311344" y="4626495"/>
            <a:ext cx="4409222" cy="213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A4D78-417C-47A9-91D0-C26745FB1B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4569" y="5076646"/>
            <a:ext cx="486138" cy="362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8B4F84-3177-470F-AAB3-50EB598B61EF}"/>
              </a:ext>
            </a:extLst>
          </p:cNvPr>
          <p:cNvSpPr txBox="1"/>
          <p:nvPr/>
        </p:nvSpPr>
        <p:spPr>
          <a:xfrm>
            <a:off x="7946829" y="5051286"/>
            <a:ext cx="380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increases with mass M</a:t>
            </a:r>
            <a:r>
              <a:rPr lang="en-GB" baseline="-25000" dirty="0"/>
              <a:t>H</a:t>
            </a:r>
            <a:r>
              <a:rPr lang="en-GB" dirty="0"/>
              <a:t> and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49670-DCA3-4B40-957C-0A6819219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38701" y="5116450"/>
            <a:ext cx="354436" cy="2641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E0F1B95-DAEA-4F74-BC26-DB0F0F12BD7E}"/>
              </a:ext>
            </a:extLst>
          </p:cNvPr>
          <p:cNvSpPr txBox="1"/>
          <p:nvPr/>
        </p:nvSpPr>
        <p:spPr>
          <a:xfrm>
            <a:off x="6962645" y="4098407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D63C4C-5160-4F3A-BC21-CBDF3FE1E3A0}"/>
              </a:ext>
            </a:extLst>
          </p:cNvPr>
          <p:cNvSpPr txBox="1"/>
          <p:nvPr/>
        </p:nvSpPr>
        <p:spPr>
          <a:xfrm>
            <a:off x="6960815" y="4537249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B6AC9D-8C55-4231-BCF1-EFB1DDD91127}"/>
              </a:ext>
            </a:extLst>
          </p:cNvPr>
          <p:cNvSpPr txBox="1"/>
          <p:nvPr/>
        </p:nvSpPr>
        <p:spPr>
          <a:xfrm>
            <a:off x="6947958" y="4965068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3C6A86-C27B-4FE6-8489-32C4F3C9386C}"/>
              </a:ext>
            </a:extLst>
          </p:cNvPr>
          <p:cNvSpPr/>
          <p:nvPr/>
        </p:nvSpPr>
        <p:spPr>
          <a:xfrm>
            <a:off x="6731306" y="3977089"/>
            <a:ext cx="5148973" cy="17406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00957F-5CF9-454C-BB47-F57F26830A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1315" y="6138563"/>
            <a:ext cx="1574157" cy="4198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9A667E-BF7C-4A05-AFEE-A538BCFF55B9}"/>
              </a:ext>
            </a:extLst>
          </p:cNvPr>
          <p:cNvSpPr txBox="1"/>
          <p:nvPr/>
        </p:nvSpPr>
        <p:spPr>
          <a:xfrm>
            <a:off x="3944039" y="6193257"/>
            <a:ext cx="278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‘skewed’  unintegrated PDF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F8873B-53FF-4070-A19D-1D8727ACD4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380" y="6220787"/>
            <a:ext cx="3239273" cy="25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9D212-D1FB-4C21-92D8-F0CBFBE7C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987" y="3065270"/>
            <a:ext cx="1921397" cy="66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2EBE0-09BD-4732-82B9-399C46B72E00}"/>
              </a:ext>
            </a:extLst>
          </p:cNvPr>
          <p:cNvSpPr txBox="1"/>
          <p:nvPr/>
        </p:nvSpPr>
        <p:spPr>
          <a:xfrm>
            <a:off x="10891090" y="3274523"/>
            <a:ext cx="67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414833785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2070-1C80-47D9-AF2C-C17BF87D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2524B-1386-4518-B5DD-A641A1D5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03" y="208184"/>
            <a:ext cx="7201772" cy="186298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D30924-4419-485A-AFBD-3A0235FB1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9" t="5461" r="2536" b="10414"/>
          <a:stretch/>
        </p:blipFill>
        <p:spPr>
          <a:xfrm>
            <a:off x="1399142" y="2228832"/>
            <a:ext cx="8813493" cy="3477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DA9B3-BD47-4D11-82FD-1CE00E5FFBAF}"/>
              </a:ext>
            </a:extLst>
          </p:cNvPr>
          <p:cNvSpPr txBox="1"/>
          <p:nvPr/>
        </p:nvSpPr>
        <p:spPr>
          <a:xfrm>
            <a:off x="8802475" y="5938090"/>
            <a:ext cx="1161178" cy="446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0EEFF-03D3-4FA9-85EF-872A35D651A9}"/>
              </a:ext>
            </a:extLst>
          </p:cNvPr>
          <p:cNvSpPr txBox="1"/>
          <p:nvPr/>
        </p:nvSpPr>
        <p:spPr>
          <a:xfrm>
            <a:off x="10289754" y="272116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a bit outdated PDFs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3E483-C878-4D1B-B089-0AA1AAE02722}"/>
              </a:ext>
            </a:extLst>
          </p:cNvPr>
          <p:cNvSpPr txBox="1"/>
          <p:nvPr/>
        </p:nvSpPr>
        <p:spPr>
          <a:xfrm>
            <a:off x="1399142" y="2335576"/>
            <a:ext cx="4384713" cy="2930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39076-E9AE-40E8-9AEE-D5A01E8AFD95}"/>
              </a:ext>
            </a:extLst>
          </p:cNvPr>
          <p:cNvSpPr txBox="1"/>
          <p:nvPr/>
        </p:nvSpPr>
        <p:spPr>
          <a:xfrm>
            <a:off x="7282149" y="5475383"/>
            <a:ext cx="28313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8C4BA-4D1C-4FEC-84F1-23372D8EC03F}"/>
              </a:ext>
            </a:extLst>
          </p:cNvPr>
          <p:cNvSpPr txBox="1"/>
          <p:nvPr/>
        </p:nvSpPr>
        <p:spPr>
          <a:xfrm>
            <a:off x="1255923" y="5359438"/>
            <a:ext cx="822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924524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 accuracy (~1%)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 err="1"/>
              <a:t>dominance;</a:t>
            </a:r>
            <a:r>
              <a:rPr lang="en-GB" altLang="en-US" sz="2000" dirty="0" err="1">
                <a:solidFill>
                  <a:srgbClr val="FF0000"/>
                </a:solidFill>
              </a:rPr>
              <a:t>C,P-</a:t>
            </a:r>
            <a:r>
              <a:rPr lang="en-GB" altLang="en-US" sz="1600" dirty="0" err="1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 0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 </a:t>
            </a:r>
            <a:r>
              <a:rPr lang="en-GB" altLang="en-US" sz="2800" b="1" dirty="0">
                <a:solidFill>
                  <a:schemeClr val="accent2"/>
                </a:solidFill>
                <a:latin typeface="Lucida Bright" panose="02040602050505020304" pitchFamily="18" charset="0"/>
                <a:sym typeface="Wingdings" panose="05000000000000000000" pitchFamily="2" charset="2"/>
              </a:rPr>
              <a:t>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981024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41030" name="Picture 69">
            <a:extLst>
              <a:ext uri="{FF2B5EF4-FFF2-40B4-BE49-F238E27FC236}">
                <a16:creationId xmlns:a16="http://schemas.microsoft.com/office/drawing/2014/main" id="{DC6FF8DB-A0BF-4B25-B8D3-9D739F24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62" y="5516563"/>
            <a:ext cx="255587" cy="2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1" name="Picture 70">
            <a:extLst>
              <a:ext uri="{FF2B5EF4-FFF2-40B4-BE49-F238E27FC236}">
                <a16:creationId xmlns:a16="http://schemas.microsoft.com/office/drawing/2014/main" id="{18955BEA-A04D-4AE6-82BB-DF045238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254" y="4868863"/>
            <a:ext cx="255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(25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505" y="1772817"/>
            <a:ext cx="403401" cy="24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fp420-lo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09" y="277861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1545" y="1700808"/>
            <a:ext cx="4265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solidFill>
                  <a:srgbClr val="A88000"/>
                </a:solidFill>
                <a:latin typeface="Algerian" panose="04020705040A02060702" pitchFamily="82" charset="0"/>
              </a:rPr>
              <a:t>Thou shalt not annoy machine people</a:t>
            </a:r>
            <a:r>
              <a:rPr lang="en-GB" altLang="en-US" sz="1600" dirty="0">
                <a:solidFill>
                  <a:srgbClr val="FFC000"/>
                </a:solidFill>
                <a:latin typeface="Algerian" panose="04020705040A02060702" pitchFamily="82" charset="0"/>
              </a:rPr>
              <a:t>.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3" t="3125" r="10922" b="84462"/>
          <a:stretch/>
        </p:blipFill>
        <p:spPr bwMode="auto">
          <a:xfrm>
            <a:off x="6600056" y="1645684"/>
            <a:ext cx="1389020" cy="7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6366001" y="104336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694" y="6309320"/>
            <a:ext cx="279698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 96 GeV-’light Higgs’ indications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4743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PPS/AFP- new proposals</a:t>
            </a:r>
          </a:p>
        </p:txBody>
      </p:sp>
    </p:spTree>
    <p:extLst>
      <p:ext uri="{BB962C8B-B14F-4D97-AF65-F5344CB8AC3E}">
        <p14:creationId xmlns:p14="http://schemas.microsoft.com/office/powerpoint/2010/main" val="26916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B0B8-B348-4AB0-8FA1-1C29DF5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89745B4A-1BEC-4B3A-B89C-21BA55E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43" y="2302525"/>
            <a:ext cx="524932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         </a:t>
            </a:r>
            <a:r>
              <a:rPr lang="en-GB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and RAP GAPs</a:t>
            </a:r>
          </a:p>
        </p:txBody>
      </p:sp>
    </p:spTree>
    <p:extLst>
      <p:ext uri="{BB962C8B-B14F-4D97-AF65-F5344CB8AC3E}">
        <p14:creationId xmlns:p14="http://schemas.microsoft.com/office/powerpoint/2010/main" val="2410730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301"/>
          <a:stretch/>
        </p:blipFill>
        <p:spPr>
          <a:xfrm>
            <a:off x="1658550" y="549000"/>
            <a:ext cx="8874901" cy="52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3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DA125-6042-4D28-B8B3-D519F866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CD457-A177-4A0A-8505-C3A4EC89C817}"/>
              </a:ext>
            </a:extLst>
          </p:cNvPr>
          <p:cNvSpPr txBox="1"/>
          <p:nvPr/>
        </p:nvSpPr>
        <p:spPr>
          <a:xfrm>
            <a:off x="4041058" y="1189703"/>
            <a:ext cx="503411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Photon vs Gluon  fusion</a:t>
            </a:r>
          </a:p>
        </p:txBody>
      </p:sp>
    </p:spTree>
    <p:extLst>
      <p:ext uri="{BB962C8B-B14F-4D97-AF65-F5344CB8AC3E}">
        <p14:creationId xmlns:p14="http://schemas.microsoft.com/office/powerpoint/2010/main" val="2306566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19907"/>
            <a:ext cx="8358188" cy="62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3340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83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658009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76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20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A0D3C-DDC5-471E-BD12-416E5D35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CEAC4-0B4E-4F8D-9D5F-4775C8669B1D}"/>
              </a:ext>
            </a:extLst>
          </p:cNvPr>
          <p:cNvSpPr txBox="1"/>
          <p:nvPr/>
        </p:nvSpPr>
        <p:spPr>
          <a:xfrm>
            <a:off x="3067664" y="1887794"/>
            <a:ext cx="372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STANDARD CANDLES </a:t>
            </a:r>
          </a:p>
        </p:txBody>
      </p:sp>
    </p:spTree>
    <p:extLst>
      <p:ext uri="{BB962C8B-B14F-4D97-AF65-F5344CB8AC3E}">
        <p14:creationId xmlns:p14="http://schemas.microsoft.com/office/powerpoint/2010/main" val="346503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2485" r="52000" b="29757"/>
          <a:stretch/>
        </p:blipFill>
        <p:spPr bwMode="auto">
          <a:xfrm>
            <a:off x="7092078" y="1539000"/>
            <a:ext cx="3323922" cy="22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35196" r="80846" b="34523"/>
          <a:stretch/>
        </p:blipFill>
        <p:spPr bwMode="auto">
          <a:xfrm>
            <a:off x="6416390" y="3932896"/>
            <a:ext cx="2009394" cy="19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16667" r="38954" b="66364"/>
          <a:stretch/>
        </p:blipFill>
        <p:spPr bwMode="auto">
          <a:xfrm>
            <a:off x="8540182" y="3842896"/>
            <a:ext cx="19658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31412" r="62778" b="61414"/>
          <a:stretch/>
        </p:blipFill>
        <p:spPr bwMode="auto">
          <a:xfrm>
            <a:off x="7941001" y="319038"/>
            <a:ext cx="2490809" cy="4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46716" r="40868" b="35643"/>
          <a:stretch/>
        </p:blipFill>
        <p:spPr bwMode="auto">
          <a:xfrm>
            <a:off x="1748234" y="44624"/>
            <a:ext cx="6237766" cy="14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4679" r="37121" b="70000"/>
          <a:stretch/>
        </p:blipFill>
        <p:spPr bwMode="auto">
          <a:xfrm>
            <a:off x="1641001" y="4893346"/>
            <a:ext cx="4680000" cy="87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27" t="7407" r="14694" b="5555"/>
          <a:stretch/>
        </p:blipFill>
        <p:spPr>
          <a:xfrm>
            <a:off x="1778874" y="1809000"/>
            <a:ext cx="4182127" cy="2340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9968" y="4284000"/>
            <a:ext cx="312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(wide spread of theory predictions</a:t>
            </a:r>
            <a:r>
              <a:rPr lang="en-GB" dirty="0"/>
              <a:t>)</a:t>
            </a:r>
          </a:p>
        </p:txBody>
      </p:sp>
      <p:pic>
        <p:nvPicPr>
          <p:cNvPr id="15" name="Picture 12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00" y="4334438"/>
            <a:ext cx="276276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 descr="Mushrooms-cep-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88" y="99001"/>
            <a:ext cx="356012" cy="447727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0798838-5E5F-432F-859C-B4423386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C75FF-900D-4A7F-9FEE-EB26490ACAB3}" type="slidenum">
              <a:rPr lang="en-GB" altLang="en-US"/>
              <a:pPr>
                <a:defRPr/>
              </a:pPr>
              <a:t>47</a:t>
            </a:fld>
            <a:endParaRPr lang="en-GB" alt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5C488BD-D41B-4584-AF37-B648C932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7186" r="15442" b="68895"/>
          <a:stretch>
            <a:fillRect/>
          </a:stretch>
        </p:blipFill>
        <p:spPr bwMode="auto">
          <a:xfrm>
            <a:off x="537602" y="1614769"/>
            <a:ext cx="88931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3C4DF705-DF2A-413B-A4FD-C899F652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3254" r="10033" b="6480"/>
          <a:stretch>
            <a:fillRect/>
          </a:stretch>
        </p:blipFill>
        <p:spPr bwMode="auto">
          <a:xfrm>
            <a:off x="9995462" y="1656604"/>
            <a:ext cx="13684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3CC1B3FE-4AAB-4D93-B163-D3FA5B49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4480" r="16341" b="15979"/>
          <a:stretch>
            <a:fillRect/>
          </a:stretch>
        </p:blipFill>
        <p:spPr bwMode="auto">
          <a:xfrm>
            <a:off x="1919288" y="2708275"/>
            <a:ext cx="74168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>
            <a:extLst>
              <a:ext uri="{FF2B5EF4-FFF2-40B4-BE49-F238E27FC236}">
                <a16:creationId xmlns:a16="http://schemas.microsoft.com/office/drawing/2014/main" id="{17E6ACA3-F007-4C40-AED5-D6AC96A6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3573464"/>
            <a:ext cx="2879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880B170F-4262-4A74-A776-F2A201AE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5300663"/>
            <a:ext cx="5040312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7F4DEAB3-480A-4396-90D7-935619421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3573464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70AFF37F-D92E-46E8-9CDF-EB8DE51D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10110"/>
          <a:stretch>
            <a:fillRect/>
          </a:stretch>
        </p:blipFill>
        <p:spPr bwMode="auto">
          <a:xfrm>
            <a:off x="5448301" y="3586164"/>
            <a:ext cx="360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 Box 10">
            <a:extLst>
              <a:ext uri="{FF2B5EF4-FFF2-40B4-BE49-F238E27FC236}">
                <a16:creationId xmlns:a16="http://schemas.microsoft.com/office/drawing/2014/main" id="{3084EDAF-EC97-49E6-BC66-2AC25139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3556000"/>
            <a:ext cx="976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/>
              <a:t>and light</a:t>
            </a:r>
            <a:endParaRPr lang="en-US" altLang="en-US" b="1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50ED8494-01BD-4193-B27D-90D9B4036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73463"/>
            <a:ext cx="20875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97FE1EB6-8469-4B52-B439-C0480C3C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373689"/>
            <a:ext cx="215900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99F1184B-67E7-4C4F-AC89-A13545DD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165850"/>
            <a:ext cx="7632700" cy="547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AutoShape 15">
            <a:extLst>
              <a:ext uri="{FF2B5EF4-FFF2-40B4-BE49-F238E27FC236}">
                <a16:creationId xmlns:a16="http://schemas.microsoft.com/office/drawing/2014/main" id="{20AB57A1-D985-4B43-B3B9-4D1DFB51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571875"/>
            <a:ext cx="7777162" cy="2952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Text Box 17">
            <a:extLst>
              <a:ext uri="{FF2B5EF4-FFF2-40B4-BE49-F238E27FC236}">
                <a16:creationId xmlns:a16="http://schemas.microsoft.com/office/drawing/2014/main" id="{4718CD29-1177-4216-B2E0-A9C122CB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928" y="2321860"/>
            <a:ext cx="24101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r>
              <a:rPr lang="en-GB" altLang="en-US" dirty="0"/>
              <a:t>   (</a:t>
            </a:r>
            <a:r>
              <a:rPr lang="en-GB" altLang="en-US" dirty="0">
                <a:solidFill>
                  <a:srgbClr val="000099"/>
                </a:solidFill>
              </a:rPr>
              <a:t> </a:t>
            </a:r>
            <a:r>
              <a:rPr lang="en-GB" altLang="en-US" dirty="0" err="1">
                <a:solidFill>
                  <a:srgbClr val="000099"/>
                </a:solidFill>
              </a:rPr>
              <a:t>LHCb</a:t>
            </a:r>
            <a:r>
              <a:rPr lang="en-GB" altLang="en-US" dirty="0">
                <a:solidFill>
                  <a:srgbClr val="000099"/>
                </a:solidFill>
              </a:rPr>
              <a:t> RG results</a:t>
            </a:r>
            <a:r>
              <a:rPr lang="en-GB" altLang="en-US" dirty="0"/>
              <a:t>) </a:t>
            </a:r>
            <a:endParaRPr lang="en-US" alt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9520E0FC-3832-4E22-84B0-2BA21729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518457" y="250637"/>
            <a:ext cx="7937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B250B6-5021-483D-AABF-B3B1F24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84" y="498194"/>
            <a:ext cx="8287261" cy="3210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8C9C92-272D-40CC-B95D-58B5E2EB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C2F91-1550-40A5-A3BD-AD31CB7CE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31264"/>
            <a:ext cx="9300881" cy="6862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AD6FD-14E4-49E5-AC81-9B461A6EDBDB}"/>
              </a:ext>
            </a:extLst>
          </p:cNvPr>
          <p:cNvSpPr txBox="1"/>
          <p:nvPr/>
        </p:nvSpPr>
        <p:spPr>
          <a:xfrm>
            <a:off x="3711388" y="1604682"/>
            <a:ext cx="3801035" cy="461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Very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close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to Pure CEP</a:t>
            </a:r>
          </a:p>
        </p:txBody>
      </p:sp>
    </p:spTree>
    <p:extLst>
      <p:ext uri="{BB962C8B-B14F-4D97-AF65-F5344CB8AC3E}">
        <p14:creationId xmlns:p14="http://schemas.microsoft.com/office/powerpoint/2010/main" val="40114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1AC95C-98B4-4F15-8965-DF98D628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CFE05-029D-452E-A5E4-360CA2CB1778}" type="slidenum">
              <a:rPr lang="en-GB" altLang="en-US"/>
              <a:pPr>
                <a:defRPr/>
              </a:pPr>
              <a:t>49</a:t>
            </a:fld>
            <a:endParaRPr lang="en-GB" altLang="en-US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5D6696B-A824-40DE-B00B-08D22790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-1047" r="2344"/>
          <a:stretch>
            <a:fillRect/>
          </a:stretch>
        </p:blipFill>
        <p:spPr bwMode="auto">
          <a:xfrm>
            <a:off x="1703389" y="35487"/>
            <a:ext cx="8569325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3">
            <a:extLst>
              <a:ext uri="{FF2B5EF4-FFF2-40B4-BE49-F238E27FC236}">
                <a16:creationId xmlns:a16="http://schemas.microsoft.com/office/drawing/2014/main" id="{2FF099F2-9680-4661-BC87-872FD849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4" y="3846513"/>
            <a:ext cx="840295" cy="40011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(KMRS-04)</a:t>
            </a:r>
          </a:p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(HKRS-10)</a:t>
            </a:r>
            <a:endParaRPr lang="en-US" altLang="en-US" sz="1000" b="1">
              <a:solidFill>
                <a:srgbClr val="FF3300"/>
              </a:solidFill>
            </a:endParaRPr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CA9E464C-24BD-468E-A3B1-4A1973EE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021388"/>
            <a:ext cx="2954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id="{8C2A5D35-4255-4F48-BC30-503E8F7D1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557339"/>
            <a:ext cx="165735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Rectangle 6">
            <a:extLst>
              <a:ext uri="{FF2B5EF4-FFF2-40B4-BE49-F238E27FC236}">
                <a16:creationId xmlns:a16="http://schemas.microsoft.com/office/drawing/2014/main" id="{C6BDC47F-9DFF-470B-B011-B458F9D8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73238"/>
            <a:ext cx="23764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Text Box 7">
            <a:extLst>
              <a:ext uri="{FF2B5EF4-FFF2-40B4-BE49-F238E27FC236}">
                <a16:creationId xmlns:a16="http://schemas.microsoft.com/office/drawing/2014/main" id="{D3922280-FF51-4177-916C-C2DEDC4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772495"/>
            <a:ext cx="112402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 43 events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17417" name="Text Box 8">
            <a:extLst>
              <a:ext uri="{FF2B5EF4-FFF2-40B4-BE49-F238E27FC236}">
                <a16:creationId xmlns:a16="http://schemas.microsoft.com/office/drawing/2014/main" id="{708AA83C-E396-4F9C-8D94-082DF39C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326189"/>
            <a:ext cx="7416800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proved to be very small </a:t>
            </a:r>
            <a:r>
              <a:rPr lang="en-GB" altLang="en-US" b="1" dirty="0">
                <a:solidFill>
                  <a:srgbClr val="333300"/>
                </a:solidFill>
              </a:rPr>
              <a:t>(</a:t>
            </a:r>
            <a:r>
              <a:rPr lang="en-GB" altLang="en-US" b="1" dirty="0">
                <a:solidFill>
                  <a:srgbClr val="006600"/>
                </a:solidFill>
              </a:rPr>
              <a:t>CDF) </a:t>
            </a:r>
            <a:r>
              <a:rPr lang="en-GB" altLang="en-US" b="1" dirty="0">
                <a:solidFill>
                  <a:srgbClr val="FF3300"/>
                </a:solidFill>
              </a:rPr>
              <a:t> </a:t>
            </a:r>
            <a:r>
              <a:rPr lang="en-GB" altLang="en-US" sz="1200" b="1" dirty="0">
                <a:solidFill>
                  <a:schemeClr val="accent2"/>
                </a:solidFill>
              </a:rPr>
              <a:t>in agreement with the Durham expectations)</a:t>
            </a:r>
            <a:r>
              <a:rPr lang="en-GB" altLang="en-US" dirty="0">
                <a:solidFill>
                  <a:schemeClr val="accent2"/>
                </a:solidFill>
              </a:rPr>
              <a:t>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8" name="Rectangle 9">
            <a:extLst>
              <a:ext uri="{FF2B5EF4-FFF2-40B4-BE49-F238E27FC236}">
                <a16:creationId xmlns:a16="http://schemas.microsoft.com/office/drawing/2014/main" id="{F045A6A2-2C7B-478B-98F7-20C79F24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141663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6A6A4-2B1B-45DE-8709-449D81DA6800}"/>
              </a:ext>
            </a:extLst>
          </p:cNvPr>
          <p:cNvSpPr txBox="1"/>
          <p:nvPr/>
        </p:nvSpPr>
        <p:spPr>
          <a:xfrm>
            <a:off x="-35861" y="1712259"/>
            <a:ext cx="6819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T. </a:t>
            </a:r>
            <a:r>
              <a:rPr lang="fr-FR" sz="1100" dirty="0" err="1"/>
              <a:t>Aaltonen</a:t>
            </a:r>
            <a:r>
              <a:rPr lang="fr-FR" sz="1100" dirty="0"/>
              <a:t> et al. (CDF Collaboration),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108, 081801 </a:t>
            </a:r>
            <a:r>
              <a:rPr lang="fr-FR" dirty="0"/>
              <a:t>(2012)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77E85-4079-48AE-9C81-21F1BEADCF48}"/>
              </a:ext>
            </a:extLst>
          </p:cNvPr>
          <p:cNvSpPr txBox="1"/>
          <p:nvPr/>
        </p:nvSpPr>
        <p:spPr>
          <a:xfrm>
            <a:off x="251012" y="2465293"/>
            <a:ext cx="1237129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Et&gt;2.5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F2E8B-7B7E-45DD-8409-A733FDBF7F3B}"/>
              </a:ext>
            </a:extLst>
          </p:cNvPr>
          <p:cNvSpPr txBox="1"/>
          <p:nvPr/>
        </p:nvSpPr>
        <p:spPr>
          <a:xfrm>
            <a:off x="1703389" y="43132"/>
            <a:ext cx="4148212" cy="661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3BC21-8CD5-4F7F-AFD9-EEF29E052946}"/>
              </a:ext>
            </a:extLst>
          </p:cNvPr>
          <p:cNvSpPr txBox="1"/>
          <p:nvPr/>
        </p:nvSpPr>
        <p:spPr>
          <a:xfrm>
            <a:off x="8247528" y="-152399"/>
            <a:ext cx="2240433" cy="856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5A99E-BA41-4E5D-A6DD-001157C1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73" y="40676"/>
            <a:ext cx="8741771" cy="6262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F788-6B7E-463A-A2C2-FDDF99F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804FE-C662-47A0-B9BE-57E5B05A4E81}"/>
              </a:ext>
            </a:extLst>
          </p:cNvPr>
          <p:cNvSpPr txBox="1"/>
          <p:nvPr/>
        </p:nvSpPr>
        <p:spPr>
          <a:xfrm>
            <a:off x="4159045" y="1509656"/>
            <a:ext cx="319548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6654B-425B-4B4B-A77B-7CE98C13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66" y="1475247"/>
            <a:ext cx="3294052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7A32D-EAD0-4D9D-BEEC-E54DFCDBA18D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Pomeron,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E4F14-EC56-400E-971F-18920E39FD2F}"/>
              </a:ext>
            </a:extLst>
          </p:cNvPr>
          <p:cNvSpPr txBox="1"/>
          <p:nvPr/>
        </p:nvSpPr>
        <p:spPr>
          <a:xfrm>
            <a:off x="197224" y="295835"/>
            <a:ext cx="1470211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Yu.L</a:t>
            </a:r>
            <a:r>
              <a:rPr lang="en-GB" dirty="0"/>
              <a:t>. lectures</a:t>
            </a:r>
          </a:p>
        </p:txBody>
      </p:sp>
    </p:spTree>
    <p:extLst>
      <p:ext uri="{BB962C8B-B14F-4D97-AF65-F5344CB8AC3E}">
        <p14:creationId xmlns:p14="http://schemas.microsoft.com/office/powerpoint/2010/main" val="1483098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20C76-90BB-4D0A-8ECB-B5E6E6E3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50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AEBE8-F082-4ACD-9229-9C157901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45" y="322730"/>
            <a:ext cx="8220097" cy="273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45F4-0836-4E6D-8FD3-418394D95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044" y="1223044"/>
            <a:ext cx="1315769" cy="1183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D6CE3-CC9C-4647-9E33-6A0B2E226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84" r="7122" b="23332"/>
          <a:stretch/>
        </p:blipFill>
        <p:spPr>
          <a:xfrm>
            <a:off x="566831" y="4345579"/>
            <a:ext cx="5475381" cy="26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A7719-4D73-449F-9FB1-DB01B90AF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924"/>
          <a:stretch/>
        </p:blipFill>
        <p:spPr>
          <a:xfrm>
            <a:off x="630431" y="4683493"/>
            <a:ext cx="6327718" cy="329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A0CF13-82B3-4611-AD6D-A442D7ADDC65}"/>
              </a:ext>
            </a:extLst>
          </p:cNvPr>
          <p:cNvSpPr txBox="1"/>
          <p:nvPr/>
        </p:nvSpPr>
        <p:spPr>
          <a:xfrm>
            <a:off x="360638" y="43344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5815E6-7578-4D4B-8EB8-E57040521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31" y="107902"/>
            <a:ext cx="1429587" cy="4439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990E21-0A01-4A42-87CC-6A8E12E761E9}"/>
              </a:ext>
            </a:extLst>
          </p:cNvPr>
          <p:cNvSpPr txBox="1"/>
          <p:nvPr/>
        </p:nvSpPr>
        <p:spPr>
          <a:xfrm>
            <a:off x="1721222" y="157769"/>
            <a:ext cx="9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A68247-A238-49CF-83B9-239701CCE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20" y="3076498"/>
            <a:ext cx="10868037" cy="12624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9E828D-1323-4DAC-BBAA-67E39A0AF3EF}"/>
              </a:ext>
            </a:extLst>
          </p:cNvPr>
          <p:cNvSpPr txBox="1"/>
          <p:nvPr/>
        </p:nvSpPr>
        <p:spPr>
          <a:xfrm>
            <a:off x="708212" y="3211422"/>
            <a:ext cx="1147482" cy="307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ACE70-D393-4967-A38C-7E9B6B96A101}"/>
              </a:ext>
            </a:extLst>
          </p:cNvPr>
          <p:cNvSpPr txBox="1"/>
          <p:nvPr/>
        </p:nvSpPr>
        <p:spPr>
          <a:xfrm>
            <a:off x="8655427" y="4107123"/>
            <a:ext cx="3175936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D0-2010-dijets, new</a:t>
            </a:r>
          </a:p>
          <a:p>
            <a:pPr algn="ctr"/>
            <a:r>
              <a:rPr lang="en-GB" dirty="0"/>
              <a:t>CEP RHIC and </a:t>
            </a:r>
          </a:p>
          <a:p>
            <a:pPr algn="ctr"/>
            <a:r>
              <a:rPr lang="en-GB" dirty="0" err="1"/>
              <a:t>LHCb</a:t>
            </a:r>
            <a:r>
              <a:rPr lang="en-GB" dirty="0"/>
              <a:t> (          </a:t>
            </a:r>
            <a:r>
              <a:rPr lang="en-GB" b="1" dirty="0"/>
              <a:t>, </a:t>
            </a:r>
            <a:r>
              <a:rPr lang="en-GB" dirty="0"/>
              <a:t> 22           )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8704D3F-C001-46C5-B197-857E67946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828" y="5970409"/>
            <a:ext cx="208344" cy="224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BDC3B7-9E5A-4F32-AF50-A1CBF4B4B8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34" b="33705"/>
          <a:stretch/>
        </p:blipFill>
        <p:spPr>
          <a:xfrm>
            <a:off x="9862137" y="4713900"/>
            <a:ext cx="391514" cy="306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DA946D-D1F7-4B33-BEE1-0C1E6DD89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5432" y="4751960"/>
            <a:ext cx="469619" cy="24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24647-A80D-45FD-92BC-7FFACD508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5145" y="5181604"/>
            <a:ext cx="2874471" cy="2714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388ACE-7148-4D9C-BF93-312799E59CC2}"/>
              </a:ext>
            </a:extLst>
          </p:cNvPr>
          <p:cNvSpPr/>
          <p:nvPr/>
        </p:nvSpPr>
        <p:spPr>
          <a:xfrm>
            <a:off x="8610600" y="4123765"/>
            <a:ext cx="3455895" cy="14235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86D203-16E4-4C18-9BBA-E2BE9A915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222" t="30476" r="13143" b="55350"/>
          <a:stretch/>
        </p:blipFill>
        <p:spPr>
          <a:xfrm>
            <a:off x="140102" y="5730249"/>
            <a:ext cx="8733929" cy="9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906817C-2977-427D-B0BF-BECC3DDC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-1859" r="8795"/>
          <a:stretch>
            <a:fillRect/>
          </a:stretch>
        </p:blipFill>
        <p:spPr bwMode="auto">
          <a:xfrm>
            <a:off x="1524000" y="-165100"/>
            <a:ext cx="9144000" cy="705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B354-5222-4FE6-B0C4-36F4F39C0BB9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18" y="0"/>
            <a:ext cx="9180513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7824789" y="1052514"/>
            <a:ext cx="25923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1990725" y="309564"/>
            <a:ext cx="6492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44096" r="28596" b="25391"/>
          <a:stretch>
            <a:fillRect/>
          </a:stretch>
        </p:blipFill>
        <p:spPr bwMode="auto">
          <a:xfrm>
            <a:off x="9336088" y="163514"/>
            <a:ext cx="12239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7" name="Oval 7"/>
          <p:cNvSpPr>
            <a:spLocks noChangeArrowheads="1"/>
          </p:cNvSpPr>
          <p:nvPr/>
        </p:nvSpPr>
        <p:spPr bwMode="auto">
          <a:xfrm>
            <a:off x="8328026" y="1557339"/>
            <a:ext cx="1800225" cy="5032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7135080" y="2314576"/>
            <a:ext cx="2708563" cy="276999"/>
          </a:xfrm>
          <a:prstGeom prst="rect">
            <a:avLst/>
          </a:prstGeom>
          <a:solidFill>
            <a:srgbClr val="00FFFF">
              <a:alpha val="41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1200" dirty="0"/>
              <a:t>Visualization of QCD </a:t>
            </a:r>
            <a:r>
              <a:rPr lang="en-GB" altLang="en-US" sz="1200" dirty="0" err="1"/>
              <a:t>Sudakov</a:t>
            </a:r>
            <a:r>
              <a:rPr lang="en-GB" altLang="en-US" sz="1200" dirty="0"/>
              <a:t> </a:t>
            </a:r>
            <a:r>
              <a:rPr lang="en-GB" altLang="en-US" sz="1200" dirty="0" err="1"/>
              <a:t>formfactor</a:t>
            </a:r>
            <a:endParaRPr lang="en-GB" altLang="en-US" sz="1200" dirty="0"/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10937786" y="253931"/>
            <a:ext cx="899605" cy="553998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  CDF</a:t>
            </a:r>
          </a:p>
          <a:p>
            <a:pPr algn="l"/>
            <a:r>
              <a:rPr lang="en-GB" altLang="en-US" sz="1200" dirty="0">
                <a:solidFill>
                  <a:srgbClr val="000099"/>
                </a:solidFill>
                <a:latin typeface="Arial" panose="020B0604020202020204" pitchFamily="34" charset="0"/>
              </a:rPr>
              <a:t>PRD-2008</a:t>
            </a:r>
          </a:p>
        </p:txBody>
      </p:sp>
      <p:sp>
        <p:nvSpPr>
          <p:cNvPr id="337935" name="Text Box 15"/>
          <p:cNvSpPr txBox="1">
            <a:spLocks noChangeArrowheads="1"/>
          </p:cNvSpPr>
          <p:nvPr/>
        </p:nvSpPr>
        <p:spPr bwMode="auto">
          <a:xfrm>
            <a:off x="10900903" y="927475"/>
            <a:ext cx="849312" cy="28416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1200" b="1" dirty="0">
                <a:solidFill>
                  <a:srgbClr val="FF0000"/>
                </a:solidFill>
              </a:rPr>
              <a:t>D0-2010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6000" y="4419000"/>
            <a:ext cx="970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Durham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BEF1B-6416-467D-BABA-979D4ED4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169" y="6134841"/>
            <a:ext cx="9213662" cy="665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EFB89-DCC9-4B3D-AEA0-A5D1624A7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9" t="13976" r="63583" b="55824"/>
          <a:stretch/>
        </p:blipFill>
        <p:spPr>
          <a:xfrm>
            <a:off x="10884683" y="1421176"/>
            <a:ext cx="391920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1D7B0-4E69-4B06-9474-BE4EB15E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43F2D-BCBA-4A50-87FA-132049D6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57" y="88132"/>
            <a:ext cx="9170733" cy="66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6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CB2BCE-A2C4-4702-901C-4B165FDE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5E3A7-6324-4942-BFB8-C13999C195F8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GB" altLang="en-US" sz="1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A9EC7E9-9A15-41F9-A33D-FAD1D024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b="13676"/>
          <a:stretch/>
        </p:blipFill>
        <p:spPr bwMode="auto">
          <a:xfrm>
            <a:off x="1506071" y="-26988"/>
            <a:ext cx="8766642" cy="565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8">
            <a:extLst>
              <a:ext uri="{FF2B5EF4-FFF2-40B4-BE49-F238E27FC236}">
                <a16:creationId xmlns:a16="http://schemas.microsoft.com/office/drawing/2014/main" id="{3C7C54C6-726D-4853-A523-6D8906C2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6" y="2636838"/>
            <a:ext cx="290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400">
                <a:solidFill>
                  <a:srgbClr val="000099"/>
                </a:solidFill>
                <a:latin typeface="Lucida Bright" panose="02040602050505020304" pitchFamily="18" charset="0"/>
              </a:rPr>
              <a:t>(A. Alekseev-1958-positronium)</a:t>
            </a: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82B5A2CE-9501-46CF-95E2-9DCD0345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092825"/>
            <a:ext cx="86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id="{402CBDE8-73DF-4843-80CB-626F5551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1152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218F0C0-4C9E-4533-8F31-34FFEE74F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5734051"/>
            <a:ext cx="48244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>
                <a:solidFill>
                  <a:srgbClr val="000000"/>
                </a:solidFill>
                <a:latin typeface="Lucida Bright" panose="02040602050505020304" pitchFamily="18" charset="0"/>
              </a:rPr>
              <a:t> </a:t>
            </a:r>
            <a:endParaRPr lang="en-US" altLang="en-US" sz="1600" dirty="0">
              <a:solidFill>
                <a:srgbClr val="0099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0" name="Text Box 7">
            <a:extLst>
              <a:ext uri="{FF2B5EF4-FFF2-40B4-BE49-F238E27FC236}">
                <a16:creationId xmlns:a16="http://schemas.microsoft.com/office/drawing/2014/main" id="{F8169519-FB7D-4451-9BFC-D8DA199C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2649539"/>
            <a:ext cx="760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>
                <a:solidFill>
                  <a:srgbClr val="FF0000"/>
                </a:solidFill>
                <a:latin typeface="Lucida Bright" panose="02040602050505020304" pitchFamily="18" charset="0"/>
              </a:rPr>
              <a:t>KMR-01</a:t>
            </a:r>
            <a:endParaRPr lang="en-US" altLang="en-US" sz="120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5" name="Oval 12">
            <a:extLst>
              <a:ext uri="{FF2B5EF4-FFF2-40B4-BE49-F238E27FC236}">
                <a16:creationId xmlns:a16="http://schemas.microsoft.com/office/drawing/2014/main" id="{40223F88-46CB-48BA-89B4-F9A613F3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6115051"/>
            <a:ext cx="576263" cy="627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CD2B9-B897-4FEF-97C7-45E46EEBE666}"/>
              </a:ext>
            </a:extLst>
          </p:cNvPr>
          <p:cNvSpPr txBox="1"/>
          <p:nvPr/>
        </p:nvSpPr>
        <p:spPr>
          <a:xfrm>
            <a:off x="9930384" y="2249425"/>
            <a:ext cx="1911096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RC-numerically  suppressed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95C68-D3AE-44C9-B097-EEC01E798404}"/>
              </a:ext>
            </a:extLst>
          </p:cNvPr>
          <p:cNvSpPr txBox="1"/>
          <p:nvPr/>
        </p:nvSpPr>
        <p:spPr>
          <a:xfrm>
            <a:off x="9966960" y="2615184"/>
            <a:ext cx="165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A197A-6B3D-4A1F-B8EB-2C13DA44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DB08C-8ABF-49A0-AADE-D8B7F0FFE0D9}"/>
              </a:ext>
            </a:extLst>
          </p:cNvPr>
          <p:cNvSpPr txBox="1"/>
          <p:nvPr/>
        </p:nvSpPr>
        <p:spPr>
          <a:xfrm>
            <a:off x="1864655" y="1210236"/>
            <a:ext cx="6822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b="1" dirty="0">
                <a:solidFill>
                  <a:srgbClr val="3333CC"/>
                </a:solidFill>
                <a:latin typeface="CG Times" pitchFamily="18" charset="0"/>
              </a:rPr>
              <a:t>CDF</a:t>
            </a:r>
            <a:r>
              <a:rPr lang="en-GB" altLang="en-US" sz="1800" dirty="0">
                <a:latin typeface="Comic Sans MS" panose="030F0702030302020204" pitchFamily="66" charset="0"/>
              </a:rPr>
              <a:t> results </a:t>
            </a:r>
            <a:r>
              <a:rPr lang="en-GB" altLang="en-US" sz="1600" dirty="0">
                <a:latin typeface="Comic Sans MS" panose="030F0702030302020204" pitchFamily="66" charset="0"/>
              </a:rPr>
              <a:t>on exclusive </a:t>
            </a:r>
            <a:r>
              <a:rPr lang="en-GB" altLang="en-US" sz="1800" dirty="0">
                <a:latin typeface="Century Schoolbook" panose="02040604050505020304" pitchFamily="18" charset="0"/>
              </a:rPr>
              <a:t>charmonium </a:t>
            </a:r>
            <a:r>
              <a:rPr lang="en-GB" altLang="en-US" sz="1600" b="1" dirty="0">
                <a:latin typeface="Century Schoolbook" panose="02040604050505020304" pitchFamily="18" charset="0"/>
              </a:rPr>
              <a:t> </a:t>
            </a:r>
            <a:r>
              <a:rPr lang="en-GB" altLang="en-US" sz="1800" dirty="0">
                <a:solidFill>
                  <a:srgbClr val="000099"/>
                </a:solidFill>
                <a:latin typeface="Century Schoolbook" panose="02040604050505020304" pitchFamily="18" charset="0"/>
              </a:rPr>
              <a:t>CEP</a:t>
            </a:r>
            <a:r>
              <a:rPr lang="en-GB" altLang="en-US" sz="1800" dirty="0">
                <a:latin typeface="Comic Sans MS" panose="030F0702030302020204" pitchFamily="66" charset="0"/>
              </a:rPr>
              <a:t>, (</a:t>
            </a:r>
            <a:r>
              <a:rPr lang="en-GB" altLang="en-US" b="1" dirty="0">
                <a:solidFill>
                  <a:srgbClr val="FF3300"/>
                </a:solidFill>
              </a:rPr>
              <a:t>CDF</a:t>
            </a:r>
            <a:r>
              <a:rPr lang="en-GB" altLang="en-US" dirty="0">
                <a:latin typeface="Comic Sans MS" panose="030F0702030302020204" pitchFamily="66" charset="0"/>
              </a:rPr>
              <a:t>, PRL-09</a:t>
            </a:r>
            <a:r>
              <a:rPr lang="en-GB" altLang="en-US" sz="1800" dirty="0">
                <a:latin typeface="Comic Sans MS" panose="030F0702030302020204" pitchFamily="66" charset="0"/>
              </a:rPr>
              <a:t>)  </a:t>
            </a:r>
            <a:endParaRPr lang="en-GB" altLang="en-US" sz="16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EF53C48D-A3E2-4FA1-B19B-C60E7DB6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18269" y="1321673"/>
            <a:ext cx="377451" cy="2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6F3F7CF5-9199-4C88-853E-E50101AA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23645" y="345798"/>
            <a:ext cx="3603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05CA9-ED5B-4053-AB47-689BD9C41645}"/>
              </a:ext>
            </a:extLst>
          </p:cNvPr>
          <p:cNvSpPr txBox="1"/>
          <p:nvPr/>
        </p:nvSpPr>
        <p:spPr>
          <a:xfrm>
            <a:off x="1801899" y="362632"/>
            <a:ext cx="9412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dirty="0">
                <a:latin typeface="Comic Sans MS" panose="030F0702030302020204" pitchFamily="66" charset="0"/>
              </a:rPr>
              <a:t>The ratio of high Et </a:t>
            </a:r>
            <a:r>
              <a:rPr lang="en-GB" altLang="en-US" sz="1800" dirty="0" err="1">
                <a:latin typeface="Comic Sans MS" panose="030F0702030302020204" pitchFamily="66" charset="0"/>
              </a:rPr>
              <a:t>dijets</a:t>
            </a:r>
            <a:r>
              <a:rPr lang="en-GB" altLang="en-US" sz="1800" dirty="0">
                <a:latin typeface="Comic Sans MS" panose="030F0702030302020204" pitchFamily="66" charset="0"/>
              </a:rPr>
              <a:t>  in production with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one </a:t>
            </a:r>
            <a:r>
              <a:rPr lang="en-GB" altLang="en-US" sz="1800" dirty="0">
                <a:latin typeface="Comic Sans MS" panose="030F0702030302020204" pitchFamily="66" charset="0"/>
              </a:rPr>
              <a:t>and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two </a:t>
            </a:r>
            <a:r>
              <a:rPr lang="en-GB" altLang="en-US" sz="1800" dirty="0">
                <a:solidFill>
                  <a:srgbClr val="FF00FF"/>
                </a:solidFill>
                <a:latin typeface="Comic Sans MS" panose="030F0702030302020204" pitchFamily="66" charset="0"/>
              </a:rPr>
              <a:t>rapidity gaps.  </a:t>
            </a:r>
            <a:r>
              <a:rPr lang="en-GB" altLang="en-US" b="1" dirty="0">
                <a:solidFill>
                  <a:srgbClr val="FF0000"/>
                </a:solidFill>
              </a:rPr>
              <a:t>CDF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444C09B7-E263-49C9-8C1A-31B127B4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7788" y="2131719"/>
            <a:ext cx="372071" cy="2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088E0-43BD-4B8C-9F09-833F9BBD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829" y="1969423"/>
            <a:ext cx="552571" cy="3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5DAF9-B395-49DF-B249-7508556AB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3" t="88759" r="51985" b="5917"/>
          <a:stretch/>
        </p:blipFill>
        <p:spPr>
          <a:xfrm>
            <a:off x="3065926" y="2026023"/>
            <a:ext cx="3711389" cy="365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578391-A270-4F99-9603-16276706C8EB}"/>
              </a:ext>
            </a:extLst>
          </p:cNvPr>
          <p:cNvSpPr txBox="1"/>
          <p:nvPr/>
        </p:nvSpPr>
        <p:spPr>
          <a:xfrm flipH="1">
            <a:off x="7324165" y="1960668"/>
            <a:ext cx="3505199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Hopes  to continue with HERSCHEL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3FE81D-BE26-4985-993F-77900D6977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8" t="14118" r="18235" b="18648"/>
          <a:stretch/>
        </p:blipFill>
        <p:spPr>
          <a:xfrm>
            <a:off x="2162114" y="2676198"/>
            <a:ext cx="5853954" cy="3325864"/>
          </a:xfrm>
          <a:prstGeom prst="rect">
            <a:avLst/>
          </a:prstGeom>
        </p:spPr>
      </p:pic>
      <p:sp>
        <p:nvSpPr>
          <p:cNvPr id="18" name="Line 6">
            <a:extLst>
              <a:ext uri="{FF2B5EF4-FFF2-40B4-BE49-F238E27FC236}">
                <a16:creationId xmlns:a16="http://schemas.microsoft.com/office/drawing/2014/main" id="{48F6CF78-7F0B-436F-B739-C6C21B274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5459" y="4769223"/>
            <a:ext cx="959223" cy="7351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11A2F-2627-4586-BB45-29C72880EB8E}"/>
              </a:ext>
            </a:extLst>
          </p:cNvPr>
          <p:cNvSpPr txBox="1"/>
          <p:nvPr/>
        </p:nvSpPr>
        <p:spPr>
          <a:xfrm flipH="1">
            <a:off x="7566209" y="5754443"/>
            <a:ext cx="7530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77DE77D-4B3C-489F-AC1B-2E1DC0CD5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089628" y="1953440"/>
            <a:ext cx="654138" cy="435547"/>
          </a:xfrm>
          <a:prstGeom prst="rect">
            <a:avLst/>
          </a:prstGeom>
        </p:spPr>
      </p:pic>
      <p:pic>
        <p:nvPicPr>
          <p:cNvPr id="21" name="Picture 12" descr="MCj04344110000[1]">
            <a:extLst>
              <a:ext uri="{FF2B5EF4-FFF2-40B4-BE49-F238E27FC236}">
                <a16:creationId xmlns:a16="http://schemas.microsoft.com/office/drawing/2014/main" id="{34B172DD-23B9-42D4-A393-B05364D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" y="2076548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02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585CF-3FCF-4E0C-9F90-DA64293F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C7702-009B-48B8-81EA-BCEB73EDE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5" t="38396" r="22708" b="7160"/>
          <a:stretch/>
        </p:blipFill>
        <p:spPr>
          <a:xfrm>
            <a:off x="2057521" y="2333897"/>
            <a:ext cx="7171145" cy="390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7E869-488D-4D36-A470-98CFEE566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7" t="56671" r="22607" b="22104"/>
          <a:stretch/>
        </p:blipFill>
        <p:spPr>
          <a:xfrm>
            <a:off x="3474721" y="1183998"/>
            <a:ext cx="4737462" cy="1099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D4D67-5CCF-4A5D-B33F-A4137CF02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2" t="41137" r="22607" b="47925"/>
          <a:stretch/>
        </p:blipFill>
        <p:spPr>
          <a:xfrm>
            <a:off x="3091536" y="577267"/>
            <a:ext cx="5671457" cy="6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9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AAB04-2041-4F28-AD66-1581A2B1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57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2F0E5280-A98F-4E3C-9DFC-4ABC0365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82" y="815788"/>
            <a:ext cx="3631454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Dimeson   SAGA</a:t>
            </a:r>
            <a:endParaRPr lang="en-US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5" name="Picture 4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2B14D377-72BE-46E1-9767-0BCF1300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92005" y="936434"/>
            <a:ext cx="864711" cy="8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1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D0E4-BDDC-4F28-A6A5-26E4DD66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EA59D-8228-4EB5-A954-C00030D3FD13}" type="slidenum">
              <a:rPr lang="en-GB" altLang="en-US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7746FC11-CA27-46D1-B9FC-AD36C305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49788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7">
            <a:extLst>
              <a:ext uri="{FF2B5EF4-FFF2-40B4-BE49-F238E27FC236}">
                <a16:creationId xmlns:a16="http://schemas.microsoft.com/office/drawing/2014/main" id="{A22493A7-4854-410E-AD31-3ADB835A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88914"/>
            <a:ext cx="3671888" cy="7191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53BD3-DFEB-4B3D-9B38-567DF616A139}"/>
              </a:ext>
            </a:extLst>
          </p:cNvPr>
          <p:cNvSpPr txBox="1"/>
          <p:nvPr/>
        </p:nvSpPr>
        <p:spPr>
          <a:xfrm>
            <a:off x="2612431" y="4948516"/>
            <a:ext cx="4693804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FB3C53E-117A-4EED-978D-D7B67B74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15E8B-6C3A-4A55-B45C-2CB8F17F3D0B}" type="slidenum">
              <a:rPr lang="en-GB" altLang="en-US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D7F2E82-A26D-40F2-9C64-AAE6BC2E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1167"/>
          <a:stretch>
            <a:fillRect/>
          </a:stretch>
        </p:blipFill>
        <p:spPr bwMode="auto">
          <a:xfrm>
            <a:off x="1728789" y="65088"/>
            <a:ext cx="8759825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3">
            <a:extLst>
              <a:ext uri="{FF2B5EF4-FFF2-40B4-BE49-F238E27FC236}">
                <a16:creationId xmlns:a16="http://schemas.microsoft.com/office/drawing/2014/main" id="{B7F80FDA-DBCD-4AAD-A93D-FD4193174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76925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Arial Unicode MS" panose="020B0604020202020204" pitchFamily="34" charset="-128"/>
              </a:rPr>
              <a:t>(M.Benayoun,V.Chernyak,-1990)</a:t>
            </a:r>
            <a:endParaRPr lang="en-US" altLang="en-US" sz="1400">
              <a:solidFill>
                <a:schemeClr val="accent2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04D111CA-D236-41D6-8693-D5A8D4CD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865563"/>
            <a:ext cx="1763713" cy="284162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40 diagrams (4 basic)</a:t>
            </a:r>
            <a:endParaRPr lang="en-US" altLang="en-US" sz="12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96226363-6BA5-46DF-BE02-6F5D5798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165850"/>
            <a:ext cx="32766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1690A82B-E98B-4BB3-B3ED-AF79B47C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337176"/>
            <a:ext cx="122396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Rectangle 7">
            <a:extLst>
              <a:ext uri="{FF2B5EF4-FFF2-40B4-BE49-F238E27FC236}">
                <a16:creationId xmlns:a16="http://schemas.microsoft.com/office/drawing/2014/main" id="{70FD84E6-FFEA-4022-A738-D02270FE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29431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sym typeface="Wingdings 2" panose="05020102010507070707" pitchFamily="18" charset="2"/>
              </a:rPr>
              <a:t></a:t>
            </a:r>
            <a:endParaRPr lang="en-US" altLang="en-US" sz="1800" dirty="0">
              <a:solidFill>
                <a:schemeClr val="accent2"/>
              </a:solidFill>
              <a:sym typeface="Wingdings 2" panose="050201020105070707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3FC94-5D54-4A41-8B9A-9FD29E34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83" y="3435935"/>
            <a:ext cx="3819646" cy="201283"/>
          </a:xfrm>
          <a:prstGeom prst="rect">
            <a:avLst/>
          </a:prstGeom>
        </p:spPr>
      </p:pic>
      <p:pic>
        <p:nvPicPr>
          <p:cNvPr id="11" name="Picture 12" descr="MCj04344110000[1]">
            <a:extLst>
              <a:ext uri="{FF2B5EF4-FFF2-40B4-BE49-F238E27FC236}">
                <a16:creationId xmlns:a16="http://schemas.microsoft.com/office/drawing/2014/main" id="{EEA0236E-22A1-40E5-BC29-0384335E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7" y="5339696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9" y="-19966"/>
            <a:ext cx="8659906" cy="661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5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ALFA/TOTEM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424518" y="4778188"/>
            <a:ext cx="1380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94F65-A10D-4915-B7CB-954D394E4CC3}"/>
              </a:ext>
            </a:extLst>
          </p:cNvPr>
          <p:cNvSpPr txBox="1"/>
          <p:nvPr/>
        </p:nvSpPr>
        <p:spPr>
          <a:xfrm>
            <a:off x="9923930" y="4905472"/>
            <a:ext cx="229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(Radiation tolerance)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Threshold scan.</a:t>
            </a:r>
          </a:p>
        </p:txBody>
      </p:sp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B0A0FD1-312C-47BB-9339-CA97A3F7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3EE1C-911F-4EED-84E3-9F1B61750DFB}" type="slidenum">
              <a:rPr lang="en-GB" altLang="en-US"/>
              <a:pPr>
                <a:defRPr/>
              </a:pPr>
              <a:t>60</a:t>
            </a:fld>
            <a:endParaRPr lang="en-GB" altLang="en-US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CE1773A-A0B4-4FCD-9273-54B8F2D66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5" b="2138"/>
          <a:stretch/>
        </p:blipFill>
        <p:spPr bwMode="auto">
          <a:xfrm>
            <a:off x="1156447" y="188913"/>
            <a:ext cx="8910919" cy="650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D42028-C9BE-4D8C-9AFC-9C049009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ACE4E-5337-46AB-92D6-4B7E1EC0F0CD}" type="slidenum">
              <a:rPr lang="en-GB" altLang="en-US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76C6A8D-B51B-49BD-962E-E15A6D23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5441"/>
          <a:stretch>
            <a:fillRect/>
          </a:stretch>
        </p:blipFill>
        <p:spPr bwMode="auto">
          <a:xfrm>
            <a:off x="1524000" y="1"/>
            <a:ext cx="882015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3">
            <a:extLst>
              <a:ext uri="{FF2B5EF4-FFF2-40B4-BE49-F238E27FC236}">
                <a16:creationId xmlns:a16="http://schemas.microsoft.com/office/drawing/2014/main" id="{37E9FC30-D5E1-407F-8420-642DA68E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908051"/>
            <a:ext cx="2736850" cy="307777"/>
          </a:xfrm>
          <a:prstGeom prst="rect">
            <a:avLst/>
          </a:prstGeom>
          <a:solidFill>
            <a:srgbClr val="00FFFF">
              <a:alpha val="32941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accent2"/>
                </a:solidFill>
                <a:latin typeface="Lucida Bright" panose="02040602050505020304" pitchFamily="18" charset="0"/>
              </a:rPr>
              <a:t>is this easy to understand ?</a:t>
            </a:r>
            <a:endParaRPr lang="en-US" altLang="en-US" sz="1400" b="1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23557" name="Picture 4">
            <a:extLst>
              <a:ext uri="{FF2B5EF4-FFF2-40B4-BE49-F238E27FC236}">
                <a16:creationId xmlns:a16="http://schemas.microsoft.com/office/drawing/2014/main" id="{5422ECFC-4C5E-4422-AAFF-95A5E078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39" y="908050"/>
            <a:ext cx="2365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>
            <a:extLst>
              <a:ext uri="{FF2B5EF4-FFF2-40B4-BE49-F238E27FC236}">
                <a16:creationId xmlns:a16="http://schemas.microsoft.com/office/drawing/2014/main" id="{29758D16-D13A-4011-90F8-2B551924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7" y="5943600"/>
            <a:ext cx="7395507" cy="584775"/>
          </a:xfrm>
          <a:prstGeom prst="rect">
            <a:avLst/>
          </a:prstGeom>
          <a:solidFill>
            <a:schemeClr val="accent6">
              <a:lumMod val="75000"/>
              <a:alpha val="9411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Was popular (among the more formal community)  MHV- technique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Nowadays the  enthusiasm  has a bit faded away- other approaches</a:t>
            </a:r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id="{32F6316F-CC24-42DC-AEED-B8A1500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28099" r="28877" b="-2995"/>
          <a:stretch>
            <a:fillRect/>
          </a:stretch>
        </p:blipFill>
        <p:spPr bwMode="auto">
          <a:xfrm>
            <a:off x="9767888" y="5876926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943D1-72A9-4A90-9E6F-DF265415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532F9-CD58-4C70-8B65-C85FB473D8DF}" type="slidenum">
              <a:rPr lang="en-GB" altLang="en-US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34429452-2E58-438E-99AB-4764BDC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14138"/>
            <a:ext cx="8205788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AutoShape 5">
            <a:extLst>
              <a:ext uri="{FF2B5EF4-FFF2-40B4-BE49-F238E27FC236}">
                <a16:creationId xmlns:a16="http://schemas.microsoft.com/office/drawing/2014/main" id="{A51821FF-A0B6-4B16-BB9A-63417574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7" y="2997199"/>
            <a:ext cx="8208963" cy="100105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C19AE-ECD2-49AD-A54C-291DA0B7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6" t="71111" r="36323" b="26405"/>
          <a:stretch/>
        </p:blipFill>
        <p:spPr>
          <a:xfrm>
            <a:off x="3769703" y="177835"/>
            <a:ext cx="7584097" cy="32381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7D125-566B-4585-95FC-E0D001CE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7" t="56188" r="18197" b="30217"/>
          <a:stretch/>
        </p:blipFill>
        <p:spPr>
          <a:xfrm>
            <a:off x="9922223" y="1376057"/>
            <a:ext cx="2180130" cy="1376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0E7C6-41F1-48C4-B77C-40DEF163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15CB1-42DB-4BCF-AF86-57670274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" r="2469"/>
          <a:stretch/>
        </p:blipFill>
        <p:spPr>
          <a:xfrm>
            <a:off x="1134737" y="308471"/>
            <a:ext cx="9355257" cy="66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43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5CEAF6C8-6A95-4E50-80D4-B89EDA8C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-684"/>
          <a:stretch>
            <a:fillRect/>
          </a:stretch>
        </p:blipFill>
        <p:spPr bwMode="auto">
          <a:xfrm>
            <a:off x="1558925" y="-11113"/>
            <a:ext cx="8820150" cy="6464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40965" name="AutoShape 5">
            <a:extLst>
              <a:ext uri="{FF2B5EF4-FFF2-40B4-BE49-F238E27FC236}">
                <a16:creationId xmlns:a16="http://schemas.microsoft.com/office/drawing/2014/main" id="{4347E505-7AD0-4574-B32A-F351B8EAD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765175"/>
            <a:ext cx="8137525" cy="1441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B126F5E7-5A41-488D-A20B-08572AB3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178176"/>
            <a:ext cx="5503862" cy="29527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Rectangle 7">
            <a:extLst>
              <a:ext uri="{FF2B5EF4-FFF2-40B4-BE49-F238E27FC236}">
                <a16:creationId xmlns:a16="http://schemas.microsoft.com/office/drawing/2014/main" id="{6B817A41-8DC4-414F-B854-7FD17CFD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6021389"/>
            <a:ext cx="4140200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4213C-FDCF-4A9D-8DE0-7CD2F46DA3C2}"/>
              </a:ext>
            </a:extLst>
          </p:cNvPr>
          <p:cNvSpPr txBox="1"/>
          <p:nvPr/>
        </p:nvSpPr>
        <p:spPr>
          <a:xfrm>
            <a:off x="7611035" y="62753"/>
            <a:ext cx="887506" cy="5674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11FC70-1C94-4F7D-81DE-DDDCAECD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262BC-CF2E-42ED-B336-4DEB5E420363}" type="slidenum">
              <a:rPr lang="en-GB" altLang="en-US"/>
              <a:pPr>
                <a:defRPr/>
              </a:pPr>
              <a:t>65</a:t>
            </a:fld>
            <a:endParaRPr lang="en-GB" altLang="en-US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F43E7A7B-4C1B-4ADA-AB3A-5B958D65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2746"/>
          <a:stretch/>
        </p:blipFill>
        <p:spPr bwMode="auto">
          <a:xfrm>
            <a:off x="1774826" y="115889"/>
            <a:ext cx="8319433" cy="62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225370A-2F81-4A48-A3CC-B79EC74F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42E59-DCEA-4889-BED5-D62AFD4C20D2}" type="slidenum">
              <a:rPr lang="en-GB" altLang="en-US"/>
              <a:pPr>
                <a:defRPr/>
              </a:pPr>
              <a:t>66</a:t>
            </a:fld>
            <a:endParaRPr lang="en-GB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615A8A0D-6BD9-4687-8F3D-B28193D05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6" t="1" r="-1" b="1711"/>
          <a:stretch/>
        </p:blipFill>
        <p:spPr bwMode="auto">
          <a:xfrm>
            <a:off x="1524000" y="134466"/>
            <a:ext cx="8675688" cy="57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5130D3B-99E9-44EA-B968-8D1071688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3360" r="6140" b="51533"/>
          <a:stretch/>
        </p:blipFill>
        <p:spPr bwMode="auto">
          <a:xfrm>
            <a:off x="2306320" y="5374640"/>
            <a:ext cx="7579360" cy="944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CD3A7-DECB-44B2-AFCB-AC210F9C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36" y="265738"/>
            <a:ext cx="8892988" cy="64386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856D1B-02B7-47C4-93D8-B09BE8D7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0F5E82-72E1-4C4C-94B5-02949C7C5A49}" type="slidenum">
              <a:rPr lang="en-GB" smtClean="0"/>
              <a:pPr>
                <a:spcAft>
                  <a:spcPts val="600"/>
                </a:spcAft>
              </a:pPr>
              <a:t>67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8F69-E362-40FA-8682-704F5472CC61}"/>
              </a:ext>
            </a:extLst>
          </p:cNvPr>
          <p:cNvSpPr txBox="1"/>
          <p:nvPr/>
        </p:nvSpPr>
        <p:spPr>
          <a:xfrm>
            <a:off x="2106706" y="628285"/>
            <a:ext cx="2097741" cy="546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C9668-6597-4FC5-962E-47D751EFA509}"/>
              </a:ext>
            </a:extLst>
          </p:cNvPr>
          <p:cNvSpPr txBox="1"/>
          <p:nvPr/>
        </p:nvSpPr>
        <p:spPr>
          <a:xfrm>
            <a:off x="3729318" y="502024"/>
            <a:ext cx="5047129" cy="67235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410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FDAD6-E7EE-47AB-AA43-EC441AD1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63287-4CD9-43D2-A9E8-7A391A2C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09" y="31929"/>
            <a:ext cx="8005480" cy="5872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3BD75-6609-4444-89ED-9BB896553739}"/>
              </a:ext>
            </a:extLst>
          </p:cNvPr>
          <p:cNvSpPr txBox="1"/>
          <p:nvPr/>
        </p:nvSpPr>
        <p:spPr>
          <a:xfrm>
            <a:off x="2008093" y="537882"/>
            <a:ext cx="4482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FFDEF-7C90-4A3A-983D-5CDEF97293E4}"/>
              </a:ext>
            </a:extLst>
          </p:cNvPr>
          <p:cNvSpPr txBox="1"/>
          <p:nvPr/>
        </p:nvSpPr>
        <p:spPr>
          <a:xfrm>
            <a:off x="2259106" y="2034988"/>
            <a:ext cx="1030941" cy="62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9F9D3-4FE1-4806-8079-6C3B9241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667" y="314395"/>
            <a:ext cx="669110" cy="436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653DD-4CA5-4388-BDF9-E2CDF611DE4F}"/>
              </a:ext>
            </a:extLst>
          </p:cNvPr>
          <p:cNvSpPr txBox="1"/>
          <p:nvPr/>
        </p:nvSpPr>
        <p:spPr>
          <a:xfrm>
            <a:off x="3048001" y="4769224"/>
            <a:ext cx="1550894" cy="3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69DAD-3C0C-4FAF-83B9-491BA7A8D36F}"/>
              </a:ext>
            </a:extLst>
          </p:cNvPr>
          <p:cNvSpPr txBox="1"/>
          <p:nvPr/>
        </p:nvSpPr>
        <p:spPr>
          <a:xfrm>
            <a:off x="2886636" y="6069106"/>
            <a:ext cx="872265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Of special interest: searching for the structures 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E1F7F-44C0-481F-9611-EF1405FC2BFE}"/>
              </a:ext>
            </a:extLst>
          </p:cNvPr>
          <p:cNvSpPr txBox="1"/>
          <p:nvPr/>
        </p:nvSpPr>
        <p:spPr>
          <a:xfrm>
            <a:off x="7628961" y="60771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J/</a:t>
            </a:r>
            <a:r>
              <a:rPr lang="el-GR" dirty="0"/>
              <a:t>ψ</a:t>
            </a:r>
            <a:r>
              <a:rPr lang="en-GB" dirty="0"/>
              <a:t>J/</a:t>
            </a:r>
            <a:r>
              <a:rPr lang="el-GR" dirty="0"/>
              <a:t>ψ</a:t>
            </a:r>
            <a:r>
              <a:rPr lang="en-GB" dirty="0"/>
              <a:t>  spectrum in the CEP environment.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3E9084C8-5203-49FD-A1E9-4295E284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2168248" y="6155485"/>
            <a:ext cx="44767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91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648E1-EB9E-494A-8EB0-CCD96BF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69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1AA9EEB2-D726-4C70-A1E1-50CB4A467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4760258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OTHER SELECTED CEP TOPICS </a:t>
            </a:r>
          </a:p>
        </p:txBody>
      </p:sp>
    </p:spTree>
    <p:extLst>
      <p:ext uri="{BB962C8B-B14F-4D97-AF65-F5344CB8AC3E}">
        <p14:creationId xmlns:p14="http://schemas.microsoft.com/office/powerpoint/2010/main" val="98345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" y="12346"/>
            <a:ext cx="10205884" cy="7140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308405" y="5918689"/>
            <a:ext cx="8839200" cy="78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924" y="5002340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8769097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8509A619-4C7F-4750-8EB4-DA4C7A3C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05" y="2432043"/>
            <a:ext cx="547366" cy="4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9582108" y="385590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 I)</a:t>
            </a:r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11696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5B21FF9-3FAF-4371-AEB5-D3BAA47EC386}" type="slidenum">
              <a:rPr lang="en-GB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71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6528000" y="2277000"/>
            <a:ext cx="3528000" cy="71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3143640" y="404640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1" name="Picture 2"/>
          <p:cNvPicPr/>
          <p:nvPr/>
        </p:nvPicPr>
        <p:blipFill>
          <a:blip r:embed="rId2"/>
          <a:srcRect l="35495" t="31151" r="41937" b="40167"/>
          <a:stretch/>
        </p:blipFill>
        <p:spPr>
          <a:xfrm>
            <a:off x="3359640" y="908640"/>
            <a:ext cx="2819160" cy="2015280"/>
          </a:xfrm>
          <a:prstGeom prst="rect">
            <a:avLst/>
          </a:prstGeom>
          <a:ln>
            <a:noFill/>
          </a:ln>
        </p:spPr>
      </p:pic>
      <p:sp>
        <p:nvSpPr>
          <p:cNvPr id="362" name="CustomShape 4"/>
          <p:cNvSpPr/>
          <p:nvPr/>
        </p:nvSpPr>
        <p:spPr>
          <a:xfrm>
            <a:off x="6240000" y="1475640"/>
            <a:ext cx="57564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5"/>
          <p:cNvSpPr/>
          <p:nvPr/>
        </p:nvSpPr>
        <p:spPr>
          <a:xfrm>
            <a:off x="6528000" y="1124640"/>
            <a:ext cx="50364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Picture 2"/>
          <p:cNvPicPr/>
          <p:nvPr/>
        </p:nvPicPr>
        <p:blipFill>
          <a:blip r:embed="rId3"/>
          <a:srcRect l="20055" t="47008" r="19254" b="26679"/>
          <a:stretch/>
        </p:blipFill>
        <p:spPr>
          <a:xfrm>
            <a:off x="2139600" y="2781000"/>
            <a:ext cx="7124400" cy="1737000"/>
          </a:xfrm>
          <a:prstGeom prst="rect">
            <a:avLst/>
          </a:prstGeom>
          <a:ln>
            <a:noFill/>
          </a:ln>
        </p:spPr>
      </p:pic>
      <p:pic>
        <p:nvPicPr>
          <p:cNvPr id="366" name="Picture 4"/>
          <p:cNvPicPr/>
          <p:nvPr/>
        </p:nvPicPr>
        <p:blipFill>
          <a:blip r:embed="rId4"/>
          <a:srcRect l="33919" t="55365" r="18794" b="30509"/>
          <a:stretch/>
        </p:blipFill>
        <p:spPr>
          <a:xfrm>
            <a:off x="2876520" y="4581000"/>
            <a:ext cx="4803480" cy="807840"/>
          </a:xfrm>
          <a:prstGeom prst="rect">
            <a:avLst/>
          </a:prstGeom>
          <a:ln w="38160">
            <a:solidFill>
              <a:srgbClr val="000099"/>
            </a:solidFill>
            <a:miter/>
          </a:ln>
        </p:spPr>
      </p:pic>
      <p:pic>
        <p:nvPicPr>
          <p:cNvPr id="367" name="Picture 3"/>
          <p:cNvPicPr/>
          <p:nvPr/>
        </p:nvPicPr>
        <p:blipFill>
          <a:blip r:embed="rId4"/>
          <a:srcRect l="19925" t="74102" r="18671" b="8285"/>
          <a:stretch/>
        </p:blipFill>
        <p:spPr>
          <a:xfrm>
            <a:off x="2927280" y="5445360"/>
            <a:ext cx="6238440" cy="1006200"/>
          </a:xfrm>
          <a:prstGeom prst="rect">
            <a:avLst/>
          </a:prstGeom>
          <a:ln>
            <a:noFill/>
          </a:ln>
        </p:spPr>
      </p:pic>
      <p:sp>
        <p:nvSpPr>
          <p:cNvPr id="368" name="CustomShape 7"/>
          <p:cNvSpPr/>
          <p:nvPr/>
        </p:nvSpPr>
        <p:spPr>
          <a:xfrm>
            <a:off x="4800000" y="4293000"/>
            <a:ext cx="1800000" cy="18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8"/>
          <p:cNvSpPr/>
          <p:nvPr/>
        </p:nvSpPr>
        <p:spPr>
          <a:xfrm>
            <a:off x="3287640" y="6093360"/>
            <a:ext cx="3096000" cy="36036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9"/>
          <p:cNvSpPr/>
          <p:nvPr/>
        </p:nvSpPr>
        <p:spPr>
          <a:xfrm>
            <a:off x="5880000" y="908640"/>
            <a:ext cx="50364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10"/>
          <p:cNvSpPr/>
          <p:nvPr/>
        </p:nvSpPr>
        <p:spPr>
          <a:xfrm>
            <a:off x="9046200" y="3357000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(CDF-2008)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3D73A-85E3-4788-84F4-B5ECFC14360D}"/>
              </a:ext>
            </a:extLst>
          </p:cNvPr>
          <p:cNvSpPr txBox="1"/>
          <p:nvPr/>
        </p:nvSpPr>
        <p:spPr>
          <a:xfrm>
            <a:off x="5880000" y="5499000"/>
            <a:ext cx="720000" cy="592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2BE57-90BB-4D40-BADE-AFF59E42AB67}"/>
              </a:ext>
            </a:extLst>
          </p:cNvPr>
          <p:cNvSpPr txBox="1"/>
          <p:nvPr/>
        </p:nvSpPr>
        <p:spPr>
          <a:xfrm>
            <a:off x="5889182" y="5572697"/>
            <a:ext cx="72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2/27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fld id="{B3C2BF39-7B68-47E4-A7EF-BD80C586815A}" type="slidenum">
              <a:rPr lang="en-GB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/>
              <a:t>72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3" name="Picture 2"/>
          <p:cNvPicPr/>
          <p:nvPr/>
        </p:nvPicPr>
        <p:blipFill>
          <a:blip r:embed="rId2"/>
          <a:stretch/>
        </p:blipFill>
        <p:spPr>
          <a:xfrm>
            <a:off x="1847640" y="252360"/>
            <a:ext cx="8429400" cy="635292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8676120" y="4509000"/>
            <a:ext cx="1644120" cy="455400"/>
          </a:xfrm>
          <a:prstGeom prst="rect">
            <a:avLst/>
          </a:prstGeom>
          <a:gradFill>
            <a:gsLst>
              <a:gs pos="0">
                <a:srgbClr val="9E9E35"/>
              </a:gs>
              <a:gs pos="50000">
                <a:srgbClr val="E0E04B"/>
              </a:gs>
              <a:gs pos="100000">
                <a:srgbClr val="FFFF66"/>
              </a:gs>
            </a:gsLst>
            <a:lin ang="8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/>
            <a:r>
              <a:rPr lang="en-GB" sz="1200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(Very interesting effects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GB" sz="1200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the 3jet qqg events)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3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1950396-F422-4E5B-BEE1-D42836053125}" type="slidenum">
              <a:rPr lang="en-GB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74</a:t>
            </a:fld>
            <a:endParaRPr lang="en-GB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6" name="Picture 2"/>
          <p:cNvPicPr/>
          <p:nvPr/>
        </p:nvPicPr>
        <p:blipFill>
          <a:blip r:embed="rId2"/>
          <a:srcRect l="20443" t="11254" r="18225" b="7139"/>
          <a:stretch/>
        </p:blipFill>
        <p:spPr>
          <a:xfrm>
            <a:off x="1848000" y="115920"/>
            <a:ext cx="8237160" cy="6167160"/>
          </a:xfrm>
          <a:prstGeom prst="rect">
            <a:avLst/>
          </a:prstGeom>
          <a:ln>
            <a:noFill/>
          </a:ln>
        </p:spPr>
      </p:pic>
      <p:sp>
        <p:nvSpPr>
          <p:cNvPr id="377" name="CustomShape 2"/>
          <p:cNvSpPr/>
          <p:nvPr/>
        </p:nvSpPr>
        <p:spPr>
          <a:xfrm>
            <a:off x="1848000" y="5013360"/>
            <a:ext cx="4535280" cy="30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3"/>
          <p:cNvSpPr/>
          <p:nvPr/>
        </p:nvSpPr>
        <p:spPr>
          <a:xfrm>
            <a:off x="4157528" y="6295370"/>
            <a:ext cx="4237326" cy="364680"/>
          </a:xfrm>
          <a:prstGeom prst="rect">
            <a:avLst/>
          </a:prstGeom>
          <a:solidFill>
            <a:srgbClr val="006600">
              <a:alpha val="68000"/>
            </a:srgbClr>
          </a:solidFill>
          <a:ln w="381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Bright"/>
              </a:rPr>
              <a:t>Dijet CEP as a gluon factory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4"/>
          <p:cNvSpPr/>
          <p:nvPr/>
        </p:nvSpPr>
        <p:spPr>
          <a:xfrm>
            <a:off x="6457440" y="4724280"/>
            <a:ext cx="5911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en-GB" sz="1200" spc="-1">
                <a:solidFill>
                  <a:srgbClr val="F7964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2012)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2566920" y="4591080"/>
            <a:ext cx="720360" cy="15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2566920" y="4365720"/>
            <a:ext cx="576000" cy="15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BABB2-B3A1-4C91-8C99-F99F0C8E7FB5}"/>
              </a:ext>
            </a:extLst>
          </p:cNvPr>
          <p:cNvSpPr txBox="1"/>
          <p:nvPr/>
        </p:nvSpPr>
        <p:spPr>
          <a:xfrm>
            <a:off x="4307595" y="231354"/>
            <a:ext cx="3073706" cy="53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92DE6-8586-461B-ADAC-3235431B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39" y="0"/>
            <a:ext cx="10510684" cy="6758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B09E3-C0E0-40EE-BB5A-A1B87D1AF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722" r="13997" b="100000"/>
          <a:stretch/>
        </p:blipFill>
        <p:spPr>
          <a:xfrm>
            <a:off x="9775685" y="6322530"/>
            <a:ext cx="1391079" cy="45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2EAB2-0373-43EA-91B8-200D9E154D6A}"/>
              </a:ext>
            </a:extLst>
          </p:cNvPr>
          <p:cNvSpPr txBox="1"/>
          <p:nvPr/>
        </p:nvSpPr>
        <p:spPr>
          <a:xfrm>
            <a:off x="9573491" y="6322530"/>
            <a:ext cx="13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E.Kryshen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65380-1E6E-442C-A868-FBF72EC9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1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2EFCF-315F-4578-BFA2-282E7CAF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659" y="474572"/>
            <a:ext cx="8632722" cy="61614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8ACB9-AC34-475B-83C8-3FA7B7CD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534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FE4CF-04E7-48E2-AA95-8865260E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79" y="78653"/>
            <a:ext cx="6731234" cy="2807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A98C0-C9D7-4C8D-A380-8108FFBE5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94" r="6411"/>
          <a:stretch/>
        </p:blipFill>
        <p:spPr>
          <a:xfrm>
            <a:off x="1189699" y="3429000"/>
            <a:ext cx="4575958" cy="18582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7F9C1-A7F6-4472-8401-01B9AE43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85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73608-026A-4FD9-B127-AF996169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6" y="136380"/>
            <a:ext cx="8776446" cy="65252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35D78-2C2A-4E9C-9BDD-F1AFCBF9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686B38BE-B387-4728-A75E-58716F816513}" type="slidenum">
              <a:rPr lang="en-GB" smtClean="0"/>
              <a:pPr>
                <a:spcAft>
                  <a:spcPts val="600"/>
                </a:spcAft>
                <a:defRPr/>
              </a:pPr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12843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EDFC0-9BC6-423C-9B48-D43ECF21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455FE-4C21-4FF6-BB89-16732BEF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6" y="128412"/>
            <a:ext cx="9170894" cy="68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5" t="12442"/>
          <a:stretch/>
        </p:blipFill>
        <p:spPr bwMode="auto">
          <a:xfrm>
            <a:off x="1752601" y="609601"/>
            <a:ext cx="8520113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6400" y="54090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1314000"/>
            <a:ext cx="693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05200" y="51816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91986" y="5638801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CT-PPS,</a:t>
            </a:r>
          </a:p>
        </p:txBody>
      </p:sp>
      <p:grpSp>
        <p:nvGrpSpPr>
          <p:cNvPr id="8" name="Group 85"/>
          <p:cNvGrpSpPr>
            <a:grpSpLocks/>
          </p:cNvGrpSpPr>
          <p:nvPr/>
        </p:nvGrpSpPr>
        <p:grpSpPr bwMode="auto">
          <a:xfrm rot="-933473">
            <a:off x="2341598" y="2299281"/>
            <a:ext cx="7543800" cy="1518570"/>
            <a:chOff x="144" y="1440"/>
            <a:chExt cx="4752" cy="912"/>
          </a:xfrm>
        </p:grpSpPr>
        <p:sp>
          <p:nvSpPr>
            <p:cNvPr id="9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44" y="1780"/>
              <a:ext cx="4752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an excellent mass spectrometer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905000" y="819000"/>
            <a:ext cx="321000" cy="4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FDF0D-7FC9-4B0A-8E94-108DB6E0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BEF0A-9156-49AC-8258-CEBCC20B4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5" t="15643" b="39831"/>
          <a:stretch/>
        </p:blipFill>
        <p:spPr>
          <a:xfrm>
            <a:off x="1554894" y="3366793"/>
            <a:ext cx="8285833" cy="2860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B122D-F4A9-450E-8A03-6FBD43B39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1" y="236778"/>
            <a:ext cx="6507480" cy="3082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94337E-17FF-4F30-B768-ECC56DB0593D}"/>
              </a:ext>
            </a:extLst>
          </p:cNvPr>
          <p:cNvSpPr txBox="1"/>
          <p:nvPr/>
        </p:nvSpPr>
        <p:spPr>
          <a:xfrm>
            <a:off x="6384175" y="3731067"/>
            <a:ext cx="2859741" cy="19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14404-0604-4A62-A2C8-91BE3A8EBBC7}"/>
              </a:ext>
            </a:extLst>
          </p:cNvPr>
          <p:cNvSpPr txBox="1"/>
          <p:nvPr/>
        </p:nvSpPr>
        <p:spPr>
          <a:xfrm>
            <a:off x="3264408" y="1865376"/>
            <a:ext cx="877824" cy="210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B8B58CF-2CC6-4668-9B70-09AE5A60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310" y="3319029"/>
            <a:ext cx="377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</p:spTree>
    <p:extLst>
      <p:ext uri="{BB962C8B-B14F-4D97-AF65-F5344CB8AC3E}">
        <p14:creationId xmlns:p14="http://schemas.microsoft.com/office/powerpoint/2010/main" val="4236602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altLang="en-US" sz="1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2" name="Text Box 8">
            <a:extLst>
              <a:ext uri="{FF2B5EF4-FFF2-40B4-BE49-F238E27FC236}">
                <a16:creationId xmlns:a16="http://schemas.microsoft.com/office/drawing/2014/main" id="{E77D3965-77BA-4538-AEE9-CE950BD2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408" y="378183"/>
            <a:ext cx="3661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5F67E9-9EF0-4D01-B6C8-2D9692E5F119}"/>
              </a:ext>
            </a:extLst>
          </p:cNvPr>
          <p:cNvSpPr txBox="1"/>
          <p:nvPr/>
        </p:nvSpPr>
        <p:spPr>
          <a:xfrm>
            <a:off x="9735024" y="4855464"/>
            <a:ext cx="15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HKRS-10</a:t>
            </a:r>
          </a:p>
        </p:txBody>
      </p:sp>
      <p:pic>
        <p:nvPicPr>
          <p:cNvPr id="21" name="Picture 3" descr="MMj02545000000[1]">
            <a:extLst>
              <a:ext uri="{FF2B5EF4-FFF2-40B4-BE49-F238E27FC236}">
                <a16:creationId xmlns:a16="http://schemas.microsoft.com/office/drawing/2014/main" id="{63988C7A-C414-4513-A29D-E1959D955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89" y="1609344"/>
            <a:ext cx="433515" cy="43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>
            <a:extLst>
              <a:ext uri="{FF2B5EF4-FFF2-40B4-BE49-F238E27FC236}">
                <a16:creationId xmlns:a16="http://schemas.microsoft.com/office/drawing/2014/main" id="{C0F5DD61-6639-4203-A042-CF1AFDDA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6988"/>
            <a:ext cx="91805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9A1BA437-12AF-4A60-A448-AD3E6D12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/>
          <a:stretch>
            <a:fillRect/>
          </a:stretch>
        </p:blipFill>
        <p:spPr bwMode="auto">
          <a:xfrm>
            <a:off x="1703389" y="692151"/>
            <a:ext cx="53292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id="{D64FE8FA-19E6-46A6-B202-C6343BFB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1004888"/>
            <a:ext cx="208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>
                <a:solidFill>
                  <a:srgbClr val="FF0000"/>
                </a:solidFill>
              </a:rPr>
              <a:t>1 :  0.03 : 0.08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pic>
        <p:nvPicPr>
          <p:cNvPr id="143367" name="Picture 7">
            <a:extLst>
              <a:ext uri="{FF2B5EF4-FFF2-40B4-BE49-F238E27FC236}">
                <a16:creationId xmlns:a16="http://schemas.microsoft.com/office/drawing/2014/main" id="{19C2743A-C0B8-4001-B3E8-D8F4A929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r="1038" b="24983"/>
          <a:stretch>
            <a:fillRect/>
          </a:stretch>
        </p:blipFill>
        <p:spPr bwMode="auto">
          <a:xfrm>
            <a:off x="1774826" y="1917701"/>
            <a:ext cx="8105142" cy="424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38C530-7E58-4625-8286-65954A54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792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237C2-B992-473A-81B0-4E54B058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7D10B-90B5-4753-B094-4BBF0927493F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945E70-42D9-455B-BF03-B645D48A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7" r="35973" b="-2"/>
          <a:stretch>
            <a:fillRect/>
          </a:stretch>
        </p:blipFill>
        <p:spPr bwMode="auto">
          <a:xfrm>
            <a:off x="88900" y="80963"/>
            <a:ext cx="36687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57D814B3-79DE-4B39-93A5-F43B5F3D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14300"/>
            <a:ext cx="609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i="1">
                <a:solidFill>
                  <a:schemeClr val="accent1"/>
                </a:solidFill>
                <a:latin typeface="-apple-system"/>
              </a:rPr>
              <a:t>(Phys.Rev.D</a:t>
            </a:r>
            <a:r>
              <a:rPr lang="en-GB" altLang="en-US" sz="1800">
                <a:solidFill>
                  <a:schemeClr val="accent1"/>
                </a:solidFill>
                <a:latin typeface="-apple-system"/>
              </a:rPr>
              <a:t> 68 (2003)  034001) </a:t>
            </a:r>
            <a:endParaRPr lang="en-GB" altLang="en-US" sz="1800">
              <a:solidFill>
                <a:schemeClr val="accent1"/>
              </a:solidFill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6CAD6652-5F5C-4EE1-9A52-D55D73A31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368425"/>
            <a:ext cx="9437687" cy="53355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>
            <a:extLst>
              <a:ext uri="{FF2B5EF4-FFF2-40B4-BE49-F238E27FC236}">
                <a16:creationId xmlns:a16="http://schemas.microsoft.com/office/drawing/2014/main" id="{CC3A84EA-1E23-46BF-AABF-5A207232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93663"/>
            <a:ext cx="1225550" cy="80645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TextBox 7">
            <a:extLst>
              <a:ext uri="{FF2B5EF4-FFF2-40B4-BE49-F238E27FC236}">
                <a16:creationId xmlns:a16="http://schemas.microsoft.com/office/drawing/2014/main" id="{1FDE62B8-4E29-4EA9-B4D7-C737A074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600" y="1938338"/>
            <a:ext cx="177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3A8C"/>
                </a:solidFill>
                <a:latin typeface="-apple-system"/>
                <a:hlinkClick r:id="rId6"/>
              </a:rPr>
              <a:t>hep-ex/0205037</a:t>
            </a:r>
            <a:endParaRPr lang="en-GB" altLang="en-US" sz="1800">
              <a:latin typeface="-apple-syste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DB763-5FC7-440B-82B0-4CAE25DE84A2}"/>
              </a:ext>
            </a:extLst>
          </p:cNvPr>
          <p:cNvSpPr txBox="1"/>
          <p:nvPr/>
        </p:nvSpPr>
        <p:spPr>
          <a:xfrm>
            <a:off x="9928225" y="2998788"/>
            <a:ext cx="2089150" cy="12001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It may make sense to repeat this measurement at the LHC/RHIC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 have never been observed 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very important role in the 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0" y="433388"/>
            <a:ext cx="1917700" cy="36830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(about 1800 titles)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2482-980E-4894-91CD-2697298C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C7532-94D0-488E-9A93-C5D02F8B6EC8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8919AEE-F408-4B9A-9ACE-1FF29E0E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9213"/>
            <a:ext cx="7231062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E3A7C13B-9BF6-43E5-85C4-17BE359D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4230688"/>
            <a:ext cx="1639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accent1"/>
                </a:solidFill>
              </a:rPr>
              <a:t>KMR-like</a:t>
            </a:r>
          </a:p>
        </p:txBody>
      </p:sp>
      <p:sp>
        <p:nvSpPr>
          <p:cNvPr id="25605" name="TextBox 2">
            <a:extLst>
              <a:ext uri="{FF2B5EF4-FFF2-40B4-BE49-F238E27FC236}">
                <a16:creationId xmlns:a16="http://schemas.microsoft.com/office/drawing/2014/main" id="{1E3FE182-EE71-4B8F-BD58-8552B560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775" y="2693988"/>
            <a:ext cx="134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dominates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786A61A-F971-4E94-BD1D-EC56B276802C}"/>
              </a:ext>
            </a:extLst>
          </p:cNvPr>
          <p:cNvSpPr/>
          <p:nvPr/>
        </p:nvSpPr>
        <p:spPr>
          <a:xfrm>
            <a:off x="8637588" y="2700338"/>
            <a:ext cx="615950" cy="354012"/>
          </a:xfrm>
          <a:prstGeom prst="leftArrow">
            <a:avLst>
              <a:gd name="adj1" fmla="val 17186"/>
              <a:gd name="adj2" fmla="val 41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25608" name="TextBox 8">
            <a:extLst>
              <a:ext uri="{FF2B5EF4-FFF2-40B4-BE49-F238E27FC236}">
                <a16:creationId xmlns:a16="http://schemas.microsoft.com/office/drawing/2014/main" id="{C219C2D7-C161-460D-ADAE-41316BA6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5384800"/>
            <a:ext cx="683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altLang="en-US" sz="2400"/>
          </a:p>
        </p:txBody>
      </p:sp>
      <p:sp>
        <p:nvSpPr>
          <p:cNvPr id="25609" name="TextBox 10">
            <a:extLst>
              <a:ext uri="{FF2B5EF4-FFF2-40B4-BE49-F238E27FC236}">
                <a16:creationId xmlns:a16="http://schemas.microsoft.com/office/drawing/2014/main" id="{2D3AD6FF-8CA4-45A0-A75E-B6B73AE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686300"/>
            <a:ext cx="901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r>
              <a:rPr lang="en-GB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GB" altLang="en-US" sz="1800">
                <a:sym typeface="Wingdings" panose="05000000000000000000" pitchFamily="2" charset="2"/>
              </a:rPr>
              <a:t>Detecting two outgoing protons would allow placing an upper limit on Instanton mass.</a:t>
            </a:r>
            <a:endParaRPr lang="en-GB" altLang="en-US" sz="1800"/>
          </a:p>
        </p:txBody>
      </p:sp>
      <p:pic>
        <p:nvPicPr>
          <p:cNvPr id="25610" name="Picture 11">
            <a:extLst>
              <a:ext uri="{FF2B5EF4-FFF2-40B4-BE49-F238E27FC236}">
                <a16:creationId xmlns:a16="http://schemas.microsoft.com/office/drawing/2014/main" id="{38081066-1EF5-4CFA-A393-EBF909E8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556250"/>
            <a:ext cx="43068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>
            <a:extLst>
              <a:ext uri="{FF2B5EF4-FFF2-40B4-BE49-F238E27FC236}">
                <a16:creationId xmlns:a16="http://schemas.microsoft.com/office/drawing/2014/main" id="{B8E17763-7F32-4D3E-8BA1-9CF5FACD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 b="19356"/>
          <a:stretch>
            <a:fillRect/>
          </a:stretch>
        </p:blipFill>
        <p:spPr bwMode="auto">
          <a:xfrm>
            <a:off x="6219825" y="5534025"/>
            <a:ext cx="1622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14">
            <a:extLst>
              <a:ext uri="{FF2B5EF4-FFF2-40B4-BE49-F238E27FC236}">
                <a16:creationId xmlns:a16="http://schemas.microsoft.com/office/drawing/2014/main" id="{8E757985-3E5B-4736-A472-2191BECF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51475"/>
            <a:ext cx="96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/>
              <a:t>state</a:t>
            </a:r>
          </a:p>
        </p:txBody>
      </p:sp>
      <p:sp>
        <p:nvSpPr>
          <p:cNvPr id="25613" name="TextBox 15">
            <a:extLst>
              <a:ext uri="{FF2B5EF4-FFF2-40B4-BE49-F238E27FC236}">
                <a16:creationId xmlns:a16="http://schemas.microsoft.com/office/drawing/2014/main" id="{C6EDEB5F-E8F0-488A-BC9F-E132A7AF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5443538"/>
            <a:ext cx="146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</a:rPr>
              <a:t>(‘hermiticity’)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BCDD-DC5E-4442-BCF6-4F815E56E370}"/>
              </a:ext>
            </a:extLst>
          </p:cNvPr>
          <p:cNvSpPr txBox="1"/>
          <p:nvPr/>
        </p:nvSpPr>
        <p:spPr>
          <a:xfrm>
            <a:off x="8803340" y="376518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KKMRT-2021-2022</a:t>
            </a: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18F1B4-50A4-4126-AA84-60461F9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87</a:t>
            </a:fld>
            <a:endParaRPr lang="en-GB"/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96815C75-E744-4AC3-9F77-61554F76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300317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SUPERCHIC  MCs</a:t>
            </a:r>
          </a:p>
        </p:txBody>
      </p:sp>
    </p:spTree>
    <p:extLst>
      <p:ext uri="{BB962C8B-B14F-4D97-AF65-F5344CB8AC3E}">
        <p14:creationId xmlns:p14="http://schemas.microsoft.com/office/powerpoint/2010/main" val="19246695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402D4-FF25-4065-917A-99DEA550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881D0-4A10-4EFB-8E5B-F8C7A225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92" y="102966"/>
            <a:ext cx="1285537" cy="406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B2A84-EE1E-4005-A7E2-835E76A1C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9"/>
          <a:stretch/>
        </p:blipFill>
        <p:spPr>
          <a:xfrm>
            <a:off x="1012723" y="1075765"/>
            <a:ext cx="9938113" cy="50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3757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8B4AC3-14E2-413A-80D4-88AEFA99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D1279-243F-49D7-9C79-B5F2F74B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31" y="-88492"/>
            <a:ext cx="8449653" cy="64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DA1D5-79CD-49D5-8F5B-1F67385B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5008-3893-4101-92C9-6682D119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" t="8902" r="4371" b="14049"/>
          <a:stretch/>
        </p:blipFill>
        <p:spPr>
          <a:xfrm>
            <a:off x="1290204" y="230522"/>
            <a:ext cx="9796896" cy="587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0250F-04E3-450B-B5AD-B86E4BFFCEB9}"/>
              </a:ext>
            </a:extLst>
          </p:cNvPr>
          <p:cNvSpPr txBox="1"/>
          <p:nvPr/>
        </p:nvSpPr>
        <p:spPr>
          <a:xfrm>
            <a:off x="8504902" y="2664544"/>
            <a:ext cx="2358793" cy="264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EEB8B-C0B6-4712-8F5E-500BD05164BA}"/>
              </a:ext>
            </a:extLst>
          </p:cNvPr>
          <p:cNvSpPr txBox="1"/>
          <p:nvPr/>
        </p:nvSpPr>
        <p:spPr>
          <a:xfrm>
            <a:off x="1429208" y="2860573"/>
            <a:ext cx="60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92AE7-CFFE-4BF1-9C56-3E31E19DEEB1}"/>
              </a:ext>
            </a:extLst>
          </p:cNvPr>
          <p:cNvSpPr txBox="1"/>
          <p:nvPr/>
        </p:nvSpPr>
        <p:spPr>
          <a:xfrm>
            <a:off x="7658100" y="2754632"/>
            <a:ext cx="58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56028-9CB9-4D39-96A3-DCB905842002}"/>
              </a:ext>
            </a:extLst>
          </p:cNvPr>
          <p:cNvSpPr txBox="1"/>
          <p:nvPr/>
        </p:nvSpPr>
        <p:spPr>
          <a:xfrm>
            <a:off x="8608389" y="2645122"/>
            <a:ext cx="2486622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    TOTEM  &amp; ALFA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CMS/PPS &amp; ATLAS/AFP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44C9B-2324-4A82-993A-AA1432F0AD29}"/>
              </a:ext>
            </a:extLst>
          </p:cNvPr>
          <p:cNvSpPr txBox="1"/>
          <p:nvPr/>
        </p:nvSpPr>
        <p:spPr>
          <a:xfrm>
            <a:off x="4208206" y="4316366"/>
            <a:ext cx="589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7F8D6-59C8-43DA-849E-5059F13E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9"/>
          <a:stretch/>
        </p:blipFill>
        <p:spPr>
          <a:xfrm>
            <a:off x="8610600" y="4549890"/>
            <a:ext cx="2291196" cy="378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F2D624-96F8-46EB-A382-BF06F6D6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765" y="4155711"/>
            <a:ext cx="2299448" cy="323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2CAEF-B8B1-41CB-B052-3E057AA384A6}"/>
              </a:ext>
            </a:extLst>
          </p:cNvPr>
          <p:cNvSpPr txBox="1"/>
          <p:nvPr/>
        </p:nvSpPr>
        <p:spPr>
          <a:xfrm>
            <a:off x="7879080" y="1939012"/>
            <a:ext cx="2073449" cy="672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CF3E78-AAE3-41DB-8121-190DE42EA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78" y="6316874"/>
            <a:ext cx="333571" cy="365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8C9EF-C076-42F0-9D36-90DE36BE1E3E}"/>
              </a:ext>
            </a:extLst>
          </p:cNvPr>
          <p:cNvSpPr txBox="1"/>
          <p:nvPr/>
        </p:nvSpPr>
        <p:spPr>
          <a:xfrm>
            <a:off x="1074420" y="6344920"/>
            <a:ext cx="581787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ALFA/TOTEM- radiation tolerance   </a:t>
            </a:r>
            <a:r>
              <a:rPr lang="en-GB" dirty="0">
                <a:sym typeface="Wingdings" panose="05000000000000000000" pitchFamily="2" charset="2"/>
              </a:rPr>
              <a:t>  low PU special runs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0505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76B21-3F34-4F12-8D79-08F036F9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90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6384E-121E-4B39-BEE5-292B9CEFC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" r="2394"/>
          <a:stretch/>
        </p:blipFill>
        <p:spPr>
          <a:xfrm>
            <a:off x="1703294" y="185579"/>
            <a:ext cx="8516471" cy="64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718"/>
      </p:ext>
    </p:extLst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C5BFD-2721-4F31-8C43-3955796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8A230-3821-4908-9589-058ED0B6A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" b="11384"/>
          <a:stretch/>
        </p:blipFill>
        <p:spPr>
          <a:xfrm>
            <a:off x="1200838" y="374571"/>
            <a:ext cx="10152961" cy="55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57797"/>
      </p:ext>
    </p:extLst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9531D-5FF9-4FD2-B21F-B3CB8497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E9D38-B1BD-41AF-96DD-B412FF84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6" y="-197771"/>
            <a:ext cx="9359152" cy="694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A3081-B7CA-4696-BB1B-B1BB6F78D4F7}"/>
              </a:ext>
            </a:extLst>
          </p:cNvPr>
          <p:cNvSpPr txBox="1"/>
          <p:nvPr/>
        </p:nvSpPr>
        <p:spPr>
          <a:xfrm>
            <a:off x="8875059" y="6051179"/>
            <a:ext cx="211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SC3-4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pp/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pA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/AA</a:t>
            </a:r>
          </a:p>
        </p:txBody>
      </p:sp>
    </p:spTree>
    <p:extLst>
      <p:ext uri="{BB962C8B-B14F-4D97-AF65-F5344CB8AC3E}">
        <p14:creationId xmlns:p14="http://schemas.microsoft.com/office/powerpoint/2010/main" val="10260170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F1DDE-34B5-48BD-A2E2-51ED7836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B4E26-4F87-4C4C-94F4-31F9BDCB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8"/>
          <a:stretch/>
        </p:blipFill>
        <p:spPr>
          <a:xfrm>
            <a:off x="1494503" y="130355"/>
            <a:ext cx="8603226" cy="6054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B7DC3-54D7-4342-89C1-FF8B28D8E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307" y="5349879"/>
            <a:ext cx="2246212" cy="365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45443-E831-4170-B118-3822013D6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805" y="3342271"/>
            <a:ext cx="370390" cy="212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973CA-4BF6-4D7B-9346-80A1A1CA7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380" r="11650" b="-1"/>
          <a:stretch/>
        </p:blipFill>
        <p:spPr>
          <a:xfrm>
            <a:off x="3000452" y="5786507"/>
            <a:ext cx="558828" cy="390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F7BF73-CD51-4562-AD35-6AFD49BA6200}"/>
              </a:ext>
            </a:extLst>
          </p:cNvPr>
          <p:cNvSpPr txBox="1"/>
          <p:nvPr/>
        </p:nvSpPr>
        <p:spPr>
          <a:xfrm>
            <a:off x="9252143" y="5381692"/>
            <a:ext cx="74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HTKR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31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orward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roton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agging</a:t>
            </a:r>
            <a:r>
              <a:rPr lang="en-GB" altLang="en-US" sz="24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significantly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extends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ATLAS</a:t>
            </a:r>
            <a:r>
              <a:rPr lang="en-GB" altLang="en-US" sz="1800" dirty="0">
                <a:solidFill>
                  <a:srgbClr val="009900"/>
                </a:solidFill>
                <a:latin typeface="Lucida Bright" panose="02040602050505020304" pitchFamily="18" charset="0"/>
              </a:rPr>
              <a:t>  </a:t>
            </a:r>
            <a:r>
              <a:rPr lang="en-GB" altLang="en-US" sz="1800" dirty="0">
                <a:latin typeface="Lucida Bright" panose="02040602050505020304" pitchFamily="18" charset="0"/>
              </a:rPr>
              <a:t>and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CMS</a:t>
            </a:r>
            <a:r>
              <a:rPr lang="en-GB" altLang="en-US" sz="1800" dirty="0">
                <a:latin typeface="Lucida Bright" panose="02040602050505020304" pitchFamily="18" charset="0"/>
              </a:rPr>
              <a:t>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</a:t>
            </a:r>
            <a:r>
              <a:rPr lang="en-GB" altLang="en-US" sz="1800" dirty="0">
                <a:latin typeface="Lucida Bright" panose="02040602050505020304" pitchFamily="18" charset="0"/>
              </a:rPr>
              <a:t> has the potential to make measurements that are unique at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LHC </a:t>
            </a:r>
            <a:r>
              <a:rPr lang="en-GB" altLang="en-US" sz="1800" dirty="0">
                <a:latin typeface="Lucida Bright" panose="02040602050505020304" pitchFamily="18" charset="0"/>
              </a:rPr>
              <a:t> and sometimes challenging even at an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ILC</a:t>
            </a: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7">
            <a:extLst>
              <a:ext uri="{FF2B5EF4-FFF2-40B4-BE49-F238E27FC236}">
                <a16:creationId xmlns:a16="http://schemas.microsoft.com/office/drawing/2014/main" id="{6310C7E5-76C0-49B1-B591-6ADA6794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49962" y="2154038"/>
            <a:ext cx="600572" cy="3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92696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14375EB3-BE88-4D87-8531-543F9689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5876" y="379160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62144-2F52-4870-863E-F4C35BD64EF5}"/>
              </a:ext>
            </a:extLst>
          </p:cNvPr>
          <p:cNvSpPr txBox="1"/>
          <p:nvPr/>
        </p:nvSpPr>
        <p:spPr>
          <a:xfrm>
            <a:off x="2254450" y="3763432"/>
            <a:ext cx="864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a number of important measurements to be performed in the RG environment at </a:t>
            </a:r>
            <a:r>
              <a:rPr lang="en-GB" sz="2000" dirty="0" err="1"/>
              <a:t>LHCb</a:t>
            </a:r>
            <a:r>
              <a:rPr lang="en-GB" sz="2000" dirty="0"/>
              <a:t> and ALICE at low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6879976" y="3998635"/>
            <a:ext cx="108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DF12F16-4F33-443B-A55F-9579966F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7844" r="19647"/>
          <a:stretch>
            <a:fillRect/>
          </a:stretch>
        </p:blipFill>
        <p:spPr bwMode="auto">
          <a:xfrm>
            <a:off x="10657952" y="268278"/>
            <a:ext cx="814381" cy="7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861024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474823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222654" y="4767405"/>
            <a:ext cx="9102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ALICE.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557450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95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are allowed to use the timing.</a:t>
            </a:r>
          </a:p>
          <a:p>
            <a:r>
              <a:rPr lang="en-GB" dirty="0"/>
              <a:t>The main issue is PU suppression, though some progress is foreseen,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033999"/>
            <a:ext cx="107845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(e.g. resolving the</a:t>
            </a:r>
          </a:p>
          <a:p>
            <a:r>
              <a:rPr lang="en-GB" dirty="0"/>
              <a:t>96 GeV puzzle) as well as the moderately-heavy instantons would require</a:t>
            </a:r>
          </a:p>
          <a:p>
            <a:r>
              <a:rPr lang="en-GB" dirty="0"/>
              <a:t>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glueball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9809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4" y="1750738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C900105218[1]">
            <a:extLst>
              <a:ext uri="{FF2B5EF4-FFF2-40B4-BE49-F238E27FC236}">
                <a16:creationId xmlns:a16="http://schemas.microsoft.com/office/drawing/2014/main" id="{670678F3-A98E-4CBB-9C09-471D62C4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747713"/>
            <a:ext cx="57975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MM900236303[1]">
            <a:extLst>
              <a:ext uri="{FF2B5EF4-FFF2-40B4-BE49-F238E27FC236}">
                <a16:creationId xmlns:a16="http://schemas.microsoft.com/office/drawing/2014/main" id="{EEBDF20F-A746-4A60-9A47-F803978C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89138"/>
            <a:ext cx="1766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194CD-45F7-4ABB-A7CD-BE354900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2EF1-70AD-4256-8113-4FD765754714}" type="slidenum">
              <a:rPr lang="en-GB" smtClean="0"/>
              <a:pPr>
                <a:defRPr/>
              </a:pPr>
              <a:t>96</a:t>
            </a:fld>
            <a:endParaRPr lang="en-GB"/>
          </a:p>
        </p:txBody>
      </p:sp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>
            <a:extLst>
              <a:ext uri="{FF2B5EF4-FFF2-40B4-BE49-F238E27FC236}">
                <a16:creationId xmlns:a16="http://schemas.microsoft.com/office/drawing/2014/main" id="{132A2A8F-48D8-4B26-8A34-5E9F5BFCC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EFB253B-0889-4597-AB3C-6549554435E9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09A50C4E-9D1D-462F-833B-44249D5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" b="719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A4B1C78F-B82B-415D-8A6E-315CFECF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80C00D-4F90-4D6F-B304-B22950D9A292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1" name="Footer Placeholder 4">
            <a:extLst>
              <a:ext uri="{FF2B5EF4-FFF2-40B4-BE49-F238E27FC236}">
                <a16:creationId xmlns:a16="http://schemas.microsoft.com/office/drawing/2014/main" id="{6AA9D3F7-B194-4EE5-8DDC-A3E68D19C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2" name="Slide Number Placeholder 5">
            <a:extLst>
              <a:ext uri="{FF2B5EF4-FFF2-40B4-BE49-F238E27FC236}">
                <a16:creationId xmlns:a16="http://schemas.microsoft.com/office/drawing/2014/main" id="{FB6E5082-E82B-4564-9714-5C8E884F9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1E32A72-7DE5-4DD0-B77C-73754F939219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3" name="Slide Number Placeholder 6">
            <a:extLst>
              <a:ext uri="{FF2B5EF4-FFF2-40B4-BE49-F238E27FC236}">
                <a16:creationId xmlns:a16="http://schemas.microsoft.com/office/drawing/2014/main" id="{6B640510-1CAE-4544-B810-0521ADA7E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AB23DC-E651-481C-B409-74FA838E450F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B6C5B-7D33-4B13-947C-155AE47A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FCE4A-464F-4E98-9AF8-235FEB703EEA}" type="slidenum">
              <a:rPr lang="en-GB" smtClean="0"/>
              <a:pPr>
                <a:defRPr/>
              </a:pPr>
              <a:t>97</a:t>
            </a:fld>
            <a:endParaRPr lang="en-GB"/>
          </a:p>
        </p:txBody>
      </p:sp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7D06B-6BC8-4183-AE36-BAC0CC07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98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C571-A5F1-4ADB-AD0F-507019CA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31" y="449739"/>
            <a:ext cx="10690094" cy="36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82348"/>
      </p:ext>
    </p:extLst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CC2D8-BB5C-409C-A0C4-2231ECA1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65" y="121107"/>
            <a:ext cx="8523702" cy="60808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6456A-28CA-4BAE-91AC-42C0B359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3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4747</TotalTime>
  <Words>2138</Words>
  <Application>Microsoft Office PowerPoint</Application>
  <PresentationFormat>Widescreen</PresentationFormat>
  <Paragraphs>555</Paragraphs>
  <Slides>118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53" baseType="lpstr">
      <vt:lpstr>Arial Unicode MS</vt:lpstr>
      <vt:lpstr>Algerian</vt:lpstr>
      <vt:lpstr>Amasis MT Pro Black</vt:lpstr>
      <vt:lpstr>-apple-system</vt:lpstr>
      <vt:lpstr>Arial</vt:lpstr>
      <vt:lpstr>Arial Black</vt:lpstr>
      <vt:lpstr>Arial Rounded MT Bold</vt:lpstr>
      <vt:lpstr>Book Antiqua</vt:lpstr>
      <vt:lpstr>Calibri</vt:lpstr>
      <vt:lpstr>Calibri Light</vt:lpstr>
      <vt:lpstr>Cambria Math</vt:lpstr>
      <vt:lpstr>Century Schoolbook</vt:lpstr>
      <vt:lpstr>CG Times</vt:lpstr>
      <vt:lpstr>Comic Sans MS</vt:lpstr>
      <vt:lpstr>Lucida Bright</vt:lpstr>
      <vt:lpstr>Lucida Calligraphy</vt:lpstr>
      <vt:lpstr>Lucida Handwriting</vt:lpstr>
      <vt:lpstr>Roboto</vt:lpstr>
      <vt:lpstr>Rockwell</vt:lpstr>
      <vt:lpstr>SFRM1095</vt:lpstr>
      <vt:lpstr>SFTI1095</vt:lpstr>
      <vt:lpstr>Symbol</vt:lpstr>
      <vt:lpstr>Tahoma</vt:lpstr>
      <vt:lpstr>Times New Roman</vt:lpstr>
      <vt:lpstr>Wingdings</vt:lpstr>
      <vt:lpstr>Wingdings 2</vt:lpstr>
      <vt:lpstr>Wingdings 3</vt:lpstr>
      <vt:lpstr>ZapfChancery</vt:lpstr>
      <vt:lpstr>Office Theme</vt:lpstr>
      <vt:lpstr>1_Office Theme</vt:lpstr>
      <vt:lpstr>Default Design</vt:lpstr>
      <vt:lpstr>1_Default Design</vt:lpstr>
      <vt:lpstr>2_Default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176</cp:revision>
  <dcterms:created xsi:type="dcterms:W3CDTF">2022-12-04T16:47:15Z</dcterms:created>
  <dcterms:modified xsi:type="dcterms:W3CDTF">2023-01-04T16:41:52Z</dcterms:modified>
</cp:coreProperties>
</file>