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88" r:id="rId4"/>
    <p:sldMasterId id="2147483700" r:id="rId5"/>
  </p:sldMasterIdLst>
  <p:notesMasterIdLst>
    <p:notesMasterId r:id="rId99"/>
  </p:notesMasterIdLst>
  <p:sldIdLst>
    <p:sldId id="761" r:id="rId6"/>
    <p:sldId id="747" r:id="rId7"/>
    <p:sldId id="751" r:id="rId8"/>
    <p:sldId id="259" r:id="rId9"/>
    <p:sldId id="764" r:id="rId10"/>
    <p:sldId id="828" r:id="rId11"/>
    <p:sldId id="261" r:id="rId12"/>
    <p:sldId id="384" r:id="rId13"/>
    <p:sldId id="842" r:id="rId14"/>
    <p:sldId id="835" r:id="rId15"/>
    <p:sldId id="843" r:id="rId16"/>
    <p:sldId id="382" r:id="rId17"/>
    <p:sldId id="823" r:id="rId18"/>
    <p:sldId id="824" r:id="rId19"/>
    <p:sldId id="834" r:id="rId20"/>
    <p:sldId id="367" r:id="rId21"/>
    <p:sldId id="381" r:id="rId22"/>
    <p:sldId id="380" r:id="rId23"/>
    <p:sldId id="826" r:id="rId24"/>
    <p:sldId id="774" r:id="rId25"/>
    <p:sldId id="375" r:id="rId26"/>
    <p:sldId id="317" r:id="rId27"/>
    <p:sldId id="830" r:id="rId28"/>
    <p:sldId id="353" r:id="rId29"/>
    <p:sldId id="840" r:id="rId30"/>
    <p:sldId id="838" r:id="rId31"/>
    <p:sldId id="814" r:id="rId32"/>
    <p:sldId id="841" r:id="rId33"/>
    <p:sldId id="789" r:id="rId34"/>
    <p:sldId id="790" r:id="rId35"/>
    <p:sldId id="548" r:id="rId36"/>
    <p:sldId id="796" r:id="rId37"/>
    <p:sldId id="798" r:id="rId38"/>
    <p:sldId id="376" r:id="rId39"/>
    <p:sldId id="799" r:id="rId40"/>
    <p:sldId id="831" r:id="rId41"/>
    <p:sldId id="750" r:id="rId42"/>
    <p:sldId id="260" r:id="rId43"/>
    <p:sldId id="782" r:id="rId44"/>
    <p:sldId id="351" r:id="rId45"/>
    <p:sldId id="408" r:id="rId46"/>
    <p:sldId id="813" r:id="rId47"/>
    <p:sldId id="267" r:id="rId48"/>
    <p:sldId id="276" r:id="rId49"/>
    <p:sldId id="752" r:id="rId50"/>
    <p:sldId id="290" r:id="rId51"/>
    <p:sldId id="298" r:id="rId52"/>
    <p:sldId id="292" r:id="rId53"/>
    <p:sldId id="753" r:id="rId54"/>
    <p:sldId id="294" r:id="rId55"/>
    <p:sldId id="357" r:id="rId56"/>
    <p:sldId id="763" r:id="rId57"/>
    <p:sldId id="300" r:id="rId58"/>
    <p:sldId id="760" r:id="rId59"/>
    <p:sldId id="762" r:id="rId60"/>
    <p:sldId id="342" r:id="rId61"/>
    <p:sldId id="770" r:id="rId62"/>
    <p:sldId id="771" r:id="rId63"/>
    <p:sldId id="776" r:id="rId64"/>
    <p:sldId id="772" r:id="rId65"/>
    <p:sldId id="773" r:id="rId66"/>
    <p:sldId id="754" r:id="rId67"/>
    <p:sldId id="792" r:id="rId68"/>
    <p:sldId id="832" r:id="rId69"/>
    <p:sldId id="808" r:id="rId70"/>
    <p:sldId id="368" r:id="rId71"/>
    <p:sldId id="765" r:id="rId72"/>
    <p:sldId id="791" r:id="rId73"/>
    <p:sldId id="360" r:id="rId74"/>
    <p:sldId id="536" r:id="rId75"/>
    <p:sldId id="811" r:id="rId76"/>
    <p:sldId id="304" r:id="rId77"/>
    <p:sldId id="344" r:id="rId78"/>
    <p:sldId id="833" r:id="rId79"/>
    <p:sldId id="374" r:id="rId80"/>
    <p:sldId id="419" r:id="rId81"/>
    <p:sldId id="338" r:id="rId82"/>
    <p:sldId id="775" r:id="rId83"/>
    <p:sldId id="797" r:id="rId84"/>
    <p:sldId id="757" r:id="rId85"/>
    <p:sldId id="383" r:id="rId86"/>
    <p:sldId id="780" r:id="rId87"/>
    <p:sldId id="836" r:id="rId88"/>
    <p:sldId id="837" r:id="rId89"/>
    <p:sldId id="366" r:id="rId90"/>
    <p:sldId id="363" r:id="rId91"/>
    <p:sldId id="818" r:id="rId92"/>
    <p:sldId id="820" r:id="rId93"/>
    <p:sldId id="821" r:id="rId94"/>
    <p:sldId id="822" r:id="rId95"/>
    <p:sldId id="768" r:id="rId96"/>
    <p:sldId id="468" r:id="rId97"/>
    <p:sldId id="817" r:id="rId9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33" autoAdjust="0"/>
    <p:restoredTop sz="94471" autoAdjust="0"/>
  </p:normalViewPr>
  <p:slideViewPr>
    <p:cSldViewPr snapToGrid="0" showGuides="1">
      <p:cViewPr varScale="1">
        <p:scale>
          <a:sx n="96" d="100"/>
          <a:sy n="96" d="100"/>
        </p:scale>
        <p:origin x="114" y="270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6B2828-1A36-4336-9F79-AB971D06E747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8FAFB-A236-481C-B204-776FEC00F4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943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661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64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28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2595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9645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3630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68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33934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B51CE8FF-6972-419B-A7D7-F53E91F97C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C0FB462F-B3C4-4D78-B394-97469F61A3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D0785F8D-27D5-4C55-9FF3-6DB5743D29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9DAC555-CACA-493E-B1F9-B276939CE2B5}" type="slidenum">
              <a:rPr lang="en-GB" altLang="en-US" smtClean="0"/>
              <a:pPr/>
              <a:t>69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796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84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24239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89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529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5642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685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506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782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546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135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629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8FAFB-A236-481C-B204-776FEC00F47C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392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C6300-0B24-4BFB-986D-A2A178324D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C5722C-EFF5-4C2F-80B1-A9DF51D3A2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0EE99-EF6F-4550-87BE-B4151842F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34B12-526F-4C96-9AD3-6896C4474929}" type="datetime1">
              <a:rPr lang="en-GB" smtClean="0"/>
              <a:t>17/10/2023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8EB46-FC23-4668-B10F-F95E3287A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54B29-1461-46A3-81AC-2995BEFCF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960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73BB1-7553-4FAE-891F-CE1AF2B61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697E92-1BD0-49AF-9025-02999D8E5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F78CA-B643-48D9-ADAE-54246E573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99882-A151-4C5A-BE42-41CA4D22019B}" type="datetime1">
              <a:rPr lang="en-GB" smtClean="0"/>
              <a:t>17/10/2023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5FB2D-E30F-40B1-BBD0-641CB86BD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1B7CA-DB8C-4447-AFFE-5DFBEB9EC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83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A0D3C1-0588-4D7F-A13B-D93AF4A6E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73AF87-5FB5-45AC-A0AF-AD78C3A198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9AAD2-4A5B-4FAD-853A-3AC4CAA83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42B7F-C7DE-465B-BDC7-7D36BB2054DA}" type="datetime1">
              <a:rPr lang="en-GB" smtClean="0"/>
              <a:t>17/10/2023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0739F-0638-40B0-BCD7-97EBA63F6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2B7B2-0970-436E-BAAB-7F517EB22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204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3C053BA-E384-4ACD-A0A9-5809EDB46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230F4-765D-4419-9FEB-BE2AEC36C940}" type="datetime1">
              <a:rPr lang="en-GB" smtClean="0"/>
              <a:t>17/10/2023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4B3CC88-0F8A-470C-B280-0C133B45C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1207B76-7093-4C0C-B0AF-AB53C9381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24672-EF12-45E7-A60F-7B32BBEC22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7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BC7BEA-5F2C-4886-BDFB-2A32DA805D1E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1C3EC-19B5-45EA-8335-04AE7B57E2BE}" type="datetime1">
              <a:rPr lang="en-GB" smtClean="0"/>
              <a:t>17/10/2023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EDDA0A-0E78-45D6-B26C-431A4097B237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5A788B-A787-4316-B6B3-0A1DA49DF0D8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B38BE-B387-4728-A75E-58716F81651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2358532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73D498-0316-4DC5-B82F-44BBE9203D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98E55-2F16-4A30-834E-859B814BE70D}" type="datetime1">
              <a:rPr lang="en-GB" smtClean="0"/>
              <a:t>17/10/2023</a:t>
            </a:fld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4347C00-D4A9-43A2-9954-B5FAC910CC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i="1">
              <a:solidFill>
                <a:srgbClr val="006666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3924388-0E8A-4FD8-A46C-C55A5D4F9E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AAD63-068F-4B5C-8E09-63446642F7FB}" type="slidenum">
              <a:rPr lang="fr-CH" altLang="en-US"/>
              <a:pPr>
                <a:defRPr/>
              </a:pPr>
              <a:t>‹#›</a:t>
            </a:fld>
            <a:r>
              <a:rPr lang="fr-CH" altLang="en-US"/>
              <a:t> </a:t>
            </a:r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322902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871E6B-A326-41AB-8DBD-E732A71D80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8BEB7E-48FD-4E4C-A084-4A75D250BF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9992E1-4F3B-4AF4-BF2B-5EB3CF53D3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3E930-DBB2-40CE-85CB-06095A26F1E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56432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4788BC-1809-4909-850C-6D8D0ADBEB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16C07D-8654-4DA1-83E8-F8B7302392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0C4BCC-6D91-4E5B-97FA-BC15603011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6C3CC-4EEE-4C9B-A1BB-D3CA913C9AE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5592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A003A1-63BB-468B-9499-9A48B05925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F50BFA-2F23-4F89-B25C-87A1210CDC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944FBE-7D2A-464E-A76A-79089D690E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CBF51-35D7-4004-A725-C865E2F0BA1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32065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EB12F0-4EFF-4562-BD2F-0EC1A76397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DD6E7E-4DFB-4F54-8F3C-210C05716A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039F71-86E9-40CC-9DA7-94FF670903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6CEE4-C06A-4A98-9BA8-D9496A799C6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891004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FEB9394-DABA-4AE1-9163-7F610AABCC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AC96980-DF74-4D44-8F4F-6D9FEFB8D1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FC1C997-FBF8-4A7E-AAE2-BB4FA2B62B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B0B91-5C1D-4D03-9CC2-38F338EA832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65740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D74D0-8E1A-4B67-9B98-E62998354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3121D-D2FA-45F3-AA42-D7444BE45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6FB0D-F8C2-4383-B6A7-6709A231B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C405F-44E8-4DC4-A598-28CCB0DDFA47}" type="datetime1">
              <a:rPr lang="en-GB" smtClean="0"/>
              <a:t>17/10/2023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360DB-F06A-4CAA-9AB2-4321F3485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12B10-9C13-4742-99E0-8353A0C61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844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93024E1-5A89-44B4-A503-EC2F9064B2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9FF4EA3-55FB-4D06-B790-DF3C1BFA95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F6C46FF-3326-45AF-9A03-7D4659C768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4CD0C-F3BC-4DC8-A979-93AD1D6BFBF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702616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429C483-06DF-46A8-A39F-CEDAA5C549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0D7991A-213B-4874-8CC1-66C4D4ED62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CAC1A57-5D9D-4236-8136-F3F59EB4E8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339F7-3436-46E6-BDA1-142D95442FA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846881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CB1354-2299-465F-9AC5-EFAF7BFC1A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06599C-7F84-449A-966C-82A801B8A3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9801C3-7C5C-41B4-ADA3-E5CD05D752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3BE52-3162-4493-859E-70EEA4D6105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150302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06294F-8468-4508-9BED-57DA3750DB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9D5883-F5C8-40B2-B76F-DFE53F7CE7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0F6B8-8153-4BFD-B46C-5094677EBF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3093A-FEE1-4508-9CF4-CE3058A07A5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361594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3A0D77-4D67-45F3-B0BC-983E6D9489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6D14A68-E49C-470B-A682-8DBCDBDEF4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96EDB8-A64A-484D-AA82-DC0688B398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762F8-0E54-484F-AE56-CDBA9692EE4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315366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03C98C-BDC6-4CD8-A498-B23B945EF2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2B4A9AA-ECE4-48AE-A213-EC236B613C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4C9FDC-EA13-430E-8C83-4631403A7C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76760-F3A4-48C0-89E3-2B103780CAD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170152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E777F-AFDB-4584-950F-15286B6B3D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CE163-45E3-4732-AFFD-2C9C195513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8CC05-2CD7-47C1-9B4C-83ACD5483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99216-53E4-49AA-B71F-06F3B2F33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7CC28-5052-4799-9B30-F31E2F4A8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478B3F-6799-4364-B400-3663408BA5F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20803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C398D-B5E1-49DD-939D-A55B89620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23EDF-AB79-433D-8A0B-323BC7B01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6AF2A-A581-4B21-8F55-A43C0A85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37852-2F84-47CE-AF51-D9F8D9E6D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F7687-69C1-465C-9FE1-11E79F83A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925560-BACF-465B-9D58-4423B5B3045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437631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20BA8-942D-469B-B5E6-E46C9EF78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95E77C-CED8-49FA-A2B6-F0B395331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311B2-5AE7-4299-965B-7F5406342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B74B9-9ACA-4AB8-B8AC-8E86036A8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3D906-1FA8-46B7-B0D6-076171628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59444-F057-44FB-8A72-8A557550D1B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639685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FAEE-C0ED-4A58-BA4E-C08816688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3D580-405F-4A6D-B5EE-F35F1FEF34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DD3A10-52EB-462C-AE23-CDF51512C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297628-BC78-4C81-AA3B-EEA686F4F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18FE5D-C848-43C3-94A5-64C1A726D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D826F5-0E21-4C75-8735-8CD46FC25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55085E-73FF-436A-B7B2-B2FC5DD1BD1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42336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68D29-D24F-43B4-B974-E3FE5F095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4412F-E847-4459-A908-3FACB7813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BA065-19B4-46D8-9EE9-01DC6ED4E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D748-6980-4B16-BA94-CDA41D504DF6}" type="datetime1">
              <a:rPr lang="en-GB" smtClean="0"/>
              <a:t>17/10/2023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06393-B344-4475-9964-D88349F01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71BA9-38CE-41B6-B129-DD5A473DF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9654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B9905-8775-421B-B8B3-F4B9B7A95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850A8-C45D-4F08-BD9F-94549381C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399350-0F76-4564-ACCE-B738C41F40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9DB716-7493-4478-B2D5-FA17C4067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03E576-1EC7-4026-9368-5BA3A3338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EE0FFA-C058-47BD-A8CD-15D560AB4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7A990E-CDF8-430E-8473-5D0A735DD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2F3AB6-D5EF-4935-80F9-B1A6BDE41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9EAE1-15A5-464E-A36E-F5A2FB442F4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530839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7310B-338D-4158-A317-0AFA55802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76ED80-AF8B-4355-B221-D5679C3A6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2B9578-ACAA-42E1-940F-CC30E0342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AF4584-6801-42FC-8D8A-9206AE80D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4E2907-FC97-4480-B7BE-0801C14C232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239915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F8D16F-00A9-40F2-97E4-4CD004A62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3E40BB-360A-4E8A-B120-206E3B7E8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AA252F-F1B8-4D8D-B225-7FF793D1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C20B5C-A5B6-42F9-9829-C31C3E19F5F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170544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40FF9-2DB4-4807-880F-1B30E90DD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C3314-1C7C-4E38-8ADA-8D2F94D91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93EA98-42B9-4AA2-863C-55046C5367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123841-795D-4FE1-B9B9-A1F9E3A76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4D2B14-2D2A-4213-861B-483337380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B9B264-C51F-4F9E-AC1C-21BA59B92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EBFD0C-69D7-4949-8E0D-A7300E8B81F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158112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81621-9779-46FB-A7DC-5BA119D1A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6A70DE-D6EE-43BA-9BEB-CAED67BD9D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2333CD-95C1-44FC-90FC-A05F32A52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730D93-F56E-4404-84B1-9A55CCDA1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617F4A-53EB-4D3F-B0AC-829F74F31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4B0EF1-8630-40E8-9AC9-36C3C855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B4ED8A-4D09-4EAF-90DE-A74DA629820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396499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4241F-76EE-43F5-A49B-DFC1FA9F6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82008A-39A8-48DC-BDA9-D08F00FC76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F2094-999F-47D3-9DAE-08181A5B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E8437-E957-4BE7-B126-2A315CA4B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FEE50-3147-4D64-B522-C6849FE59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0A34CD-EF33-4511-AC21-43BAE4EA730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380275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9B319F-1D7E-4F01-B51B-0B95CEC5C1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2A42B7-7B57-4E4E-82C9-1FEF57C741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3C922-FAAE-4A30-9D71-15BD5B131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E9CE4-D06A-4927-959B-CCC55FEC7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402B3-A4CC-4750-858D-C4F8F335B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A6AAC2-7D95-4A15-9702-81DC2D6FF21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627524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7438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60335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7895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01165-FC93-42A2-92DA-9AE98E64A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1285F-720B-4132-9592-1ED2D7426A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637BE9-94F2-4B37-8C7D-38AEA8D29C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44EA4-31B6-41AA-962D-2199DBD2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E6FF8-5C57-4E7B-970F-8C9ECA8B33BB}" type="datetime1">
              <a:rPr lang="en-GB" smtClean="0"/>
              <a:t>17/10/2023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8B8FA5-8B1D-4D4E-A772-D59EA355F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7D27A-B333-41CF-9104-C675376CA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5105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48712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21510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600" y="273600"/>
            <a:ext cx="1097232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29232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21485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19836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65920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42755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91479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7" name="Picture 36"/>
          <p:cNvPicPr/>
          <p:nvPr/>
        </p:nvPicPr>
        <p:blipFill>
          <a:blip r:embed="rId2"/>
          <a:stretch/>
        </p:blipFill>
        <p:spPr>
          <a:xfrm>
            <a:off x="2772000" y="1604520"/>
            <a:ext cx="6646560" cy="3977280"/>
          </a:xfrm>
          <a:prstGeom prst="rect">
            <a:avLst/>
          </a:prstGeom>
          <a:ln>
            <a:noFill/>
          </a:ln>
        </p:spPr>
      </p:pic>
      <p:pic>
        <p:nvPicPr>
          <p:cNvPr id="38" name="Picture 37"/>
          <p:cNvPicPr/>
          <p:nvPr/>
        </p:nvPicPr>
        <p:blipFill>
          <a:blip r:embed="rId2"/>
          <a:stretch/>
        </p:blipFill>
        <p:spPr>
          <a:xfrm>
            <a:off x="2772000" y="1604520"/>
            <a:ext cx="6646560" cy="39772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7083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0D999-C3F4-4D1C-977A-DEC598052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01F4B-16FE-4C4F-ABD6-05B1E09C2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76FED0-705D-4895-AA5A-450F6E90A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AADD44-5D07-42E7-86F5-69181F51D3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2A4A65-4C5A-4972-9D16-E055DEFEE3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F15E6A-9174-48BE-8986-824C4127B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E4209-F6CC-4AC1-8CD3-812E6E468BE1}" type="datetime1">
              <a:rPr lang="en-GB" smtClean="0"/>
              <a:t>17/10/2023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594561-34E7-4680-BAAB-FB66A7CA9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92323D-4527-4464-A471-C6F67C38E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977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5BE34-E3D2-40AD-B02E-FEA61CFC8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5CED83-CB4C-4701-9FB1-756F5B12A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9BE3-D4B6-4F8D-8B79-4515B26764A6}" type="datetime1">
              <a:rPr lang="en-GB" smtClean="0"/>
              <a:t>17/10/2023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3FF73D-EB08-40CE-AE92-6B75C30FA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39FF72-E74B-4ABC-90BE-F487179B9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48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A0D649-564B-4B12-98CC-14809C5F8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86A0-3C96-4E23-B5B7-213DDE26CEA9}" type="datetime1">
              <a:rPr lang="en-GB" smtClean="0"/>
              <a:t>17/10/2023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C5CEE7-D093-4684-9488-0559FDCBB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5A6C39-4237-45DC-AC1E-22DEB4939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034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A6A78-6695-4541-BD74-AB71C5316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7BF57-A378-45E6-9A6E-43B09D1F2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D1D190-F7F0-4DB1-8D11-51099ED59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F4331B-3E66-48E7-BB63-CC6ED4A35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4B92E-A15E-40FE-906A-44CB28DE6DF8}" type="datetime1">
              <a:rPr lang="en-GB" smtClean="0"/>
              <a:t>17/10/2023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25983E-02E5-47C1-8985-1900AC8E6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350E7D-83DD-47DE-AFBD-913081C6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566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F7A32-DE0F-45C1-936E-D4080D360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406FD5-4297-464E-B99F-ACB88573F2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1E9992-0D27-4BAA-8DCA-9D139BD4D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CB8BB9-2456-4149-A3C8-EEC4BAE5B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B51B9-8F09-421E-A3E0-B29D31B109E0}" type="datetime1">
              <a:rPr lang="en-GB" smtClean="0"/>
              <a:t>17/10/2023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24E19-1BBE-4817-AAED-B0740F0B0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6355B5-7B26-4B47-837C-D40C14E8A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324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C49388-F3A5-43CF-B6D4-DD8223D56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199444-5D6C-474A-8D57-BD61D0E55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BDFC5-B269-45C5-B931-81A33A3A2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93667-CD28-4B7D-AB4A-D108CC678EB6}" type="datetime1">
              <a:rPr lang="en-GB" smtClean="0"/>
              <a:t>17/10/2023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05EFD-C4F4-46E2-8967-332C877EF9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3BEBA-8D1C-4FD4-88D6-D774F85BAF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F5E82-72E1-4C4C-94B5-02949C7C5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161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0E10DC9-07AB-4B52-BCDC-4B6B82F813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E681E55-E1D0-4A62-836F-CE599AB79F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78FC6-B893-4A0E-A844-1E881B5ADB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B9DFA8B-3258-4893-870E-FA84032A04D3}" type="datetime1">
              <a:rPr lang="en-GB" smtClean="0"/>
              <a:t>17/10/2023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E45FD-9EB3-4FB8-8E22-D25603EA7A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F2123-5C47-4F6C-9959-DD356F028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18B4BF0-5FF3-4D2A-BEF2-F93A03D4D95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529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2DC336D-E67A-40D5-81E2-749BFEB050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83985ED-968B-4486-BECB-3C39C3114A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6BBE2B0-34C9-4F22-8346-ABD9059F3E7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7F606AA-D5CC-4A50-90B8-BF34E4D8615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DA9DF0E-FABE-4621-80A2-9AC936C06E8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4F6C4ECB-A2DD-44A3-B4D3-DD186F370AB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6804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3484D8A-AF17-48E9-9817-3A37DD5D99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2B012C9-AB2E-4017-BD03-3B3F88FA27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3EF0F22-CC83-44CF-80FB-7A54499B5D0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+mn-lt"/>
              </a:defRPr>
            </a:lvl1pPr>
          </a:lstStyle>
          <a:p>
            <a:endParaRPr lang="en-GB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0BB4014-5042-4619-8E2E-33F7E9A4A72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endParaRPr lang="en-GB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2499846-CA4B-464D-B7F3-9C5F0459B8F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+mn-lt"/>
              </a:defRPr>
            </a:lvl1pPr>
          </a:lstStyle>
          <a:p>
            <a:fld id="{BEF4A43F-2350-4ABC-B79C-99D8BDF846E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279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/>
          </p:nvPr>
        </p:nvSpPr>
        <p:spPr>
          <a:xfrm>
            <a:off x="609600" y="6356520"/>
            <a:ext cx="284448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GB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30/05/17</a:t>
            </a:r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ftr"/>
          </p:nvPr>
        </p:nvSpPr>
        <p:spPr>
          <a:xfrm>
            <a:off x="4165440" y="6356520"/>
            <a:ext cx="3860160" cy="364680"/>
          </a:xfrm>
          <a:prstGeom prst="rect">
            <a:avLst/>
          </a:prstGeom>
        </p:spPr>
        <p:txBody>
          <a:bodyPr anchor="ctr"/>
          <a:lstStyle/>
          <a:p>
            <a:endParaRPr lang="en-GB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8737440" y="6356520"/>
            <a:ext cx="284448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7D85A650-9021-4821-AF86-14FD62147D35}" type="slidenum">
              <a:rPr lang="en-GB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en-GB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title text format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39947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0" indent="-324000" algn="l" defTabSz="914400" rtl="0" eaLnBrk="1" latinLnBrk="0" hangingPunct="1">
        <a:lnSpc>
          <a:spcPct val="90000"/>
        </a:lnSpc>
        <a:spcBef>
          <a:spcPts val="1000"/>
        </a:spcBef>
        <a:buClr>
          <a:srgbClr val="000000"/>
        </a:buClr>
        <a:buSzPct val="45000"/>
        <a:buFont typeface="Wingdings" charset="2"/>
        <a:buChar char="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47.jpeg"/><Relationship Id="rId7" Type="http://schemas.openxmlformats.org/officeDocument/2006/relationships/image" Target="../media/image5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emf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flickr.com/photos/jez_b/20600233373" TargetMode="External"/><Relationship Id="rId4" Type="http://schemas.openxmlformats.org/officeDocument/2006/relationships/image" Target="../media/image58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2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nspirehep.net/literature/227338" TargetMode="Externa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13" Type="http://schemas.openxmlformats.org/officeDocument/2006/relationships/image" Target="../media/image75.emf"/><Relationship Id="rId18" Type="http://schemas.openxmlformats.org/officeDocument/2006/relationships/oleObject" Target="../embeddings/oleObject1.bin"/><Relationship Id="rId3" Type="http://schemas.openxmlformats.org/officeDocument/2006/relationships/image" Target="../media/image65.emf"/><Relationship Id="rId21" Type="http://schemas.openxmlformats.org/officeDocument/2006/relationships/image" Target="../media/image82.emf"/><Relationship Id="rId7" Type="http://schemas.openxmlformats.org/officeDocument/2006/relationships/image" Target="../media/image69.emf"/><Relationship Id="rId12" Type="http://schemas.openxmlformats.org/officeDocument/2006/relationships/image" Target="../media/image74.emf"/><Relationship Id="rId17" Type="http://schemas.openxmlformats.org/officeDocument/2006/relationships/image" Target="../media/image79.em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8.emf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emf"/><Relationship Id="rId11" Type="http://schemas.openxmlformats.org/officeDocument/2006/relationships/image" Target="../media/image73.emf"/><Relationship Id="rId24" Type="http://schemas.openxmlformats.org/officeDocument/2006/relationships/image" Target="../media/image85.png"/><Relationship Id="rId5" Type="http://schemas.openxmlformats.org/officeDocument/2006/relationships/image" Target="../media/image67.emf"/><Relationship Id="rId15" Type="http://schemas.openxmlformats.org/officeDocument/2006/relationships/image" Target="../media/image77.emf"/><Relationship Id="rId23" Type="http://schemas.openxmlformats.org/officeDocument/2006/relationships/image" Target="../media/image84.png"/><Relationship Id="rId10" Type="http://schemas.openxmlformats.org/officeDocument/2006/relationships/image" Target="../media/image72.emf"/><Relationship Id="rId19" Type="http://schemas.openxmlformats.org/officeDocument/2006/relationships/image" Target="../media/image80.wmf"/><Relationship Id="rId4" Type="http://schemas.openxmlformats.org/officeDocument/2006/relationships/image" Target="../media/image66.emf"/><Relationship Id="rId9" Type="http://schemas.openxmlformats.org/officeDocument/2006/relationships/image" Target="../media/image71.emf"/><Relationship Id="rId14" Type="http://schemas.openxmlformats.org/officeDocument/2006/relationships/image" Target="../media/image76.emf"/><Relationship Id="rId22" Type="http://schemas.openxmlformats.org/officeDocument/2006/relationships/image" Target="../media/image8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100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wmf"/><Relationship Id="rId5" Type="http://schemas.openxmlformats.org/officeDocument/2006/relationships/image" Target="../media/image103.wmf"/><Relationship Id="rId4" Type="http://schemas.openxmlformats.org/officeDocument/2006/relationships/image" Target="../media/image10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emf"/><Relationship Id="rId13" Type="http://schemas.openxmlformats.org/officeDocument/2006/relationships/image" Target="../media/image116.emf"/><Relationship Id="rId18" Type="http://schemas.openxmlformats.org/officeDocument/2006/relationships/image" Target="../media/image121.emf"/><Relationship Id="rId3" Type="http://schemas.openxmlformats.org/officeDocument/2006/relationships/image" Target="../media/image106.emf"/><Relationship Id="rId21" Type="http://schemas.openxmlformats.org/officeDocument/2006/relationships/image" Target="../media/image124.emf"/><Relationship Id="rId7" Type="http://schemas.openxmlformats.org/officeDocument/2006/relationships/image" Target="../media/image110.emf"/><Relationship Id="rId12" Type="http://schemas.openxmlformats.org/officeDocument/2006/relationships/image" Target="../media/image115.emf"/><Relationship Id="rId17" Type="http://schemas.openxmlformats.org/officeDocument/2006/relationships/image" Target="../media/image120.emf"/><Relationship Id="rId2" Type="http://schemas.openxmlformats.org/officeDocument/2006/relationships/image" Target="../media/image105.emf"/><Relationship Id="rId16" Type="http://schemas.openxmlformats.org/officeDocument/2006/relationships/image" Target="../media/image119.emf"/><Relationship Id="rId20" Type="http://schemas.openxmlformats.org/officeDocument/2006/relationships/image" Target="../media/image123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9.emf"/><Relationship Id="rId11" Type="http://schemas.openxmlformats.org/officeDocument/2006/relationships/image" Target="../media/image114.emf"/><Relationship Id="rId5" Type="http://schemas.openxmlformats.org/officeDocument/2006/relationships/image" Target="../media/image108.emf"/><Relationship Id="rId15" Type="http://schemas.openxmlformats.org/officeDocument/2006/relationships/image" Target="../media/image118.emf"/><Relationship Id="rId10" Type="http://schemas.openxmlformats.org/officeDocument/2006/relationships/image" Target="../media/image113.emf"/><Relationship Id="rId19" Type="http://schemas.openxmlformats.org/officeDocument/2006/relationships/image" Target="../media/image122.emf"/><Relationship Id="rId4" Type="http://schemas.openxmlformats.org/officeDocument/2006/relationships/image" Target="../media/image107.emf"/><Relationship Id="rId9" Type="http://schemas.openxmlformats.org/officeDocument/2006/relationships/image" Target="../media/image112.emf"/><Relationship Id="rId14" Type="http://schemas.openxmlformats.org/officeDocument/2006/relationships/image" Target="../media/image117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95.png"/><Relationship Id="rId7" Type="http://schemas.openxmlformats.org/officeDocument/2006/relationships/image" Target="../media/image128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wmf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emf"/><Relationship Id="rId4" Type="http://schemas.openxmlformats.org/officeDocument/2006/relationships/image" Target="../media/image138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wmf"/><Relationship Id="rId3" Type="http://schemas.openxmlformats.org/officeDocument/2006/relationships/image" Target="../media/image141.png"/><Relationship Id="rId7" Type="http://schemas.openxmlformats.org/officeDocument/2006/relationships/image" Target="../media/image145.emf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Relationship Id="rId9" Type="http://schemas.openxmlformats.org/officeDocument/2006/relationships/image" Target="../media/image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5" Type="http://schemas.openxmlformats.org/officeDocument/2006/relationships/image" Target="../media/image149.wmf"/><Relationship Id="rId4" Type="http://schemas.openxmlformats.org/officeDocument/2006/relationships/image" Target="../media/image14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emf"/><Relationship Id="rId13" Type="http://schemas.openxmlformats.org/officeDocument/2006/relationships/image" Target="../media/image162.png"/><Relationship Id="rId3" Type="http://schemas.openxmlformats.org/officeDocument/2006/relationships/image" Target="../media/image152.emf"/><Relationship Id="rId7" Type="http://schemas.openxmlformats.org/officeDocument/2006/relationships/image" Target="../media/image156.emf"/><Relationship Id="rId12" Type="http://schemas.openxmlformats.org/officeDocument/2006/relationships/image" Target="../media/image1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emf"/><Relationship Id="rId11" Type="http://schemas.openxmlformats.org/officeDocument/2006/relationships/image" Target="../media/image160.emf"/><Relationship Id="rId5" Type="http://schemas.openxmlformats.org/officeDocument/2006/relationships/image" Target="../media/image154.emf"/><Relationship Id="rId10" Type="http://schemas.openxmlformats.org/officeDocument/2006/relationships/image" Target="../media/image159.emf"/><Relationship Id="rId4" Type="http://schemas.openxmlformats.org/officeDocument/2006/relationships/image" Target="../media/image153.emf"/><Relationship Id="rId9" Type="http://schemas.openxmlformats.org/officeDocument/2006/relationships/image" Target="../media/image158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63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png"/><Relationship Id="rId5" Type="http://schemas.openxmlformats.org/officeDocument/2006/relationships/image" Target="../media/image165.emf"/><Relationship Id="rId4" Type="http://schemas.openxmlformats.org/officeDocument/2006/relationships/image" Target="../media/image16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MS_Saga" TargetMode="External"/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w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wmf"/><Relationship Id="rId4" Type="http://schemas.openxmlformats.org/officeDocument/2006/relationships/image" Target="../media/image171.e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w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wmf"/><Relationship Id="rId2" Type="http://schemas.openxmlformats.org/officeDocument/2006/relationships/image" Target="../media/image17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4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w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wmf"/><Relationship Id="rId2" Type="http://schemas.openxmlformats.org/officeDocument/2006/relationships/image" Target="../media/image178.w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emf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4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emf"/><Relationship Id="rId1" Type="http://schemas.openxmlformats.org/officeDocument/2006/relationships/slideLayout" Target="../slideLayouts/slideLayout3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emf"/><Relationship Id="rId2" Type="http://schemas.openxmlformats.org/officeDocument/2006/relationships/image" Target="../media/image186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rxiv.org/abs/hep-ex/0205037" TargetMode="External"/><Relationship Id="rId5" Type="http://schemas.openxmlformats.org/officeDocument/2006/relationships/image" Target="../media/image193.emf"/><Relationship Id="rId4" Type="http://schemas.openxmlformats.org/officeDocument/2006/relationships/image" Target="../media/image19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wmf"/><Relationship Id="rId5" Type="http://schemas.openxmlformats.org/officeDocument/2006/relationships/image" Target="../media/image13.emf"/><Relationship Id="rId4" Type="http://schemas.openxmlformats.org/officeDocument/2006/relationships/image" Target="../media/image7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2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gif"/><Relationship Id="rId2" Type="http://schemas.openxmlformats.org/officeDocument/2006/relationships/image" Target="../media/image196.w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w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0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4.png"/><Relationship Id="rId4" Type="http://schemas.openxmlformats.org/officeDocument/2006/relationships/image" Target="../media/image203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w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9.jpeg"/><Relationship Id="rId5" Type="http://schemas.openxmlformats.org/officeDocument/2006/relationships/image" Target="../media/image208.wmf"/><Relationship Id="rId4" Type="http://schemas.openxmlformats.org/officeDocument/2006/relationships/image" Target="../media/image207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emf"/><Relationship Id="rId2" Type="http://schemas.openxmlformats.org/officeDocument/2006/relationships/image" Target="../media/image21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3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g"/><Relationship Id="rId2" Type="http://schemas.openxmlformats.org/officeDocument/2006/relationships/image" Target="../media/image214.emf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fabiusmaximus.com/2017/12/31/morpheus-speech-to-zion-at-new-year/" TargetMode="Externa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png"/><Relationship Id="rId4" Type="http://schemas.openxmlformats.org/officeDocument/2006/relationships/image" Target="../media/image1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emf"/><Relationship Id="rId7" Type="http://schemas.openxmlformats.org/officeDocument/2006/relationships/image" Target="../media/image223.emf"/><Relationship Id="rId2" Type="http://schemas.openxmlformats.org/officeDocument/2006/relationships/image" Target="../media/image218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2.emf"/><Relationship Id="rId5" Type="http://schemas.openxmlformats.org/officeDocument/2006/relationships/image" Target="../media/image221.emf"/><Relationship Id="rId4" Type="http://schemas.openxmlformats.org/officeDocument/2006/relationships/image" Target="../media/image220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emf"/><Relationship Id="rId2" Type="http://schemas.openxmlformats.org/officeDocument/2006/relationships/image" Target="../media/image22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6.emf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emf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wmf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hyperlink" Target="https://picpedia.org/highway-signs/h/hope.html" TargetMode="External"/><Relationship Id="rId3" Type="http://schemas.openxmlformats.org/officeDocument/2006/relationships/image" Target="../media/image125.png"/><Relationship Id="rId7" Type="http://schemas.openxmlformats.org/officeDocument/2006/relationships/image" Target="../media/image23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0.png"/><Relationship Id="rId5" Type="http://schemas.openxmlformats.org/officeDocument/2006/relationships/image" Target="../media/image229.png"/><Relationship Id="rId4" Type="http://schemas.openxmlformats.org/officeDocument/2006/relationships/image" Target="../media/image12.png"/><Relationship Id="rId9" Type="http://schemas.openxmlformats.org/officeDocument/2006/relationships/image" Target="../media/image132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4.w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emf"/><Relationship Id="rId2" Type="http://schemas.openxmlformats.org/officeDocument/2006/relationships/image" Target="../media/image235.e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gif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3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CA91FC-AD40-45F6-897A-D87DBA72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5953E6-BD32-4ABF-B314-9FE6417B4338}"/>
              </a:ext>
            </a:extLst>
          </p:cNvPr>
          <p:cNvSpPr txBox="1"/>
          <p:nvPr/>
        </p:nvSpPr>
        <p:spPr>
          <a:xfrm>
            <a:off x="1246094" y="3199854"/>
            <a:ext cx="101077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What and what for to measure (in the spirit of </a:t>
            </a:r>
            <a:r>
              <a:rPr lang="en-GB" sz="4000" b="1" dirty="0">
                <a:solidFill>
                  <a:srgbClr val="FF0000"/>
                </a:solidFill>
              </a:rPr>
              <a:t>LR</a:t>
            </a:r>
            <a:r>
              <a:rPr lang="en-GB" sz="4000" b="1" dirty="0"/>
              <a:t>-</a:t>
            </a:r>
            <a:r>
              <a:rPr lang="en-GB" sz="4000" b="1" dirty="0">
                <a:solidFill>
                  <a:schemeClr val="accent5">
                    <a:lumMod val="75000"/>
                  </a:schemeClr>
                </a:solidFill>
              </a:rPr>
              <a:t>KHO</a:t>
            </a:r>
            <a:r>
              <a:rPr lang="en-GB" sz="4000" b="1" dirty="0">
                <a:solidFill>
                  <a:schemeClr val="accent6">
                    <a:lumMod val="75000"/>
                  </a:schemeClr>
                </a:solidFill>
              </a:rPr>
              <a:t>LE</a:t>
            </a:r>
            <a:r>
              <a:rPr lang="en-GB" sz="4000" b="1" dirty="0">
                <a:solidFill>
                  <a:srgbClr val="FF0000"/>
                </a:solidFill>
              </a:rPr>
              <a:t>R</a:t>
            </a:r>
            <a:r>
              <a:rPr lang="en-GB" sz="4000" b="1" dirty="0"/>
              <a:t>A – Leningrad –mid-seventies,</a:t>
            </a:r>
          </a:p>
          <a:p>
            <a:pPr algn="ctr"/>
            <a:r>
              <a:rPr lang="en-GB" sz="4000" b="1" dirty="0"/>
              <a:t>rather than how to calculate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EDD109-86DD-404B-B6A7-4747A8E127FB}"/>
              </a:ext>
            </a:extLst>
          </p:cNvPr>
          <p:cNvSpPr txBox="1"/>
          <p:nvPr/>
        </p:nvSpPr>
        <p:spPr>
          <a:xfrm>
            <a:off x="5047130" y="2738189"/>
            <a:ext cx="3321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DISCLAIMER</a:t>
            </a:r>
            <a:r>
              <a:rPr lang="en-GB" sz="2400" b="1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45A53A-1962-4333-93AC-6E9E0E26274A}"/>
              </a:ext>
            </a:extLst>
          </p:cNvPr>
          <p:cNvSpPr txBox="1"/>
          <p:nvPr/>
        </p:nvSpPr>
        <p:spPr>
          <a:xfrm>
            <a:off x="2232211" y="358588"/>
            <a:ext cx="8597153" cy="123110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Algerian" panose="04020705040A02060702" pitchFamily="82" charset="0"/>
              </a:rPr>
              <a:t>C</a:t>
            </a:r>
            <a:r>
              <a:rPr lang="en-GB" sz="2800" b="1" dirty="0">
                <a:solidFill>
                  <a:schemeClr val="bg1"/>
                </a:solidFill>
                <a:latin typeface="Algerian" panose="04020705040A02060702" pitchFamily="82" charset="0"/>
              </a:rPr>
              <a:t>ENTRAL </a:t>
            </a:r>
            <a:r>
              <a:rPr lang="en-GB" sz="2800" b="1" dirty="0">
                <a:solidFill>
                  <a:srgbClr val="FF0000"/>
                </a:solidFill>
                <a:latin typeface="Algerian" panose="04020705040A02060702" pitchFamily="82" charset="0"/>
              </a:rPr>
              <a:t>E</a:t>
            </a:r>
            <a:r>
              <a:rPr lang="en-GB" sz="2800" b="1" dirty="0">
                <a:solidFill>
                  <a:schemeClr val="bg1"/>
                </a:solidFill>
                <a:latin typeface="Algerian" panose="04020705040A02060702" pitchFamily="82" charset="0"/>
              </a:rPr>
              <a:t>XCLUSIVE </a:t>
            </a:r>
            <a:r>
              <a:rPr lang="en-GB" sz="2800" b="1" dirty="0">
                <a:solidFill>
                  <a:srgbClr val="FF0000"/>
                </a:solidFill>
                <a:latin typeface="Algerian" panose="04020705040A02060702" pitchFamily="82" charset="0"/>
              </a:rPr>
              <a:t>P</a:t>
            </a:r>
            <a:r>
              <a:rPr lang="en-GB" sz="2800" b="1" dirty="0">
                <a:solidFill>
                  <a:schemeClr val="bg1"/>
                </a:solidFill>
                <a:latin typeface="Algerian" panose="04020705040A02060702" pitchFamily="82" charset="0"/>
              </a:rPr>
              <a:t>RODUCTION @ LHC </a:t>
            </a:r>
          </a:p>
          <a:p>
            <a:r>
              <a:rPr lang="en-GB" sz="2800" b="1" dirty="0">
                <a:solidFill>
                  <a:schemeClr val="bg1"/>
                </a:solidFill>
                <a:latin typeface="Algerian" panose="04020705040A02060702" pitchFamily="82" charset="0"/>
              </a:rPr>
              <a:t>                         (selected topics) </a:t>
            </a:r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396CF1-9815-45D0-AAF0-AAC6B28205A4}"/>
              </a:ext>
            </a:extLst>
          </p:cNvPr>
          <p:cNvSpPr txBox="1"/>
          <p:nvPr/>
        </p:nvSpPr>
        <p:spPr>
          <a:xfrm>
            <a:off x="5289177" y="2214282"/>
            <a:ext cx="4697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5">
                    <a:lumMod val="75000"/>
                  </a:schemeClr>
                </a:solidFill>
              </a:rPr>
              <a:t>Valery Khoze</a:t>
            </a:r>
          </a:p>
        </p:txBody>
      </p:sp>
      <p:pic>
        <p:nvPicPr>
          <p:cNvPr id="8" name="Picture 38" descr="Mushrooms-cep-001">
            <a:extLst>
              <a:ext uri="{FF2B5EF4-FFF2-40B4-BE49-F238E27FC236}">
                <a16:creationId xmlns:a16="http://schemas.microsoft.com/office/drawing/2014/main" id="{6EAEDC4D-31A5-4342-A401-AD6C28388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8603" y="672352"/>
            <a:ext cx="705706" cy="88750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" name="Text Box 11">
            <a:extLst>
              <a:ext uri="{FF2B5EF4-FFF2-40B4-BE49-F238E27FC236}">
                <a16:creationId xmlns:a16="http://schemas.microsoft.com/office/drawing/2014/main" id="{51B0A85D-ACDF-4B81-9FA0-8E924C1232D8}"/>
              </a:ext>
            </a:extLst>
          </p:cNvPr>
          <p:cNvSpPr txBox="1">
            <a:spLocks noChangeArrowheads="1"/>
          </p:cNvSpPr>
          <p:nvPr/>
        </p:nvSpPr>
        <p:spPr bwMode="auto">
          <a:xfrm rot="20212867">
            <a:off x="2562660" y="2950089"/>
            <a:ext cx="6924180" cy="58477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3200" b="1" dirty="0">
                <a:solidFill>
                  <a:srgbClr val="0000FF"/>
                </a:solidFill>
                <a:latin typeface="Arial Black" panose="020B0A04020102020204" pitchFamily="34" charset="0"/>
              </a:rPr>
              <a:t>With a bit of personal flavour</a:t>
            </a:r>
            <a:endParaRPr lang="en-US" altLang="en-US" sz="3200" b="1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81A982-FE53-46A1-9285-E0941362A9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92" t="48913" r="37199" b="26723"/>
          <a:stretch/>
        </p:blipFill>
        <p:spPr>
          <a:xfrm>
            <a:off x="7729694" y="5497998"/>
            <a:ext cx="3768793" cy="904427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EAE859-CB6E-4C5A-ADEB-3410C6EE3E34}"/>
              </a:ext>
            </a:extLst>
          </p:cNvPr>
          <p:cNvSpPr txBox="1"/>
          <p:nvPr/>
        </p:nvSpPr>
        <p:spPr>
          <a:xfrm>
            <a:off x="4153360" y="5644578"/>
            <a:ext cx="396609" cy="1125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732FCD-137C-A714-8675-416B6C92A728}"/>
              </a:ext>
            </a:extLst>
          </p:cNvPr>
          <p:cNvSpPr txBox="1"/>
          <p:nvPr/>
        </p:nvSpPr>
        <p:spPr>
          <a:xfrm>
            <a:off x="379964" y="5839259"/>
            <a:ext cx="60980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i="0" u="none" strike="noStrike" kern="1200" cap="none" spc="0" baseline="0" dirty="0">
                <a:solidFill>
                  <a:srgbClr val="44546A"/>
                </a:solidFill>
                <a:uFillTx/>
                <a:latin typeface="Calibri"/>
              </a:rPr>
              <a:t> </a:t>
            </a:r>
            <a:r>
              <a:rPr lang="az-AZ" sz="1800" b="1" i="0" u="none" strike="noStrike" kern="1200" cap="none" spc="0" baseline="0" dirty="0">
                <a:solidFill>
                  <a:srgbClr val="44546A"/>
                </a:solidFill>
                <a:uFillTx/>
                <a:latin typeface="Calibri"/>
              </a:rPr>
              <a:t>Гатчина</a:t>
            </a:r>
            <a:endParaRPr lang="en-GB" sz="1800" b="1" i="0" u="none" strike="noStrike" kern="1200" cap="none" spc="0" baseline="0" dirty="0">
              <a:solidFill>
                <a:srgbClr val="44546A"/>
              </a:solidFill>
              <a:uFillTx/>
              <a:latin typeface="Calibri"/>
            </a:endParaRPr>
          </a:p>
          <a:p>
            <a:r>
              <a:rPr lang="en-GB" sz="1400" b="1" dirty="0">
                <a:solidFill>
                  <a:schemeClr val="accent1"/>
                </a:solidFill>
                <a:latin typeface="Calibri"/>
              </a:rPr>
              <a:t>19.10.2023</a:t>
            </a:r>
            <a:endParaRPr lang="en-GB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34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7418AF-6AC0-5875-E4DB-378E0E30E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10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C95EB8-0284-4F6E-EE41-18B5D9994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92" y="-53816"/>
            <a:ext cx="9259159" cy="57124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5929759-3027-F242-3EFE-A8A70BA3534D}"/>
                  </a:ext>
                </a:extLst>
              </p:cNvPr>
              <p:cNvSpPr txBox="1"/>
              <p:nvPr/>
            </p:nvSpPr>
            <p:spPr>
              <a:xfrm>
                <a:off x="3048990" y="5468125"/>
                <a:ext cx="6097978" cy="646331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/>
                  <a:t>      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GB" b="0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</m:oMath>
                </a14:m>
                <a:r>
                  <a:rPr lang="en-GB" dirty="0"/>
                  <a:t>distance from the IP to the point where the transverse area of the beam is twice as wide as that at the IP.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5929759-3027-F242-3EFE-A8A70BA35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990" y="5468125"/>
                <a:ext cx="6097978" cy="646331"/>
              </a:xfrm>
              <a:prstGeom prst="rect">
                <a:avLst/>
              </a:prstGeom>
              <a:blipFill>
                <a:blip r:embed="rId3"/>
                <a:stretch>
                  <a:fillRect l="-497" t="-1786" b="-10714"/>
                </a:stretch>
              </a:blipFill>
              <a:ln w="381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37AE3F3-F21E-5886-5EF8-59BC41DD67C8}"/>
                  </a:ext>
                </a:extLst>
              </p:cNvPr>
              <p:cNvSpPr txBox="1"/>
              <p:nvPr/>
            </p:nvSpPr>
            <p:spPr>
              <a:xfrm>
                <a:off x="5640779" y="2945080"/>
                <a:ext cx="19934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37AE3F3-F21E-5886-5EF8-59BC41DD67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0779" y="2945080"/>
                <a:ext cx="199349" cy="276999"/>
              </a:xfrm>
              <a:prstGeom prst="rect">
                <a:avLst/>
              </a:prstGeom>
              <a:blipFill>
                <a:blip r:embed="rId4"/>
                <a:stretch>
                  <a:fillRect l="-42424" t="-2174" r="-36364" b="-326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EB65AE-7804-9EFB-3894-51BF66FB1DFF}"/>
                  </a:ext>
                </a:extLst>
              </p:cNvPr>
              <p:cNvSpPr txBox="1"/>
              <p:nvPr/>
            </p:nvSpPr>
            <p:spPr>
              <a:xfrm>
                <a:off x="5640779" y="2945080"/>
                <a:ext cx="19934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EB65AE-7804-9EFB-3894-51BF66FB1D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0779" y="2945080"/>
                <a:ext cx="199349" cy="276999"/>
              </a:xfrm>
              <a:prstGeom prst="rect">
                <a:avLst/>
              </a:prstGeom>
              <a:blipFill>
                <a:blip r:embed="rId4"/>
                <a:stretch>
                  <a:fillRect l="-42424" t="-2174" r="-36364" b="-326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0502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020449-74A1-24E8-2D42-3DA928401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11</a:t>
            </a:fld>
            <a:endParaRPr lang="en-GB"/>
          </a:p>
        </p:txBody>
      </p:sp>
      <p:pic>
        <p:nvPicPr>
          <p:cNvPr id="5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A0B9EB64-4712-D0AB-E54A-B1C661296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669" y="1157294"/>
            <a:ext cx="852901" cy="1422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D0DE5C-EFF3-6653-08B8-C6824D3C0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333" y="458259"/>
            <a:ext cx="9087322" cy="561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6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0E2082-0A37-4777-A820-6094B085EE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81" t="5936" r="8100" b="3332"/>
          <a:stretch/>
        </p:blipFill>
        <p:spPr>
          <a:xfrm>
            <a:off x="1130709" y="208263"/>
            <a:ext cx="8386917" cy="6649737"/>
          </a:xfrm>
          <a:prstGeom prst="rect">
            <a:avLst/>
          </a:prstGeom>
          <a:ln w="38100">
            <a:noFill/>
          </a:ln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7B08D3-C2CE-4D45-AD01-FA84A47C5BCB}"/>
              </a:ext>
            </a:extLst>
          </p:cNvPr>
          <p:cNvCxnSpPr>
            <a:cxnSpLocks/>
          </p:cNvCxnSpPr>
          <p:nvPr/>
        </p:nvCxnSpPr>
        <p:spPr>
          <a:xfrm>
            <a:off x="6700344" y="3642091"/>
            <a:ext cx="21486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AD573A-697A-432A-A829-66958311664A}"/>
              </a:ext>
            </a:extLst>
          </p:cNvPr>
          <p:cNvCxnSpPr>
            <a:cxnSpLocks/>
          </p:cNvCxnSpPr>
          <p:nvPr/>
        </p:nvCxnSpPr>
        <p:spPr>
          <a:xfrm>
            <a:off x="2674374" y="3824747"/>
            <a:ext cx="41836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EE73A-35E9-458F-823E-8410F4F3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12</a:t>
            </a:fld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279B08-4CF7-454F-B90C-3CA461484354}"/>
              </a:ext>
            </a:extLst>
          </p:cNvPr>
          <p:cNvSpPr txBox="1"/>
          <p:nvPr/>
        </p:nvSpPr>
        <p:spPr>
          <a:xfrm>
            <a:off x="1787703" y="5054885"/>
            <a:ext cx="6160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sym typeface="Wingdings" panose="05000000000000000000" pitchFamily="2" charset="2"/>
              </a:rPr>
              <a:t>    </a:t>
            </a:r>
            <a:r>
              <a:rPr lang="en-GB" dirty="0">
                <a:sym typeface="Wingdings" panose="05000000000000000000" pitchFamily="2" charset="2"/>
              </a:rPr>
              <a:t>Limited statistical precision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B5A006-0B30-4977-B6BE-22E91E9D311C}"/>
              </a:ext>
            </a:extLst>
          </p:cNvPr>
          <p:cNvSpPr txBox="1"/>
          <p:nvPr/>
        </p:nvSpPr>
        <p:spPr>
          <a:xfrm>
            <a:off x="1965128" y="5404212"/>
            <a:ext cx="8062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ym typeface="Wingdings" panose="05000000000000000000" pitchFamily="2" charset="2"/>
              </a:rPr>
              <a:t>Not sufficient sensitivity to discriminate the </a:t>
            </a:r>
            <a:r>
              <a:rPr lang="en-GB" dirty="0" err="1">
                <a:sym typeface="Wingdings" panose="05000000000000000000" pitchFamily="2" charset="2"/>
              </a:rPr>
              <a:t>theor</a:t>
            </a:r>
            <a:r>
              <a:rPr lang="en-GB" dirty="0">
                <a:sym typeface="Wingdings" panose="05000000000000000000" pitchFamily="2" charset="2"/>
              </a:rPr>
              <a:t>.  models  (used DIME , </a:t>
            </a:r>
            <a:r>
              <a:rPr lang="en-GB" dirty="0" err="1">
                <a:sym typeface="Wingdings" panose="05000000000000000000" pitchFamily="2" charset="2"/>
              </a:rPr>
              <a:t>GenEx</a:t>
            </a:r>
            <a:r>
              <a:rPr lang="en-GB" dirty="0">
                <a:sym typeface="Wingdings" panose="05000000000000000000" pitchFamily="2" charset="2"/>
              </a:rPr>
              <a:t>)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EA059F-E5A7-4CC9-8CFB-767CA6F395A1}"/>
              </a:ext>
            </a:extLst>
          </p:cNvPr>
          <p:cNvSpPr txBox="1"/>
          <p:nvPr/>
        </p:nvSpPr>
        <p:spPr>
          <a:xfrm>
            <a:off x="1754309" y="5425022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sym typeface="Wingdings" panose="05000000000000000000" pitchFamily="2" charset="2"/>
              </a:rPr>
              <a:t> 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B32AD0-60AD-45F6-B9D4-75F8A2F70770}"/>
              </a:ext>
            </a:extLst>
          </p:cNvPr>
          <p:cNvSpPr txBox="1"/>
          <p:nvPr/>
        </p:nvSpPr>
        <p:spPr>
          <a:xfrm>
            <a:off x="1787703" y="5877088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</a:t>
            </a:r>
            <a:r>
              <a:rPr lang="en-GB" dirty="0">
                <a:sym typeface="Wingdings" panose="05000000000000000000" pitchFamily="2" charset="2"/>
              </a:rPr>
              <a:t> Promising potential to measure CEP using FD@LHC 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669B43-4D6D-4A62-8EE3-0E8FAAF98611}"/>
              </a:ext>
            </a:extLst>
          </p:cNvPr>
          <p:cNvSpPr txBox="1"/>
          <p:nvPr/>
        </p:nvSpPr>
        <p:spPr>
          <a:xfrm>
            <a:off x="9389809" y="2802194"/>
            <a:ext cx="2743200" cy="646331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         ISR, SPS</a:t>
            </a:r>
          </a:p>
          <a:p>
            <a:r>
              <a:rPr lang="en-GB" dirty="0"/>
              <a:t>RHIC at           200, 500 GeV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54C72B-0937-42B0-AC9B-6CC81C362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7225" y="3132878"/>
            <a:ext cx="609599" cy="2423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A7CC76E-14BE-4BCC-ABF2-3FD37D7A8768}"/>
              </a:ext>
            </a:extLst>
          </p:cNvPr>
          <p:cNvSpPr txBox="1"/>
          <p:nvPr/>
        </p:nvSpPr>
        <p:spPr>
          <a:xfrm>
            <a:off x="5024290" y="5034129"/>
            <a:ext cx="61353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(28 candidate signal events, M&lt;2GeV) 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0982EF-BEDF-45BC-9821-AE3745D91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943" y="6388623"/>
            <a:ext cx="6563101" cy="30867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877BEC-E8B8-4E5A-AA0F-34D32C465B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5696" y="6405510"/>
            <a:ext cx="3682842" cy="277248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1182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E1390D-8EFF-D3FB-128E-BB83F02BF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13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960961-0820-DFE5-2B13-7E926AD43F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54" t="13815" r="26807" b="10759"/>
          <a:stretch/>
        </p:blipFill>
        <p:spPr>
          <a:xfrm>
            <a:off x="6201310" y="479235"/>
            <a:ext cx="5696910" cy="58771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96A507-48C0-FF35-660A-6C62E5A310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6" t="4886" r="5444"/>
          <a:stretch/>
        </p:blipFill>
        <p:spPr>
          <a:xfrm>
            <a:off x="301486" y="528809"/>
            <a:ext cx="6275586" cy="46766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921DA4-CD16-8583-9687-DD94E6AF9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31" y="5747306"/>
            <a:ext cx="2132095" cy="3853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233DCC-94D8-771E-3BF0-900263DBD0C1}"/>
              </a:ext>
            </a:extLst>
          </p:cNvPr>
          <p:cNvSpPr txBox="1"/>
          <p:nvPr/>
        </p:nvSpPr>
        <p:spPr>
          <a:xfrm>
            <a:off x="503532" y="5239957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0000"/>
                </a:solidFill>
              </a:rPr>
              <a:t>0.35 &lt; m&lt; 0.65 GeV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48D05B2-CF24-92F6-11D9-0F1823878E58}"/>
              </a:ext>
            </a:extLst>
          </p:cNvPr>
          <p:cNvCxnSpPr/>
          <p:nvPr/>
        </p:nvCxnSpPr>
        <p:spPr>
          <a:xfrm>
            <a:off x="8378687" y="4750904"/>
            <a:ext cx="241520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5610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956BB5-863E-0CD6-93A9-7936EE43E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14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5D49DA-CB17-C67E-E9F2-56FD8D1FD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91" y="305746"/>
            <a:ext cx="10716363" cy="655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27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5CDA17-10E9-C74B-61AE-D95F6DA11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15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93EED3-501E-DEBF-05A5-7B46303691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79" t="13904" r="9035" b="17523"/>
          <a:stretch/>
        </p:blipFill>
        <p:spPr>
          <a:xfrm>
            <a:off x="3768040" y="42456"/>
            <a:ext cx="6100355" cy="3574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C1BCC8-507D-6307-94B9-56BD83B37F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00" t="75987" r="8714" b="16191"/>
          <a:stretch/>
        </p:blipFill>
        <p:spPr>
          <a:xfrm>
            <a:off x="3230087" y="5963783"/>
            <a:ext cx="8007533" cy="535575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5EEAFF-C742-51CF-9111-00A4B2B10CC5}"/>
              </a:ext>
            </a:extLst>
          </p:cNvPr>
          <p:cNvSpPr txBox="1"/>
          <p:nvPr/>
        </p:nvSpPr>
        <p:spPr>
          <a:xfrm flipH="1">
            <a:off x="3559033" y="676894"/>
            <a:ext cx="727959" cy="21731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04B19D-92B9-4861-832B-F09D7A9C43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91" t="72554" r="15941" b="14524"/>
          <a:stretch/>
        </p:blipFill>
        <p:spPr>
          <a:xfrm>
            <a:off x="3559033" y="3740730"/>
            <a:ext cx="7140636" cy="921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2001C8-EB0C-559E-DF54-DD0489D1CF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250" t="54545" r="6875" b="36000"/>
          <a:stretch/>
        </p:blipFill>
        <p:spPr>
          <a:xfrm>
            <a:off x="4130039" y="4914210"/>
            <a:ext cx="5836921" cy="64839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650182-BB8C-CDCA-7ED4-6825906A13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494" t="28343" r="43993" b="30216"/>
          <a:stretch/>
        </p:blipFill>
        <p:spPr>
          <a:xfrm>
            <a:off x="700644" y="2244436"/>
            <a:ext cx="2586091" cy="204255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44597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34E584-DEC6-4695-9184-744C2296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6B38BE-B387-4728-A75E-58716F816513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A1DA65-49BF-4FB3-95E0-47492292A3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0" b="4196"/>
          <a:stretch/>
        </p:blipFill>
        <p:spPr>
          <a:xfrm>
            <a:off x="1487277" y="199275"/>
            <a:ext cx="9210220" cy="66587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B83E9F-E2C4-4A6E-B081-0F2E7C452C39}"/>
              </a:ext>
            </a:extLst>
          </p:cNvPr>
          <p:cNvSpPr txBox="1"/>
          <p:nvPr/>
        </p:nvSpPr>
        <p:spPr>
          <a:xfrm>
            <a:off x="5515896" y="6145161"/>
            <a:ext cx="4798143" cy="506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6A7727-302C-4554-A4BE-098422143C8C}"/>
              </a:ext>
            </a:extLst>
          </p:cNvPr>
          <p:cNvSpPr txBox="1"/>
          <p:nvPr/>
        </p:nvSpPr>
        <p:spPr>
          <a:xfrm>
            <a:off x="1809134" y="6257365"/>
            <a:ext cx="4519948" cy="6209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CCDB8D-8513-421E-B0FD-4B0B01D2CA43}"/>
              </a:ext>
            </a:extLst>
          </p:cNvPr>
          <p:cNvSpPr txBox="1"/>
          <p:nvPr/>
        </p:nvSpPr>
        <p:spPr>
          <a:xfrm>
            <a:off x="1573161" y="5836025"/>
            <a:ext cx="86734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Standard HL runs. With precision tracking and timing detectors.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DADC16-D577-44FA-AA50-CB4ED7A3043C}"/>
              </a:ext>
            </a:extLst>
          </p:cNvPr>
          <p:cNvSpPr txBox="1"/>
          <p:nvPr/>
        </p:nvSpPr>
        <p:spPr>
          <a:xfrm>
            <a:off x="6499123" y="422787"/>
            <a:ext cx="19861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AFP &amp; PPS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E9DA35-AD59-4AED-86B3-8D7555B96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028" y="6293493"/>
            <a:ext cx="3349969" cy="3290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4954E7-B5DB-41ED-87FF-CF32276CFC45}"/>
              </a:ext>
            </a:extLst>
          </p:cNvPr>
          <p:cNvSpPr txBox="1"/>
          <p:nvPr/>
        </p:nvSpPr>
        <p:spPr>
          <a:xfrm>
            <a:off x="6563360" y="6275070"/>
            <a:ext cx="1452880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2"/>
                </a:solidFill>
              </a:rPr>
              <a:t>(0.02-0.15)</a:t>
            </a:r>
          </a:p>
        </p:txBody>
      </p:sp>
    </p:spTree>
    <p:extLst>
      <p:ext uri="{BB962C8B-B14F-4D97-AF65-F5344CB8AC3E}">
        <p14:creationId xmlns:p14="http://schemas.microsoft.com/office/powerpoint/2010/main" val="4178248325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3DDC75-E82B-46E9-B46C-E22184C08C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42" b="4921"/>
          <a:stretch/>
        </p:blipFill>
        <p:spPr>
          <a:xfrm>
            <a:off x="1614227" y="343148"/>
            <a:ext cx="8740010" cy="622798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F4357-6E2D-4C79-A229-652C1FA50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17</a:t>
            </a:fld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AD3DD6-5453-4911-AD33-EE01E9FD1B7F}"/>
              </a:ext>
            </a:extLst>
          </p:cNvPr>
          <p:cNvSpPr txBox="1"/>
          <p:nvPr/>
        </p:nvSpPr>
        <p:spPr>
          <a:xfrm>
            <a:off x="2913530" y="286871"/>
            <a:ext cx="3119717" cy="4840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Amasis MT Pro Black" panose="02040A040500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A2B7FB-8080-4339-A14C-F225CFA74F71}"/>
              </a:ext>
            </a:extLst>
          </p:cNvPr>
          <p:cNvSpPr txBox="1"/>
          <p:nvPr/>
        </p:nvSpPr>
        <p:spPr>
          <a:xfrm>
            <a:off x="2913530" y="344252"/>
            <a:ext cx="3039035" cy="369332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masis MT Pro Black" panose="02040A04050005020304" pitchFamily="18" charset="0"/>
              </a:rPr>
              <a:t>   Pre-LHC</a:t>
            </a:r>
            <a:r>
              <a:rPr lang="en-GB" dirty="0">
                <a:solidFill>
                  <a:schemeClr val="bg1"/>
                </a:solidFill>
              </a:rPr>
              <a:t>  </a:t>
            </a:r>
            <a:r>
              <a:rPr lang="en-GB" dirty="0">
                <a:solidFill>
                  <a:schemeClr val="bg1"/>
                </a:solidFill>
                <a:latin typeface="Amasis MT Pro Black" panose="02040A04050005020304" pitchFamily="18" charset="0"/>
              </a:rPr>
              <a:t>studies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9951FA-9732-464B-A3F0-EB6D6560816C}"/>
              </a:ext>
            </a:extLst>
          </p:cNvPr>
          <p:cNvSpPr txBox="1"/>
          <p:nvPr/>
        </p:nvSpPr>
        <p:spPr>
          <a:xfrm>
            <a:off x="9816353" y="335286"/>
            <a:ext cx="2286000" cy="64633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review: A. Kirk.</a:t>
            </a:r>
          </a:p>
          <a:p>
            <a:pPr algn="ctr"/>
            <a:r>
              <a:rPr lang="en-GB" dirty="0">
                <a:solidFill>
                  <a:srgbClr val="0070C0"/>
                </a:solidFill>
              </a:rPr>
              <a:t>1408.1196[hep-ex]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6C323F-AB2B-499E-B03B-B0C72C1D8D7D}"/>
              </a:ext>
            </a:extLst>
          </p:cNvPr>
          <p:cNvSpPr txBox="1"/>
          <p:nvPr/>
        </p:nvSpPr>
        <p:spPr>
          <a:xfrm>
            <a:off x="3048000" y="311434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1408.1196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C3EBDE-B9B0-4B8E-A60A-B1E19B2A597A}"/>
              </a:ext>
            </a:extLst>
          </p:cNvPr>
          <p:cNvSpPr txBox="1"/>
          <p:nvPr/>
        </p:nvSpPr>
        <p:spPr>
          <a:xfrm>
            <a:off x="1465243" y="6070294"/>
            <a:ext cx="8351110" cy="55711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0ED128-EA00-C1A1-1A39-8CA49090D295}"/>
              </a:ext>
            </a:extLst>
          </p:cNvPr>
          <p:cNvSpPr txBox="1"/>
          <p:nvPr/>
        </p:nvSpPr>
        <p:spPr>
          <a:xfrm>
            <a:off x="7613374" y="1869620"/>
            <a:ext cx="1689652" cy="5571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C145CA-DA7E-17D3-1FBE-084837B88A6D}"/>
              </a:ext>
            </a:extLst>
          </p:cNvPr>
          <p:cNvSpPr txBox="1"/>
          <p:nvPr/>
        </p:nvSpPr>
        <p:spPr>
          <a:xfrm>
            <a:off x="2325757" y="2238952"/>
            <a:ext cx="16697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816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D019AB-7B9C-4F79-84B3-CBB828065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647" y="213611"/>
            <a:ext cx="8701547" cy="63253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12778C-EC77-4FA8-A9DA-C2F973A2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18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60A7A5-9E09-49A0-9DF6-DA8BABEF6B70}"/>
              </a:ext>
            </a:extLst>
          </p:cNvPr>
          <p:cNvSpPr txBox="1"/>
          <p:nvPr/>
        </p:nvSpPr>
        <p:spPr>
          <a:xfrm>
            <a:off x="3738282" y="546847"/>
            <a:ext cx="47512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masis MT Pro Black" panose="02040A04050005020304" pitchFamily="18" charset="0"/>
              </a:rPr>
              <a:t>PRE-LHC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  CEP STUDIES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4BD5EFB-4A56-42FC-B7EC-705A975BB985}"/>
              </a:ext>
            </a:extLst>
          </p:cNvPr>
          <p:cNvSpPr/>
          <p:nvPr/>
        </p:nvSpPr>
        <p:spPr>
          <a:xfrm>
            <a:off x="3630706" y="512556"/>
            <a:ext cx="2747234" cy="508207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EE11A1-B87A-4370-BE2F-26CC784DDBB7}"/>
              </a:ext>
            </a:extLst>
          </p:cNvPr>
          <p:cNvSpPr txBox="1"/>
          <p:nvPr/>
        </p:nvSpPr>
        <p:spPr>
          <a:xfrm>
            <a:off x="7142204" y="6067168"/>
            <a:ext cx="2347785" cy="36933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new CDF </a:t>
            </a:r>
            <a:r>
              <a:rPr lang="en-GB" dirty="0" err="1">
                <a:solidFill>
                  <a:schemeClr val="accent1"/>
                </a:solidFill>
              </a:rPr>
              <a:t>dipion</a:t>
            </a:r>
            <a:r>
              <a:rPr lang="en-GB" dirty="0">
                <a:solidFill>
                  <a:schemeClr val="accent1"/>
                </a:solidFill>
              </a:rPr>
              <a:t> 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7F9A90-9438-4729-8213-E2997FEC7D15}"/>
              </a:ext>
            </a:extLst>
          </p:cNvPr>
          <p:cNvSpPr txBox="1"/>
          <p:nvPr/>
        </p:nvSpPr>
        <p:spPr>
          <a:xfrm>
            <a:off x="7262697" y="389230"/>
            <a:ext cx="4797498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GB" dirty="0">
                <a:latin typeface="-apple-system"/>
              </a:rPr>
              <a:t>Review: </a:t>
            </a:r>
            <a:r>
              <a:rPr lang="en-GB" b="0" i="0" dirty="0">
                <a:effectLst/>
                <a:latin typeface="-apple-system"/>
              </a:rPr>
              <a:t> </a:t>
            </a:r>
            <a:r>
              <a:rPr lang="en-GB" b="0" i="1" dirty="0" err="1">
                <a:effectLst/>
                <a:latin typeface="-apple-system"/>
              </a:rPr>
              <a:t>Int.J.Mod.Phys.A</a:t>
            </a:r>
            <a:r>
              <a:rPr lang="en-GB" b="0" i="0" dirty="0">
                <a:effectLst/>
                <a:latin typeface="-apple-system"/>
              </a:rPr>
              <a:t> 29 (2014) 28, 1446014</a:t>
            </a:r>
          </a:p>
        </p:txBody>
      </p:sp>
    </p:spTree>
    <p:extLst>
      <p:ext uri="{BB962C8B-B14F-4D97-AF65-F5344CB8AC3E}">
        <p14:creationId xmlns:p14="http://schemas.microsoft.com/office/powerpoint/2010/main" val="1511303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08F21B-2844-8C75-8F55-96A1CB2CF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19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F6BE98-5F33-007F-1ACB-5766F277AA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49" t="8001" r="21751" b="7315"/>
          <a:stretch/>
        </p:blipFill>
        <p:spPr>
          <a:xfrm>
            <a:off x="1676400" y="548640"/>
            <a:ext cx="7863840" cy="5807710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5DD1295-8236-1A18-834F-AF3B804004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2" t="50000" r="51137" b="16162"/>
          <a:stretch/>
        </p:blipFill>
        <p:spPr>
          <a:xfrm>
            <a:off x="10664075" y="4750904"/>
            <a:ext cx="1203406" cy="86141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4FAEF8B-3DC6-EF23-E141-AC5B9645A04D}"/>
              </a:ext>
            </a:extLst>
          </p:cNvPr>
          <p:cNvSpPr/>
          <p:nvPr/>
        </p:nvSpPr>
        <p:spPr>
          <a:xfrm>
            <a:off x="4358962" y="4293704"/>
            <a:ext cx="2389708" cy="14894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441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EF63AF3C-5ED7-4E24-BE3C-30744DB18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0BCA6-C80B-4CF0-8D8E-08C3FAC41681}" type="slidenum">
              <a:rPr lang="en-GB" altLang="en-US"/>
              <a:pPr/>
              <a:t>2</a:t>
            </a:fld>
            <a:endParaRPr lang="en-GB" altLang="en-US" dirty="0"/>
          </a:p>
        </p:txBody>
      </p:sp>
      <p:pic>
        <p:nvPicPr>
          <p:cNvPr id="121858" name="Picture 2">
            <a:extLst>
              <a:ext uri="{FF2B5EF4-FFF2-40B4-BE49-F238E27FC236}">
                <a16:creationId xmlns:a16="http://schemas.microsoft.com/office/drawing/2014/main" id="{400E2F1C-8103-46B2-93EC-FF1854108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6" t="1207" r="22855" b="87814"/>
          <a:stretch>
            <a:fillRect/>
          </a:stretch>
        </p:blipFill>
        <p:spPr bwMode="auto">
          <a:xfrm>
            <a:off x="1631950" y="1"/>
            <a:ext cx="8351838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59" name="Picture 3">
            <a:extLst>
              <a:ext uri="{FF2B5EF4-FFF2-40B4-BE49-F238E27FC236}">
                <a16:creationId xmlns:a16="http://schemas.microsoft.com/office/drawing/2014/main" id="{113B6AAE-D1E0-420A-ABA4-FDF7CA88E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774826" y="938173"/>
            <a:ext cx="50482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1" name="Picture 5">
            <a:extLst>
              <a:ext uri="{FF2B5EF4-FFF2-40B4-BE49-F238E27FC236}">
                <a16:creationId xmlns:a16="http://schemas.microsoft.com/office/drawing/2014/main" id="{2A60BCE6-2901-45B7-8E6B-CC059D493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752792" y="1623440"/>
            <a:ext cx="50482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2" name="Picture 6">
            <a:extLst>
              <a:ext uri="{FF2B5EF4-FFF2-40B4-BE49-F238E27FC236}">
                <a16:creationId xmlns:a16="http://schemas.microsoft.com/office/drawing/2014/main" id="{B70116A9-B513-49F2-979E-88CDC5EE3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630364" y="4639648"/>
            <a:ext cx="50482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863" name="Text Box 7">
            <a:extLst>
              <a:ext uri="{FF2B5EF4-FFF2-40B4-BE49-F238E27FC236}">
                <a16:creationId xmlns:a16="http://schemas.microsoft.com/office/drawing/2014/main" id="{313A83FF-A76D-4A11-B593-4019F65A6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75" y="851532"/>
            <a:ext cx="5397503" cy="886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altLang="en-US" b="1" dirty="0"/>
              <a:t>Introduction </a:t>
            </a:r>
            <a:r>
              <a:rPr lang="en-GB" altLang="en-US" sz="1600" b="1" dirty="0"/>
              <a:t>(why we are interested in CEP processes?)</a:t>
            </a:r>
          </a:p>
          <a:p>
            <a:pPr algn="l"/>
            <a:r>
              <a:rPr lang="en-GB" altLang="en-US" sz="1600" b="1" dirty="0">
                <a:solidFill>
                  <a:srgbClr val="FF0000"/>
                </a:solidFill>
              </a:rPr>
              <a:t>CEP</a:t>
            </a:r>
            <a:r>
              <a:rPr lang="en-GB" altLang="en-US" sz="1600" b="1" dirty="0"/>
              <a:t> and </a:t>
            </a:r>
            <a:r>
              <a:rPr lang="en-GB" altLang="en-US" sz="1600" b="1" dirty="0">
                <a:solidFill>
                  <a:srgbClr val="FF0000"/>
                </a:solidFill>
              </a:rPr>
              <a:t>L</a:t>
            </a:r>
            <a:r>
              <a:rPr lang="en-GB" altLang="en-US" sz="1600" b="1" dirty="0"/>
              <a:t>arge </a:t>
            </a:r>
            <a:r>
              <a:rPr lang="en-GB" altLang="en-US" sz="1600" b="1" dirty="0">
                <a:solidFill>
                  <a:srgbClr val="FF0000"/>
                </a:solidFill>
              </a:rPr>
              <a:t>R</a:t>
            </a:r>
            <a:r>
              <a:rPr lang="en-GB" altLang="en-US" sz="1600" b="1" dirty="0"/>
              <a:t>AP </a:t>
            </a:r>
            <a:r>
              <a:rPr lang="en-GB" altLang="en-US" sz="1600" b="1" dirty="0">
                <a:solidFill>
                  <a:srgbClr val="FF0000"/>
                </a:solidFill>
              </a:rPr>
              <a:t>G</a:t>
            </a:r>
            <a:r>
              <a:rPr lang="en-GB" altLang="en-US" sz="1600" b="1" dirty="0"/>
              <a:t>APS.</a:t>
            </a:r>
          </a:p>
          <a:p>
            <a:pPr algn="l"/>
            <a:endParaRPr lang="en-GB" altLang="en-US" sz="1600" b="1" dirty="0"/>
          </a:p>
          <a:p>
            <a:pPr algn="l"/>
            <a:r>
              <a:rPr lang="en-GB" altLang="en-US" b="1" dirty="0"/>
              <a:t>QCD-induced </a:t>
            </a:r>
            <a:r>
              <a:rPr lang="en-GB" altLang="en-US" b="1" dirty="0">
                <a:solidFill>
                  <a:srgbClr val="FF0000"/>
                </a:solidFill>
              </a:rPr>
              <a:t>CEP</a:t>
            </a:r>
            <a:r>
              <a:rPr lang="en-GB" altLang="en-US" b="1" dirty="0"/>
              <a:t> mechanism.</a:t>
            </a:r>
          </a:p>
          <a:p>
            <a:pPr algn="l"/>
            <a:endParaRPr lang="en-GB" altLang="en-US" b="1" dirty="0"/>
          </a:p>
          <a:p>
            <a:pPr algn="l"/>
            <a:r>
              <a:rPr lang="en-GB" altLang="en-US" b="1" dirty="0">
                <a:solidFill>
                  <a:srgbClr val="FF0000"/>
                </a:solidFill>
              </a:rPr>
              <a:t>CEP</a:t>
            </a:r>
            <a:r>
              <a:rPr lang="en-GB" altLang="en-US" b="1" dirty="0"/>
              <a:t> as a spin-parity </a:t>
            </a:r>
            <a:r>
              <a:rPr lang="en-GB" altLang="en-US" b="1" dirty="0" err="1"/>
              <a:t>analyzer</a:t>
            </a:r>
            <a:r>
              <a:rPr lang="en-GB" altLang="en-US" b="1" dirty="0"/>
              <a:t> </a:t>
            </a:r>
          </a:p>
          <a:p>
            <a:pPr algn="l"/>
            <a:endParaRPr lang="en-GB" altLang="en-US" b="1" dirty="0"/>
          </a:p>
          <a:p>
            <a:pPr algn="l"/>
            <a:r>
              <a:rPr lang="en-GB" altLang="en-US" b="1" dirty="0"/>
              <a:t>‘Diffractive Higgs’ revisited.</a:t>
            </a:r>
          </a:p>
          <a:p>
            <a:pPr algn="l"/>
            <a:endParaRPr lang="en-GB" altLang="en-US" b="1" dirty="0"/>
          </a:p>
          <a:p>
            <a:pPr algn="l"/>
            <a:endParaRPr lang="en-GB" altLang="en-US" b="1" dirty="0"/>
          </a:p>
          <a:p>
            <a:pPr algn="l"/>
            <a:r>
              <a:rPr lang="en-GB" altLang="en-US" b="1" dirty="0"/>
              <a:t>Standard Candle </a:t>
            </a:r>
            <a:r>
              <a:rPr lang="en-GB" altLang="en-US" b="1" dirty="0">
                <a:solidFill>
                  <a:srgbClr val="FF0000"/>
                </a:solidFill>
              </a:rPr>
              <a:t>CEP</a:t>
            </a:r>
            <a:r>
              <a:rPr lang="en-GB" altLang="en-US" b="1" dirty="0"/>
              <a:t> reactions and experimental tests.</a:t>
            </a:r>
          </a:p>
          <a:p>
            <a:pPr algn="l"/>
            <a:endParaRPr lang="en-GB" altLang="en-US" sz="1600" b="1" dirty="0"/>
          </a:p>
          <a:p>
            <a:pPr algn="l"/>
            <a:r>
              <a:rPr lang="en-GB" altLang="en-US" b="1" dirty="0"/>
              <a:t>Gluon –gluon vs photon-photon fusion.</a:t>
            </a:r>
          </a:p>
          <a:p>
            <a:pPr algn="l"/>
            <a:endParaRPr lang="en-GB" altLang="en-US" sz="1600" b="1" dirty="0"/>
          </a:p>
          <a:p>
            <a:pPr algn="l"/>
            <a:r>
              <a:rPr lang="en-GB" altLang="en-US" b="1" dirty="0"/>
              <a:t>Dimeson Saga.</a:t>
            </a:r>
          </a:p>
          <a:p>
            <a:pPr algn="l"/>
            <a:endParaRPr lang="en-GB" altLang="en-US" b="1" dirty="0"/>
          </a:p>
          <a:p>
            <a:pPr algn="l"/>
            <a:r>
              <a:rPr lang="en-GB" altLang="en-US" b="1" dirty="0"/>
              <a:t>Other selected </a:t>
            </a:r>
            <a:r>
              <a:rPr lang="en-GB" altLang="en-US" b="1" dirty="0">
                <a:solidFill>
                  <a:srgbClr val="FF0000"/>
                </a:solidFill>
              </a:rPr>
              <a:t>CEP</a:t>
            </a:r>
            <a:r>
              <a:rPr lang="en-GB" altLang="en-US" b="1" dirty="0"/>
              <a:t> topics</a:t>
            </a:r>
          </a:p>
          <a:p>
            <a:pPr algn="l"/>
            <a:endParaRPr lang="en-GB" altLang="en-US" b="1" dirty="0"/>
          </a:p>
          <a:p>
            <a:pPr algn="l"/>
            <a:r>
              <a:rPr lang="en-GB" altLang="en-US" b="1" dirty="0"/>
              <a:t>Summary and Outlook</a:t>
            </a:r>
          </a:p>
          <a:p>
            <a:pPr algn="l"/>
            <a:endParaRPr lang="en-GB" altLang="en-US" b="1" dirty="0"/>
          </a:p>
          <a:p>
            <a:pPr algn="l"/>
            <a:endParaRPr lang="en-GB" altLang="en-US" sz="2000" b="1" dirty="0"/>
          </a:p>
          <a:p>
            <a:pPr algn="l"/>
            <a:endParaRPr lang="en-GB" altLang="en-US" sz="2000" b="1" dirty="0"/>
          </a:p>
          <a:p>
            <a:pPr algn="l"/>
            <a:endParaRPr lang="en-GB" altLang="en-US" sz="2000" b="1" dirty="0"/>
          </a:p>
          <a:p>
            <a:pPr algn="l"/>
            <a:endParaRPr lang="en-GB" altLang="en-US" sz="2000" b="1" dirty="0"/>
          </a:p>
          <a:p>
            <a:pPr algn="l"/>
            <a:r>
              <a:rPr lang="en-GB" altLang="en-US" b="1" dirty="0"/>
              <a:t>‘</a:t>
            </a:r>
            <a:endParaRPr lang="en-GB" altLang="en-US" sz="1600" b="1" dirty="0"/>
          </a:p>
          <a:p>
            <a:pPr algn="l"/>
            <a:r>
              <a:rPr lang="en-GB" altLang="en-US" b="1" dirty="0"/>
              <a:t>Summary and Outlook.</a:t>
            </a:r>
          </a:p>
          <a:p>
            <a:pPr algn="l"/>
            <a:endParaRPr lang="en-GB" altLang="en-US" dirty="0"/>
          </a:p>
          <a:p>
            <a:pPr algn="l"/>
            <a:endParaRPr lang="en-GB" altLang="en-US" sz="2000" b="1" dirty="0"/>
          </a:p>
          <a:p>
            <a:pPr algn="l"/>
            <a:endParaRPr lang="en-GB" altLang="en-US" sz="1600" b="1" dirty="0"/>
          </a:p>
          <a:p>
            <a:pPr algn="l"/>
            <a:endParaRPr lang="en-GB" altLang="en-US" sz="1600" b="1" dirty="0"/>
          </a:p>
          <a:p>
            <a:pPr algn="l"/>
            <a:endParaRPr lang="en-GB" altLang="en-US" sz="1600" b="1" dirty="0"/>
          </a:p>
          <a:p>
            <a:pPr algn="l"/>
            <a:endParaRPr lang="en-US" altLang="en-US" sz="1600" b="1" dirty="0"/>
          </a:p>
        </p:txBody>
      </p:sp>
      <p:pic>
        <p:nvPicPr>
          <p:cNvPr id="121864" name="Picture 8">
            <a:extLst>
              <a:ext uri="{FF2B5EF4-FFF2-40B4-BE49-F238E27FC236}">
                <a16:creationId xmlns:a16="http://schemas.microsoft.com/office/drawing/2014/main" id="{A97DBA8A-BF48-4100-8586-E053DBBF2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746328" y="2247436"/>
            <a:ext cx="504825" cy="30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6" name="Picture 10">
            <a:extLst>
              <a:ext uri="{FF2B5EF4-FFF2-40B4-BE49-F238E27FC236}">
                <a16:creationId xmlns:a16="http://schemas.microsoft.com/office/drawing/2014/main" id="{EECDF019-E4BA-4353-A623-41AEF05DF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630364" y="4167712"/>
            <a:ext cx="50482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70" name="Picture 14">
            <a:extLst>
              <a:ext uri="{FF2B5EF4-FFF2-40B4-BE49-F238E27FC236}">
                <a16:creationId xmlns:a16="http://schemas.microsoft.com/office/drawing/2014/main" id="{A554B86E-EB86-475C-94E9-74C16DE20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631951" y="3553913"/>
            <a:ext cx="50482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71" name="Picture 15">
            <a:extLst>
              <a:ext uri="{FF2B5EF4-FFF2-40B4-BE49-F238E27FC236}">
                <a16:creationId xmlns:a16="http://schemas.microsoft.com/office/drawing/2014/main" id="{B6D209A3-BF74-4EDB-BEF5-E74C6CCEC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630364" y="5122436"/>
            <a:ext cx="50482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853F8C9F-8B23-4B63-B661-7E3E05FAE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711439" y="2796444"/>
            <a:ext cx="504825" cy="30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6DCF7A32-DE03-41D8-971E-3D2D8B714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6" b="-2260"/>
          <a:stretch>
            <a:fillRect/>
          </a:stretch>
        </p:blipFill>
        <p:spPr bwMode="auto">
          <a:xfrm>
            <a:off x="1650560" y="5704494"/>
            <a:ext cx="50482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BF4D34-42E0-40D9-BC65-CC80E21A2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20</a:t>
            </a:fld>
            <a:endParaRPr lang="en-GB"/>
          </a:p>
        </p:txBody>
      </p:sp>
      <p:sp>
        <p:nvSpPr>
          <p:cNvPr id="3" name="Text Box 22">
            <a:extLst>
              <a:ext uri="{FF2B5EF4-FFF2-40B4-BE49-F238E27FC236}">
                <a16:creationId xmlns:a16="http://schemas.microsoft.com/office/drawing/2014/main" id="{0FB2E5F0-C3B2-42BA-82E8-224AF6AA8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588" y="2404185"/>
            <a:ext cx="4876799" cy="646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QCD-induced CEP</a:t>
            </a:r>
          </a:p>
        </p:txBody>
      </p:sp>
    </p:spTree>
    <p:extLst>
      <p:ext uri="{BB962C8B-B14F-4D97-AF65-F5344CB8AC3E}">
        <p14:creationId xmlns:p14="http://schemas.microsoft.com/office/powerpoint/2010/main" val="3445856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78E22F-431B-4140-B29D-BCFFE6384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351" y="316394"/>
            <a:ext cx="8361833" cy="601453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10E383-68B1-447F-9CD0-AE1DCC80E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21</a:t>
            </a:fld>
            <a:endParaRPr lang="en-GB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AFF23CA-18C1-4F6F-B9C8-A79C429C09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1" t="30408" r="9417" b="5647"/>
          <a:stretch/>
        </p:blipFill>
        <p:spPr bwMode="auto">
          <a:xfrm>
            <a:off x="7045812" y="1759485"/>
            <a:ext cx="3299459" cy="190192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A52264-4220-4CB8-A607-482724AA872B}"/>
              </a:ext>
            </a:extLst>
          </p:cNvPr>
          <p:cNvSpPr txBox="1"/>
          <p:nvPr/>
        </p:nvSpPr>
        <p:spPr>
          <a:xfrm>
            <a:off x="223025" y="2709746"/>
            <a:ext cx="1226634" cy="338554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B050"/>
                </a:solidFill>
              </a:rPr>
              <a:t>KMR-97-01</a:t>
            </a:r>
          </a:p>
        </p:txBody>
      </p:sp>
    </p:spTree>
    <p:extLst>
      <p:ext uri="{BB962C8B-B14F-4D97-AF65-F5344CB8AC3E}">
        <p14:creationId xmlns:p14="http://schemas.microsoft.com/office/powerpoint/2010/main" val="3109644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35ACAE3-7E84-40D6-967A-8AA7CCA27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516E4-4F72-4C4F-AF4D-51EBA7BA77AA}" type="slidenum">
              <a:rPr lang="en-GB" altLang="en-US"/>
              <a:pPr/>
              <a:t>22</a:t>
            </a:fld>
            <a:endParaRPr lang="en-GB" altLang="en-US"/>
          </a:p>
        </p:txBody>
      </p:sp>
      <p:pic>
        <p:nvPicPr>
          <p:cNvPr id="71684" name="Picture 4">
            <a:extLst>
              <a:ext uri="{FF2B5EF4-FFF2-40B4-BE49-F238E27FC236}">
                <a16:creationId xmlns:a16="http://schemas.microsoft.com/office/drawing/2014/main" id="{98AE1BA9-7FC1-4421-ACF4-F52C7E602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9" t="-168" r="9831" b="8855"/>
          <a:stretch>
            <a:fillRect/>
          </a:stretch>
        </p:blipFill>
        <p:spPr bwMode="auto">
          <a:xfrm>
            <a:off x="1631951" y="44450"/>
            <a:ext cx="8640763" cy="618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5" name="Text Box 35">
            <a:extLst>
              <a:ext uri="{FF2B5EF4-FFF2-40B4-BE49-F238E27FC236}">
                <a16:creationId xmlns:a16="http://schemas.microsoft.com/office/drawing/2014/main" id="{7C03F87E-C4FD-4851-9054-9729825C7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9101" y="616267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71719" name="AutoShape 39">
            <a:extLst>
              <a:ext uri="{FF2B5EF4-FFF2-40B4-BE49-F238E27FC236}">
                <a16:creationId xmlns:a16="http://schemas.microsoft.com/office/drawing/2014/main" id="{2C207981-1DF9-4FEB-B264-3C9E6C651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6" y="4797426"/>
            <a:ext cx="4105275" cy="12239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499C32-6652-4A3E-8659-62B1A008E9AA}"/>
              </a:ext>
            </a:extLst>
          </p:cNvPr>
          <p:cNvSpPr txBox="1"/>
          <p:nvPr/>
        </p:nvSpPr>
        <p:spPr>
          <a:xfrm>
            <a:off x="7978588" y="782946"/>
            <a:ext cx="1782501" cy="33855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accent1"/>
                </a:solidFill>
              </a:rPr>
              <a:t>KMR-1997-2001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000E6B8-380C-3784-1614-D1539472F4C5}"/>
              </a:ext>
            </a:extLst>
          </p:cNvPr>
          <p:cNvCxnSpPr>
            <a:cxnSpLocks/>
          </p:cNvCxnSpPr>
          <p:nvPr/>
        </p:nvCxnSpPr>
        <p:spPr>
          <a:xfrm>
            <a:off x="2047461" y="2494722"/>
            <a:ext cx="67685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172C50-264F-883F-A909-CCC032B39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23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F81D44-1DA9-8288-7688-6E2FD66229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91" t="6060" r="23863" b="11920"/>
          <a:stretch/>
        </p:blipFill>
        <p:spPr>
          <a:xfrm>
            <a:off x="1717964" y="415637"/>
            <a:ext cx="7564581" cy="56249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C85C0E-DC6D-F68B-11EE-609444A7A4BC}"/>
              </a:ext>
            </a:extLst>
          </p:cNvPr>
          <p:cNvSpPr txBox="1"/>
          <p:nvPr/>
        </p:nvSpPr>
        <p:spPr>
          <a:xfrm>
            <a:off x="4120738" y="914399"/>
            <a:ext cx="2707573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latin typeface="Algerian" panose="04020705040A02060702" pitchFamily="82" charset="0"/>
              </a:rPr>
              <a:t>DURHAM (KMR)  MODEL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5ABC7C8-A652-5BE4-F7A0-F48DA8A35E78}"/>
              </a:ext>
            </a:extLst>
          </p:cNvPr>
          <p:cNvCxnSpPr/>
          <p:nvPr/>
        </p:nvCxnSpPr>
        <p:spPr>
          <a:xfrm>
            <a:off x="1878496" y="2941983"/>
            <a:ext cx="296186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30721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19551D2F-E9B4-4A14-8097-D722A75CD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38584E-539E-4C97-BAE1-0AB247E9889E}" type="slidenum">
              <a:rPr lang="en-GB" altLang="en-US"/>
              <a:pPr>
                <a:defRPr/>
              </a:pPr>
              <a:t>24</a:t>
            </a:fld>
            <a:endParaRPr lang="en-GB" altLang="en-US"/>
          </a:p>
        </p:txBody>
      </p:sp>
      <p:sp>
        <p:nvSpPr>
          <p:cNvPr id="11267" name="Text Box 2">
            <a:extLst>
              <a:ext uri="{FF2B5EF4-FFF2-40B4-BE49-F238E27FC236}">
                <a16:creationId xmlns:a16="http://schemas.microsoft.com/office/drawing/2014/main" id="{5D20EBB3-601B-4DEF-8B5E-E520A6C53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4926" y="115888"/>
            <a:ext cx="5084763" cy="406400"/>
          </a:xfrm>
          <a:prstGeom prst="rect">
            <a:avLst/>
          </a:prstGeom>
          <a:solidFill>
            <a:srgbClr val="CC9900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1"/>
                </a:solidFill>
              </a:rPr>
              <a:t>“soft” scattering can easily destroy the gaps</a:t>
            </a:r>
          </a:p>
        </p:txBody>
      </p:sp>
      <p:pic>
        <p:nvPicPr>
          <p:cNvPr id="11268" name="Picture 3" descr="pAp">
            <a:extLst>
              <a:ext uri="{FF2B5EF4-FFF2-40B4-BE49-F238E27FC236}">
                <a16:creationId xmlns:a16="http://schemas.microsoft.com/office/drawing/2014/main" id="{F27A4D24-2825-40CE-8BC3-6DF85326B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6" y="1341438"/>
            <a:ext cx="3673475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4">
            <a:extLst>
              <a:ext uri="{FF2B5EF4-FFF2-40B4-BE49-F238E27FC236}">
                <a16:creationId xmlns:a16="http://schemas.microsoft.com/office/drawing/2014/main" id="{529875A1-CB51-4BE8-9E42-F0B4A7008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4450" y="1700213"/>
            <a:ext cx="617538" cy="4064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FF0000"/>
                </a:solidFill>
              </a:rPr>
              <a:t>gap</a:t>
            </a:r>
          </a:p>
        </p:txBody>
      </p:sp>
      <p:sp>
        <p:nvSpPr>
          <p:cNvPr id="11270" name="Text Box 5">
            <a:extLst>
              <a:ext uri="{FF2B5EF4-FFF2-40B4-BE49-F238E27FC236}">
                <a16:creationId xmlns:a16="http://schemas.microsoft.com/office/drawing/2014/main" id="{CBA0DC88-D298-4543-B9B8-563B20DBC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4450" y="2781300"/>
            <a:ext cx="617538" cy="4064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FF0000"/>
                </a:solidFill>
              </a:rPr>
              <a:t>gap</a:t>
            </a:r>
          </a:p>
        </p:txBody>
      </p:sp>
      <p:sp>
        <p:nvSpPr>
          <p:cNvPr id="11271" name="Text Box 6">
            <a:extLst>
              <a:ext uri="{FF2B5EF4-FFF2-40B4-BE49-F238E27FC236}">
                <a16:creationId xmlns:a16="http://schemas.microsoft.com/office/drawing/2014/main" id="{C56FFB36-742C-48EE-B9BB-00EC08756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5475" y="4238626"/>
            <a:ext cx="63769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993300"/>
                </a:solidFill>
              </a:rPr>
              <a:t>Eikonal rescatt</a:t>
            </a:r>
            <a:r>
              <a:rPr lang="en-GB" altLang="en-US" sz="2000"/>
              <a:t>:      between protons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993300"/>
                </a:solidFill>
              </a:rPr>
              <a:t>Semi-enhanced rescatt</a:t>
            </a:r>
            <a:r>
              <a:rPr lang="en-GB" altLang="en-US" sz="2000"/>
              <a:t>:  involving intermediate partons</a:t>
            </a:r>
          </a:p>
        </p:txBody>
      </p:sp>
      <p:sp>
        <p:nvSpPr>
          <p:cNvPr id="11272" name="Text Box 7">
            <a:extLst>
              <a:ext uri="{FF2B5EF4-FFF2-40B4-BE49-F238E27FC236}">
                <a16:creationId xmlns:a16="http://schemas.microsoft.com/office/drawing/2014/main" id="{90F8DD2B-DA0E-4A3A-AD5D-6487C4B78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0089" y="2239964"/>
            <a:ext cx="395287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/>
              <a:t>M</a:t>
            </a:r>
          </a:p>
        </p:txBody>
      </p:sp>
      <p:pic>
        <p:nvPicPr>
          <p:cNvPr id="11276" name="Picture 11">
            <a:extLst>
              <a:ext uri="{FF2B5EF4-FFF2-40B4-BE49-F238E27FC236}">
                <a16:creationId xmlns:a16="http://schemas.microsoft.com/office/drawing/2014/main" id="{2104F351-6D65-44A7-B334-7D31C1EA6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2" t="14137" r="11604" b="4922"/>
          <a:stretch>
            <a:fillRect/>
          </a:stretch>
        </p:blipFill>
        <p:spPr bwMode="auto">
          <a:xfrm>
            <a:off x="1558926" y="44451"/>
            <a:ext cx="3313113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8" name="Rectangle 13">
            <a:extLst>
              <a:ext uri="{FF2B5EF4-FFF2-40B4-BE49-F238E27FC236}">
                <a16:creationId xmlns:a16="http://schemas.microsoft.com/office/drawing/2014/main" id="{63A84369-E4F3-438B-8F86-2B0F38BE5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2701" y="836614"/>
            <a:ext cx="4098925" cy="314325"/>
          </a:xfrm>
          <a:prstGeom prst="rect">
            <a:avLst/>
          </a:prstGeom>
          <a:solidFill>
            <a:srgbClr val="00FFFF">
              <a:alpha val="58823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b="1">
                <a:solidFill>
                  <a:srgbClr val="FF0000"/>
                </a:solidFill>
              </a:rPr>
              <a:t>S</a:t>
            </a:r>
            <a:r>
              <a:rPr lang="en-US" altLang="en-US" sz="1400" b="1">
                <a:solidFill>
                  <a:srgbClr val="FF0000"/>
                </a:solidFill>
                <a:latin typeface="ZapfChancery" pitchFamily="18" charset="0"/>
              </a:rPr>
              <a:t>²</a:t>
            </a:r>
            <a:r>
              <a:rPr lang="en-US" altLang="en-US" sz="1400">
                <a:solidFill>
                  <a:schemeClr val="accent2"/>
                </a:solidFill>
                <a:latin typeface="ZapfChancery" pitchFamily="18" charset="0"/>
              </a:rPr>
              <a:t> </a:t>
            </a:r>
            <a:r>
              <a:rPr lang="en-US" altLang="en-US" sz="1400">
                <a:solidFill>
                  <a:schemeClr val="accent2"/>
                </a:solidFill>
                <a:latin typeface="ZapfChancery" pitchFamily="18" charset="0"/>
                <a:sym typeface="Wingdings" panose="05000000000000000000" pitchFamily="2" charset="2"/>
              </a:rPr>
              <a:t></a:t>
            </a:r>
            <a:r>
              <a:rPr lang="en-US" altLang="en-US" sz="1400">
                <a:solidFill>
                  <a:schemeClr val="accent2"/>
                </a:solidFill>
                <a:latin typeface="ZapfChancery" pitchFamily="18" charset="0"/>
              </a:rPr>
              <a:t>  </a:t>
            </a:r>
            <a:r>
              <a:rPr lang="en-GB" altLang="en-US" sz="1400">
                <a:solidFill>
                  <a:srgbClr val="333300"/>
                </a:solidFill>
              </a:rPr>
              <a:t>absorption effects</a:t>
            </a:r>
            <a:r>
              <a:rPr lang="en-GB" altLang="en-US" sz="1400"/>
              <a:t> -necessitated by unitarity</a:t>
            </a:r>
          </a:p>
        </p:txBody>
      </p:sp>
      <p:sp>
        <p:nvSpPr>
          <p:cNvPr id="11279" name="Line 15">
            <a:extLst>
              <a:ext uri="{FF2B5EF4-FFF2-40B4-BE49-F238E27FC236}">
                <a16:creationId xmlns:a16="http://schemas.microsoft.com/office/drawing/2014/main" id="{66EECC1B-D84B-4F2E-9429-17576DF4039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71814" y="3284539"/>
            <a:ext cx="2447925" cy="1081087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80" name="Line 23">
            <a:extLst>
              <a:ext uri="{FF2B5EF4-FFF2-40B4-BE49-F238E27FC236}">
                <a16:creationId xmlns:a16="http://schemas.microsoft.com/office/drawing/2014/main" id="{2077CCB9-9F5C-4470-B623-3EFB9928B0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5051" y="2924176"/>
            <a:ext cx="2881313" cy="1800225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1283" name="Picture 21">
            <a:extLst>
              <a:ext uri="{FF2B5EF4-FFF2-40B4-BE49-F238E27FC236}">
                <a16:creationId xmlns:a16="http://schemas.microsoft.com/office/drawing/2014/main" id="{237E12E4-584A-42EE-B575-CC6D5F83C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85725"/>
            <a:ext cx="576262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ED65D6-3883-43F4-A726-6D3E7D2BFF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476" r="14503"/>
          <a:stretch/>
        </p:blipFill>
        <p:spPr>
          <a:xfrm>
            <a:off x="8557889" y="3679154"/>
            <a:ext cx="2325264" cy="180022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0A90CC9-7DB1-4B1B-9A77-BE1F972203CB}"/>
              </a:ext>
            </a:extLst>
          </p:cNvPr>
          <p:cNvCxnSpPr>
            <a:cxnSpLocks/>
          </p:cNvCxnSpPr>
          <p:nvPr/>
        </p:nvCxnSpPr>
        <p:spPr>
          <a:xfrm>
            <a:off x="6266329" y="4482353"/>
            <a:ext cx="280595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4E6ED56-20DA-4EA1-B834-FCC5964451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686" y="5312362"/>
            <a:ext cx="708666" cy="5010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CF6791-B0A9-40BF-9CCC-D651A4EF4E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0169" y="5224681"/>
            <a:ext cx="587479" cy="5594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F31FB0-9706-498E-AEC9-196CBB4D54F1}"/>
              </a:ext>
            </a:extLst>
          </p:cNvPr>
          <p:cNvSpPr txBox="1"/>
          <p:nvPr/>
        </p:nvSpPr>
        <p:spPr>
          <a:xfrm>
            <a:off x="1388125" y="5312361"/>
            <a:ext cx="1046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1   &gt;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4C2C75-813A-4CA3-857B-BBD32E89A062}"/>
              </a:ext>
            </a:extLst>
          </p:cNvPr>
          <p:cNvSpPr txBox="1"/>
          <p:nvPr/>
        </p:nvSpPr>
        <p:spPr>
          <a:xfrm>
            <a:off x="2941504" y="5312362"/>
            <a:ext cx="448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mbria Math" panose="02040503050406030204" pitchFamily="18" charset="0"/>
                <a:ea typeface="Cambria Math" panose="02040503050406030204" pitchFamily="18" charset="0"/>
              </a:rPr>
              <a:t>≫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6EB189-A320-468D-AD0E-4CC855D906FA}"/>
              </a:ext>
            </a:extLst>
          </p:cNvPr>
          <p:cNvSpPr txBox="1"/>
          <p:nvPr/>
        </p:nvSpPr>
        <p:spPr>
          <a:xfrm>
            <a:off x="1277957" y="5224681"/>
            <a:ext cx="2809301" cy="588752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GB"/>
          </a:p>
        </p:txBody>
      </p:sp>
      <p:pic>
        <p:nvPicPr>
          <p:cNvPr id="2" name="Picture 1" descr="C:\Users\valery\AppData\Local\Microsoft\Windows\Temporary Internet Files\Content.IE5\0U50TSPF\MIT_EMBA_Survival_Guide_Travel[1].jpg">
            <a:extLst>
              <a:ext uri="{FF2B5EF4-FFF2-40B4-BE49-F238E27FC236}">
                <a16:creationId xmlns:a16="http://schemas.microsoft.com/office/drawing/2014/main" id="{97BE2088-D5DC-39B6-EF5D-54955BFB3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35" y="92125"/>
            <a:ext cx="849030" cy="8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2" y="92125"/>
            <a:ext cx="8181975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A16A33-BE76-2005-DD76-8075850CC778}"/>
              </a:ext>
            </a:extLst>
          </p:cNvPr>
          <p:cNvSpPr txBox="1"/>
          <p:nvPr/>
        </p:nvSpPr>
        <p:spPr>
          <a:xfrm>
            <a:off x="2262379" y="2265994"/>
            <a:ext cx="51420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8575179-3258-D7F9-997A-E022A18DADE2}"/>
              </a:ext>
            </a:extLst>
          </p:cNvPr>
          <p:cNvCxnSpPr/>
          <p:nvPr/>
        </p:nvCxnSpPr>
        <p:spPr>
          <a:xfrm>
            <a:off x="7951304" y="3518452"/>
            <a:ext cx="10436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BDAD49B-9B48-04FA-B344-7CFF644A95A5}"/>
              </a:ext>
            </a:extLst>
          </p:cNvPr>
          <p:cNvCxnSpPr/>
          <p:nvPr/>
        </p:nvCxnSpPr>
        <p:spPr>
          <a:xfrm>
            <a:off x="2693504" y="3906078"/>
            <a:ext cx="69275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6204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848" y="116632"/>
            <a:ext cx="8894648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03513" y="4941169"/>
            <a:ext cx="8539261" cy="769441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/>
              <a:t>First fully differential implementation of soft survival factor – </a:t>
            </a:r>
            <a:r>
              <a:rPr lang="en-GB" sz="2400" b="1" dirty="0" err="1">
                <a:solidFill>
                  <a:srgbClr val="FF0000"/>
                </a:solidFill>
              </a:rPr>
              <a:t>SuperChic</a:t>
            </a:r>
            <a:r>
              <a:rPr lang="en-GB" sz="2400" b="1" dirty="0">
                <a:solidFill>
                  <a:srgbClr val="FF0000"/>
                </a:solidFill>
              </a:rPr>
              <a:t> 2</a:t>
            </a:r>
            <a:r>
              <a:rPr lang="en-GB" sz="2000" dirty="0"/>
              <a:t>  MC</a:t>
            </a:r>
          </a:p>
          <a:p>
            <a:pPr algn="ctr"/>
            <a:r>
              <a:rPr lang="en-GB" sz="2000" dirty="0"/>
              <a:t>event generator- HKR, ArHiv:1508.02718</a:t>
            </a:r>
            <a:endParaRPr lang="en-GB" sz="2000" dirty="0">
              <a:solidFill>
                <a:schemeClr val="tx2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871864" y="260648"/>
            <a:ext cx="2592288" cy="720080"/>
          </a:xfrm>
          <a:prstGeom prst="roundRect">
            <a:avLst/>
          </a:prstGeom>
          <a:noFill/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428500" y="3573016"/>
            <a:ext cx="2115772" cy="369332"/>
          </a:xfrm>
          <a:prstGeom prst="rect">
            <a:avLst/>
          </a:prstGeom>
          <a:solidFill>
            <a:srgbClr val="FFFF66"/>
          </a:solidFill>
          <a:ln w="381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Process dependence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C7B87F-54F8-D6E1-E0EA-D3E974616EE0}"/>
              </a:ext>
            </a:extLst>
          </p:cNvPr>
          <p:cNvSpPr txBox="1"/>
          <p:nvPr/>
        </p:nvSpPr>
        <p:spPr>
          <a:xfrm>
            <a:off x="10699668" y="5070765"/>
            <a:ext cx="783771" cy="33855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/>
              <a:t>SC-3,4</a:t>
            </a:r>
          </a:p>
        </p:txBody>
      </p:sp>
    </p:spTree>
    <p:extLst>
      <p:ext uri="{BB962C8B-B14F-4D97-AF65-F5344CB8AC3E}">
        <p14:creationId xmlns:p14="http://schemas.microsoft.com/office/powerpoint/2010/main" val="8281953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77D06B-6BC8-4183-AE36-BAC0CC07B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6B38BE-B387-4728-A75E-58716F816513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6DC571-A5F1-4ADB-AD0F-507019CAD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604" y="3157728"/>
            <a:ext cx="8362196" cy="28989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42A927-434B-E9D5-C49F-C62D8865C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720" y="214485"/>
            <a:ext cx="8260080" cy="261763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BDD435-4532-32A0-1BF6-4036BEB0EA7B}"/>
              </a:ext>
            </a:extLst>
          </p:cNvPr>
          <p:cNvSpPr txBox="1"/>
          <p:nvPr/>
        </p:nvSpPr>
        <p:spPr>
          <a:xfrm>
            <a:off x="9680448" y="463296"/>
            <a:ext cx="2365778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1"/>
                </a:solidFill>
              </a:rPr>
              <a:t>Well developed machinery</a:t>
            </a:r>
          </a:p>
          <a:p>
            <a:pPr algn="ctr"/>
            <a:r>
              <a:rPr lang="en-GB" b="1" dirty="0">
                <a:solidFill>
                  <a:schemeClr val="accent1"/>
                </a:solidFill>
              </a:rPr>
              <a:t>KMR </a:t>
            </a:r>
            <a:r>
              <a:rPr lang="en-GB" sz="1600" dirty="0">
                <a:solidFill>
                  <a:schemeClr val="accent1"/>
                </a:solidFill>
              </a:rPr>
              <a:t>(2000-2013) </a:t>
            </a:r>
            <a:r>
              <a:rPr lang="en-GB" b="1" dirty="0">
                <a:solidFill>
                  <a:schemeClr val="accent1"/>
                </a:solidFill>
              </a:rPr>
              <a:t>, </a:t>
            </a:r>
            <a:r>
              <a:rPr lang="en-GB" b="1" dirty="0" err="1">
                <a:solidFill>
                  <a:schemeClr val="accent1"/>
                </a:solidFill>
              </a:rPr>
              <a:t>GLM,Ostapchenko,MS</a:t>
            </a:r>
            <a:endParaRPr lang="en-GB" b="1" dirty="0">
              <a:solidFill>
                <a:schemeClr val="accent1"/>
              </a:solidFill>
            </a:endParaRPr>
          </a:p>
        </p:txBody>
      </p:sp>
      <p:pic>
        <p:nvPicPr>
          <p:cNvPr id="13" name="Picture 12" descr="A close-up of a machine&#10;&#10;Description automatically generated">
            <a:extLst>
              <a:ext uri="{FF2B5EF4-FFF2-40B4-BE49-F238E27FC236}">
                <a16:creationId xmlns:a16="http://schemas.microsoft.com/office/drawing/2014/main" id="{5E25D969-2BCC-296C-09BF-57333BB837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818741" y="2222024"/>
            <a:ext cx="1786717" cy="129000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7ADF079-176C-C306-0C9A-0FC678EBF576}"/>
              </a:ext>
            </a:extLst>
          </p:cNvPr>
          <p:cNvSpPr txBox="1"/>
          <p:nvPr/>
        </p:nvSpPr>
        <p:spPr>
          <a:xfrm>
            <a:off x="1146048" y="6014966"/>
            <a:ext cx="8827008" cy="64633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solidFill>
                  <a:srgbClr val="231F20"/>
                </a:solidFill>
                <a:latin typeface="LGJFYK+CMR10"/>
              </a:rPr>
              <a:t> </a:t>
            </a:r>
            <a:r>
              <a:rPr lang="en-GB" sz="1800" dirty="0">
                <a:solidFill>
                  <a:schemeClr val="accent1"/>
                </a:solidFill>
                <a:latin typeface="LGJFYK+CMR10"/>
              </a:rPr>
              <a:t>exp(−</a:t>
            </a:r>
            <a:r>
              <a:rPr lang="el-GR" sz="1800" dirty="0">
                <a:solidFill>
                  <a:schemeClr val="accent1"/>
                </a:solidFill>
                <a:latin typeface="LGJFYK+CMR10"/>
              </a:rPr>
              <a:t>Ω(</a:t>
            </a:r>
            <a:r>
              <a:rPr lang="en-GB" sz="1800" dirty="0">
                <a:solidFill>
                  <a:schemeClr val="accent1"/>
                </a:solidFill>
                <a:latin typeface="YGQNYC+CMMI10"/>
              </a:rPr>
              <a:t>s, but</a:t>
            </a:r>
            <a:r>
              <a:rPr lang="en-GB" sz="1800" dirty="0">
                <a:solidFill>
                  <a:schemeClr val="accent1"/>
                </a:solidFill>
                <a:latin typeface="LGJFYK+CMR10"/>
              </a:rPr>
              <a:t>)) probability that no inelastic scattering occurs at impact parameter </a:t>
            </a:r>
            <a:r>
              <a:rPr lang="en-GB" sz="1800" dirty="0" err="1">
                <a:solidFill>
                  <a:schemeClr val="accent1"/>
                </a:solidFill>
                <a:latin typeface="LGJFYK+CMR10"/>
              </a:rPr>
              <a:t>bt</a:t>
            </a:r>
            <a:r>
              <a:rPr lang="en-GB" sz="1800" dirty="0">
                <a:solidFill>
                  <a:schemeClr val="accent1"/>
                </a:solidFill>
                <a:latin typeface="LGJFYK+CMR10"/>
              </a:rPr>
              <a:t>,</a:t>
            </a:r>
          </a:p>
          <a:p>
            <a:pPr algn="ctr"/>
            <a:r>
              <a:rPr lang="en-GB" dirty="0">
                <a:solidFill>
                  <a:schemeClr val="accent1"/>
                </a:solidFill>
                <a:latin typeface="LGJFYK+CMR10"/>
              </a:rPr>
              <a:t>depends only on proton </a:t>
            </a:r>
            <a:r>
              <a:rPr lang="en-GB" sz="1800" dirty="0">
                <a:solidFill>
                  <a:schemeClr val="accent1"/>
                </a:solidFill>
                <a:latin typeface="LGJFYK+CMR10"/>
              </a:rPr>
              <a:t> transverse separation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4DD1AB-4B38-2684-1B96-897425C1AE17}"/>
              </a:ext>
            </a:extLst>
          </p:cNvPr>
          <p:cNvSpPr txBox="1"/>
          <p:nvPr/>
        </p:nvSpPr>
        <p:spPr>
          <a:xfrm>
            <a:off x="1402080" y="5501074"/>
            <a:ext cx="6803136" cy="4851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A2E5B3-A979-0BB4-8B60-858BDD286BAF}"/>
              </a:ext>
            </a:extLst>
          </p:cNvPr>
          <p:cNvSpPr txBox="1"/>
          <p:nvPr/>
        </p:nvSpPr>
        <p:spPr>
          <a:xfrm>
            <a:off x="7168896" y="5291328"/>
            <a:ext cx="1146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908B33-32F5-2A8A-6A80-BC829442510B}"/>
              </a:ext>
            </a:extLst>
          </p:cNvPr>
          <p:cNvCxnSpPr/>
          <p:nvPr/>
        </p:nvCxnSpPr>
        <p:spPr>
          <a:xfrm>
            <a:off x="1600200" y="3429000"/>
            <a:ext cx="49298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9931A76-EADF-FF93-EA49-699197035A51}"/>
              </a:ext>
            </a:extLst>
          </p:cNvPr>
          <p:cNvCxnSpPr>
            <a:cxnSpLocks/>
          </p:cNvCxnSpPr>
          <p:nvPr/>
        </p:nvCxnSpPr>
        <p:spPr>
          <a:xfrm>
            <a:off x="1679713" y="463296"/>
            <a:ext cx="69308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193505-F4E7-0E3F-8387-9D7EF767A7C2}"/>
              </a:ext>
            </a:extLst>
          </p:cNvPr>
          <p:cNvCxnSpPr/>
          <p:nvPr/>
        </p:nvCxnSpPr>
        <p:spPr>
          <a:xfrm>
            <a:off x="6619461" y="1749287"/>
            <a:ext cx="19911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9A797D3-D67D-7D87-6FD1-368D2B0C218D}"/>
              </a:ext>
            </a:extLst>
          </p:cNvPr>
          <p:cNvCxnSpPr/>
          <p:nvPr/>
        </p:nvCxnSpPr>
        <p:spPr>
          <a:xfrm>
            <a:off x="1480930" y="2015312"/>
            <a:ext cx="154056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B3A7994-6ECE-F0EF-908D-46DCBB737953}"/>
              </a:ext>
            </a:extLst>
          </p:cNvPr>
          <p:cNvCxnSpPr>
            <a:cxnSpLocks/>
          </p:cNvCxnSpPr>
          <p:nvPr/>
        </p:nvCxnSpPr>
        <p:spPr>
          <a:xfrm flipV="1">
            <a:off x="6132442" y="1682012"/>
            <a:ext cx="4118113" cy="1689926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0982348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9F5F3E-8DED-80D7-EE7C-060CB437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6B38BE-B387-4728-A75E-58716F816513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3ACD41-9C1B-EC03-A418-D9F1CEE90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984" y="915350"/>
            <a:ext cx="9591611" cy="528452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9259021-359A-9ECB-E798-8301A0E1C98D}"/>
              </a:ext>
            </a:extLst>
          </p:cNvPr>
          <p:cNvCxnSpPr/>
          <p:nvPr/>
        </p:nvCxnSpPr>
        <p:spPr>
          <a:xfrm>
            <a:off x="1914144" y="4864608"/>
            <a:ext cx="829056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9073E8-09D4-4F56-9D89-D0FF7B0120A1}"/>
              </a:ext>
            </a:extLst>
          </p:cNvPr>
          <p:cNvCxnSpPr/>
          <p:nvPr/>
        </p:nvCxnSpPr>
        <p:spPr>
          <a:xfrm>
            <a:off x="999744" y="5181600"/>
            <a:ext cx="203606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78EAC69-E42F-5B94-F611-E37350B901D2}"/>
              </a:ext>
            </a:extLst>
          </p:cNvPr>
          <p:cNvSpPr txBox="1"/>
          <p:nvPr/>
        </p:nvSpPr>
        <p:spPr>
          <a:xfrm>
            <a:off x="2206752" y="6199870"/>
            <a:ext cx="5181600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  <a:latin typeface="LGJFYK+CMR10"/>
              </a:rPr>
              <a:t>the possibility of (low mass) diffractive dissociation </a:t>
            </a:r>
            <a:r>
              <a:rPr lang="en-GB" sz="1600" dirty="0">
                <a:solidFill>
                  <a:schemeClr val="accent1"/>
                </a:solidFill>
                <a:latin typeface="YGQNYC+CMMI10"/>
              </a:rPr>
              <a:t>p → N</a:t>
            </a:r>
            <a:r>
              <a:rPr lang="en-GB" sz="1600" baseline="30000" dirty="0">
                <a:solidFill>
                  <a:schemeClr val="accent1"/>
                </a:solidFill>
                <a:latin typeface="YGQNYC+CMMI10"/>
              </a:rPr>
              <a:t>*</a:t>
            </a:r>
            <a:r>
              <a:rPr lang="en-GB" sz="1600" dirty="0">
                <a:solidFill>
                  <a:schemeClr val="accent1"/>
                </a:solidFill>
                <a:latin typeface="YGQNYC+CMMI10"/>
              </a:rPr>
              <a:t> </a:t>
            </a:r>
            <a:r>
              <a:rPr lang="en-GB" sz="800" dirty="0">
                <a:solidFill>
                  <a:srgbClr val="231F20"/>
                </a:solidFill>
                <a:latin typeface="YGQNYC+CMMI10"/>
              </a:rPr>
              <a:t>∗</a:t>
            </a:r>
            <a:endParaRPr lang="en-GB" sz="800" dirty="0">
              <a:solidFill>
                <a:srgbClr val="231F20"/>
              </a:solidFill>
              <a:latin typeface="SEANYT+CMSY7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916F8FE-D3DE-A10C-1A8E-1D65AB0F4A4B}"/>
              </a:ext>
            </a:extLst>
          </p:cNvPr>
          <p:cNvCxnSpPr/>
          <p:nvPr/>
        </p:nvCxnSpPr>
        <p:spPr>
          <a:xfrm flipV="1">
            <a:off x="2385391" y="3357563"/>
            <a:ext cx="7702826" cy="714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672958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>
            <a:extLst>
              <a:ext uri="{FF2B5EF4-FFF2-40B4-BE49-F238E27FC236}">
                <a16:creationId xmlns:a16="http://schemas.microsoft.com/office/drawing/2014/main" id="{58ACC24D-C9F6-4C0E-91B1-699C4A3B1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6"/>
          <a:stretch>
            <a:fillRect/>
          </a:stretch>
        </p:blipFill>
        <p:spPr bwMode="auto">
          <a:xfrm>
            <a:off x="1703388" y="188913"/>
            <a:ext cx="8964612" cy="637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5" name="Rectangle 5">
            <a:extLst>
              <a:ext uri="{FF2B5EF4-FFF2-40B4-BE49-F238E27FC236}">
                <a16:creationId xmlns:a16="http://schemas.microsoft.com/office/drawing/2014/main" id="{D21DC3BA-7179-472A-8B4C-75583CB5F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3564" y="6165850"/>
            <a:ext cx="2484437" cy="431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B88B62-68D7-4737-AF4C-14241C4604A9}"/>
              </a:ext>
            </a:extLst>
          </p:cNvPr>
          <p:cNvSpPr txBox="1"/>
          <p:nvPr/>
        </p:nvSpPr>
        <p:spPr>
          <a:xfrm>
            <a:off x="2061882" y="3164539"/>
            <a:ext cx="36396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884520-2BAA-4A23-ABFB-9B1A463F3318}"/>
              </a:ext>
            </a:extLst>
          </p:cNvPr>
          <p:cNvSpPr txBox="1"/>
          <p:nvPr/>
        </p:nvSpPr>
        <p:spPr>
          <a:xfrm>
            <a:off x="2312894" y="3429000"/>
            <a:ext cx="1030941" cy="4706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5875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4DB0B8-B348-4AB0-8FA1-1C29DF577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3</a:t>
            </a:fld>
            <a:endParaRPr lang="en-GB"/>
          </a:p>
        </p:txBody>
      </p:sp>
      <p:sp>
        <p:nvSpPr>
          <p:cNvPr id="4" name="Text Box 22">
            <a:extLst>
              <a:ext uri="{FF2B5EF4-FFF2-40B4-BE49-F238E27FC236}">
                <a16:creationId xmlns:a16="http://schemas.microsoft.com/office/drawing/2014/main" id="{89745B4A-1BEC-4B3A-B89C-21BA55ED8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4043" y="2302525"/>
            <a:ext cx="5249321" cy="523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          </a:t>
            </a:r>
            <a:r>
              <a:rPr lang="en-GB" sz="2800" dirty="0">
                <a:solidFill>
                  <a:schemeClr val="bg1"/>
                </a:solidFill>
                <a:latin typeface="Amasis MT Pro Black" panose="02040A04050005020304" pitchFamily="18" charset="0"/>
              </a:rPr>
              <a:t>CEP and RAP GAPs</a:t>
            </a:r>
          </a:p>
        </p:txBody>
      </p:sp>
    </p:spTree>
    <p:extLst>
      <p:ext uri="{BB962C8B-B14F-4D97-AF65-F5344CB8AC3E}">
        <p14:creationId xmlns:p14="http://schemas.microsoft.com/office/powerpoint/2010/main" val="2410730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>
            <a:extLst>
              <a:ext uri="{FF2B5EF4-FFF2-40B4-BE49-F238E27FC236}">
                <a16:creationId xmlns:a16="http://schemas.microsoft.com/office/drawing/2014/main" id="{34C2AB68-AA5A-4980-8315-DC3CBC31E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t="2356" r="-1619" b="-95"/>
          <a:stretch>
            <a:fillRect/>
          </a:stretch>
        </p:blipFill>
        <p:spPr bwMode="auto">
          <a:xfrm>
            <a:off x="1631951" y="188913"/>
            <a:ext cx="8964613" cy="632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9" name="Rectangle 5">
            <a:extLst>
              <a:ext uri="{FF2B5EF4-FFF2-40B4-BE49-F238E27FC236}">
                <a16:creationId xmlns:a16="http://schemas.microsoft.com/office/drawing/2014/main" id="{059FA654-2408-4179-80C2-187EFC885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9751" y="6019800"/>
            <a:ext cx="3598863" cy="647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6E6A98-9527-43CA-881F-9AEE637F2679}"/>
              </a:ext>
            </a:extLst>
          </p:cNvPr>
          <p:cNvSpPr txBox="1"/>
          <p:nvPr/>
        </p:nvSpPr>
        <p:spPr>
          <a:xfrm>
            <a:off x="5307105" y="42582"/>
            <a:ext cx="5611907" cy="6477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CE8734-C5FA-ACD4-B134-BA099911DBEB}"/>
              </a:ext>
            </a:extLst>
          </p:cNvPr>
          <p:cNvCxnSpPr/>
          <p:nvPr/>
        </p:nvCxnSpPr>
        <p:spPr>
          <a:xfrm>
            <a:off x="6430617" y="5685183"/>
            <a:ext cx="35880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E94A19-C3D3-C56D-7687-B18A27CE0025}"/>
              </a:ext>
            </a:extLst>
          </p:cNvPr>
          <p:cNvCxnSpPr/>
          <p:nvPr/>
        </p:nvCxnSpPr>
        <p:spPr>
          <a:xfrm>
            <a:off x="2186609" y="6019800"/>
            <a:ext cx="225618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12305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B51A890A-C0F6-4C77-86C6-8FAE65F27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35D56-762B-4FA9-B913-A5E28B7E4522}" type="slidenum">
              <a:rPr lang="en-GB" altLang="en-US"/>
              <a:pPr/>
              <a:t>31</a:t>
            </a:fld>
            <a:endParaRPr lang="en-GB" altLang="en-US"/>
          </a:p>
        </p:txBody>
      </p:sp>
      <p:pic>
        <p:nvPicPr>
          <p:cNvPr id="361474" name="Picture 2">
            <a:extLst>
              <a:ext uri="{FF2B5EF4-FFF2-40B4-BE49-F238E27FC236}">
                <a16:creationId xmlns:a16="http://schemas.microsoft.com/office/drawing/2014/main" id="{89165E69-7F36-42DC-9A9C-C920B6F6C4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" t="9173" b="34245"/>
          <a:stretch/>
        </p:blipFill>
        <p:spPr bwMode="auto">
          <a:xfrm>
            <a:off x="2191116" y="996711"/>
            <a:ext cx="7842532" cy="3348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1479" name="Picture 7">
            <a:extLst>
              <a:ext uri="{FF2B5EF4-FFF2-40B4-BE49-F238E27FC236}">
                <a16:creationId xmlns:a16="http://schemas.microsoft.com/office/drawing/2014/main" id="{90986ACE-735F-4C71-85BA-0B3E5D452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5" t="3732" r="8672" b="84460"/>
          <a:stretch>
            <a:fillRect/>
          </a:stretch>
        </p:blipFill>
        <p:spPr bwMode="auto">
          <a:xfrm>
            <a:off x="1749513" y="5620871"/>
            <a:ext cx="8064500" cy="777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1480" name="AutoShape 8">
            <a:extLst>
              <a:ext uri="{FF2B5EF4-FFF2-40B4-BE49-F238E27FC236}">
                <a16:creationId xmlns:a16="http://schemas.microsoft.com/office/drawing/2014/main" id="{669CC7C9-ADCC-4904-9763-593AF6D3B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5576044"/>
            <a:ext cx="8137525" cy="980521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61481" name="Text Box 9">
            <a:extLst>
              <a:ext uri="{FF2B5EF4-FFF2-40B4-BE49-F238E27FC236}">
                <a16:creationId xmlns:a16="http://schemas.microsoft.com/office/drawing/2014/main" id="{0414722D-68D4-4BAE-A6AD-8322D7C93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0839" y="5635063"/>
            <a:ext cx="83420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600" dirty="0" err="1"/>
              <a:t>gg</a:t>
            </a:r>
            <a:r>
              <a:rPr lang="en-GB" altLang="en-US" sz="1600" dirty="0" err="1">
                <a:sym typeface="Wingdings" panose="05000000000000000000" pitchFamily="2" charset="2"/>
              </a:rPr>
              <a:t>qq</a:t>
            </a:r>
            <a:r>
              <a:rPr lang="en-GB" altLang="en-US" sz="1400" dirty="0"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361482" name="Rectangle 10">
            <a:extLst>
              <a:ext uri="{FF2B5EF4-FFF2-40B4-BE49-F238E27FC236}">
                <a16:creationId xmlns:a16="http://schemas.microsoft.com/office/drawing/2014/main" id="{8A40DF07-2C16-4164-AC7A-010A302CD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6588" y="3573463"/>
            <a:ext cx="1439862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E034E6-8001-45FD-9FFE-275CD7E981F6}"/>
              </a:ext>
            </a:extLst>
          </p:cNvPr>
          <p:cNvSpPr txBox="1"/>
          <p:nvPr/>
        </p:nvSpPr>
        <p:spPr>
          <a:xfrm>
            <a:off x="8364071" y="2579601"/>
            <a:ext cx="1201269" cy="2801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359E5C-D89C-416A-AACB-259A7F786E05}"/>
              </a:ext>
            </a:extLst>
          </p:cNvPr>
          <p:cNvSpPr txBox="1"/>
          <p:nvPr/>
        </p:nvSpPr>
        <p:spPr>
          <a:xfrm>
            <a:off x="5836024" y="6115517"/>
            <a:ext cx="22860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6E1A8F-87D0-4C48-9813-04D1021BE364}"/>
              </a:ext>
            </a:extLst>
          </p:cNvPr>
          <p:cNvSpPr txBox="1"/>
          <p:nvPr/>
        </p:nvSpPr>
        <p:spPr>
          <a:xfrm>
            <a:off x="1845733" y="4658533"/>
            <a:ext cx="8792085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GB" dirty="0"/>
              <a:t>Symmetry properties of the                                                                    amplitude   (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FKM-97</a:t>
            </a:r>
            <a:r>
              <a:rPr lang="en-GB" dirty="0"/>
              <a:t>)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3BC38B-1B04-4722-81B4-DD5021EC95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326" t="71691" r="38567" b="23589"/>
          <a:stretch/>
        </p:blipFill>
        <p:spPr>
          <a:xfrm>
            <a:off x="4715436" y="4731258"/>
            <a:ext cx="3279606" cy="3514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CFAE57-3DCA-4345-BC0C-AADCD384DF93}"/>
              </a:ext>
            </a:extLst>
          </p:cNvPr>
          <p:cNvSpPr/>
          <p:nvPr/>
        </p:nvSpPr>
        <p:spPr>
          <a:xfrm>
            <a:off x="1703389" y="4446494"/>
            <a:ext cx="8330259" cy="964640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3B9B07-2327-43B8-AD37-EBB13DD37234}"/>
              </a:ext>
            </a:extLst>
          </p:cNvPr>
          <p:cNvSpPr txBox="1"/>
          <p:nvPr/>
        </p:nvSpPr>
        <p:spPr>
          <a:xfrm>
            <a:off x="4249271" y="1837765"/>
            <a:ext cx="4661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1D1DEB-41F2-4D08-BB9D-484F7E19CDDF}"/>
              </a:ext>
            </a:extLst>
          </p:cNvPr>
          <p:cNvSpPr txBox="1"/>
          <p:nvPr/>
        </p:nvSpPr>
        <p:spPr>
          <a:xfrm>
            <a:off x="6854923" y="6098756"/>
            <a:ext cx="60980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u="none" strike="noStrike" dirty="0">
                <a:solidFill>
                  <a:srgbClr val="40A9FF"/>
                </a:solidFill>
                <a:effectLst/>
                <a:latin typeface="-apple-system"/>
                <a:hlinkClick r:id="rId6"/>
              </a:rPr>
              <a:t>‘</a:t>
            </a:r>
            <a:r>
              <a:rPr lang="en-GB" sz="1400" b="0" i="0" u="none" strike="noStrike" dirty="0">
                <a:solidFill>
                  <a:srgbClr val="40A9FF"/>
                </a:solidFill>
                <a:effectLst/>
                <a:latin typeface="-apple-system"/>
                <a:hlinkClick r:id="rId6"/>
              </a:rPr>
              <a:t>An Amplitude for </a:t>
            </a:r>
            <a:r>
              <a:rPr lang="en-GB" sz="1400" b="0" i="1" u="none" strike="noStrike" dirty="0">
                <a:solidFill>
                  <a:srgbClr val="40A9FF"/>
                </a:solidFill>
                <a:effectLst/>
                <a:latin typeface="KaTeX_Math"/>
                <a:hlinkClick r:id="rId6"/>
              </a:rPr>
              <a:t>n</a:t>
            </a:r>
            <a:r>
              <a:rPr lang="en-GB" sz="1400" b="0" i="0" u="none" strike="noStrike" dirty="0">
                <a:solidFill>
                  <a:srgbClr val="40A9FF"/>
                </a:solidFill>
                <a:effectLst/>
                <a:latin typeface="-apple-system"/>
                <a:hlinkClick r:id="rId6"/>
              </a:rPr>
              <a:t> Gluon Scattering</a:t>
            </a:r>
            <a:r>
              <a:rPr lang="en-GB" sz="1600" b="0" i="0" u="none" strike="noStrike" dirty="0">
                <a:solidFill>
                  <a:srgbClr val="40A9FF"/>
                </a:solidFill>
                <a:effectLst/>
                <a:latin typeface="-apple-system"/>
              </a:rPr>
              <a:t>’</a:t>
            </a:r>
            <a:endParaRPr lang="en-GB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7ED4C56-D4AD-84D9-9FFA-F0CEA7769C24}"/>
                  </a:ext>
                </a:extLst>
              </p:cNvPr>
              <p:cNvSpPr txBox="1"/>
              <p:nvPr/>
            </p:nvSpPr>
            <p:spPr>
              <a:xfrm>
                <a:off x="2435087" y="5003145"/>
                <a:ext cx="13815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GB" sz="1400" i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7ED4C56-D4AD-84D9-9FFA-F0CEA7769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5087" y="5003145"/>
                <a:ext cx="1381539" cy="307777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E14E6BF-C96D-6B88-6612-FA241CF20BDB}"/>
              </a:ext>
            </a:extLst>
          </p:cNvPr>
          <p:cNvSpPr txBox="1"/>
          <p:nvPr/>
        </p:nvSpPr>
        <p:spPr>
          <a:xfrm>
            <a:off x="6241776" y="5027865"/>
            <a:ext cx="20148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accent1">
                    <a:lumMod val="75000"/>
                  </a:schemeClr>
                </a:solidFill>
              </a:rPr>
              <a:t>(nullifies in the massless limit)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1147A0-4275-3773-2F1A-9778514B68AE}"/>
              </a:ext>
            </a:extLst>
          </p:cNvPr>
          <p:cNvSpPr txBox="1"/>
          <p:nvPr/>
        </p:nvSpPr>
        <p:spPr>
          <a:xfrm>
            <a:off x="10346267" y="4628328"/>
            <a:ext cx="1491237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(++,+-) (--,+-)</a:t>
            </a:r>
          </a:p>
          <a:p>
            <a:r>
              <a:rPr lang="en-GB" dirty="0"/>
              <a:t>(++,-+) (--,-+)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D6D2CD8-1076-6921-F2CE-B2D220A139C5}"/>
              </a:ext>
            </a:extLst>
          </p:cNvPr>
          <p:cNvCxnSpPr/>
          <p:nvPr/>
        </p:nvCxnSpPr>
        <p:spPr>
          <a:xfrm>
            <a:off x="8122024" y="5122414"/>
            <a:ext cx="222424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F6AC1F0-9A8E-C567-6AEE-579586E9D111}"/>
                  </a:ext>
                </a:extLst>
              </p:cNvPr>
              <p:cNvSpPr txBox="1"/>
              <p:nvPr/>
            </p:nvSpPr>
            <p:spPr>
              <a:xfrm>
                <a:off x="8756373" y="3573463"/>
                <a:ext cx="2961861" cy="375424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/>
                  <a:t>Important consequences for</a:t>
                </a:r>
                <a14:m>
                  <m:oMath xmlns:m="http://schemas.openxmlformats.org/officeDocument/2006/math">
                    <m:r>
                      <a:rPr lang="en-GB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GB" i="0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lang="en-GB" i="1" dirty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F6AC1F0-9A8E-C567-6AEE-579586E9D1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6373" y="3573463"/>
                <a:ext cx="2961861" cy="375424"/>
              </a:xfrm>
              <a:prstGeom prst="rect">
                <a:avLst/>
              </a:prstGeom>
              <a:blipFill>
                <a:blip r:embed="rId8"/>
                <a:stretch>
                  <a:fillRect b="-1493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5E3745-E7BE-4134-BC20-E4EAAC508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32</a:t>
            </a:fld>
            <a:endParaRPr lang="en-GB" dirty="0"/>
          </a:p>
        </p:txBody>
      </p:sp>
      <p:sp>
        <p:nvSpPr>
          <p:cNvPr id="4" name="Text Box 22">
            <a:extLst>
              <a:ext uri="{FF2B5EF4-FFF2-40B4-BE49-F238E27FC236}">
                <a16:creationId xmlns:a16="http://schemas.microsoft.com/office/drawing/2014/main" id="{B6EB1C67-6DAE-44EE-89E6-B342BF9A6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589" y="2404185"/>
            <a:ext cx="5871882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CEP AS A SPIN-PARITY ANALYZER</a:t>
            </a:r>
          </a:p>
        </p:txBody>
      </p:sp>
    </p:spTree>
    <p:extLst>
      <p:ext uri="{BB962C8B-B14F-4D97-AF65-F5344CB8AC3E}">
        <p14:creationId xmlns:p14="http://schemas.microsoft.com/office/powerpoint/2010/main" val="21476455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4EC077-9FFD-47F9-939A-4CDB7630F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5096" y="6424797"/>
            <a:ext cx="2743200" cy="365125"/>
          </a:xfrm>
        </p:spPr>
        <p:txBody>
          <a:bodyPr/>
          <a:lstStyle/>
          <a:p>
            <a:pPr>
              <a:defRPr/>
            </a:pPr>
            <a:fld id="{686B38BE-B387-4728-A75E-58716F816513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412A0C-DCB8-486C-985F-2A351726FBFF}"/>
              </a:ext>
            </a:extLst>
          </p:cNvPr>
          <p:cNvSpPr txBox="1"/>
          <p:nvPr/>
        </p:nvSpPr>
        <p:spPr>
          <a:xfrm>
            <a:off x="2393576" y="277905"/>
            <a:ext cx="5844989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masis MT Pro Black" panose="02040A04050005020304" pitchFamily="18" charset="0"/>
              </a:rPr>
              <a:t>What is known from </a:t>
            </a:r>
            <a:r>
              <a:rPr lang="en-GB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Regge</a:t>
            </a:r>
            <a:r>
              <a:rPr lang="en-GB" dirty="0">
                <a:solidFill>
                  <a:schemeClr val="bg1"/>
                </a:solidFill>
                <a:latin typeface="Amasis MT Pro Black" panose="02040A04050005020304" pitchFamily="18" charset="0"/>
              </a:rPr>
              <a:t> Theory   </a:t>
            </a:r>
            <a:r>
              <a:rPr lang="en-GB" sz="1400" dirty="0">
                <a:solidFill>
                  <a:schemeClr val="bg1"/>
                </a:solidFill>
                <a:latin typeface="Amasis MT Pro Black" panose="02040A04050005020304" pitchFamily="18" charset="0"/>
              </a:rPr>
              <a:t>(</a:t>
            </a:r>
            <a:r>
              <a:rPr lang="en-GB" sz="1200" dirty="0">
                <a:solidFill>
                  <a:schemeClr val="bg1"/>
                </a:solidFill>
                <a:latin typeface="Amasis MT Pro Black" panose="02040A04050005020304" pitchFamily="18" charset="0"/>
              </a:rPr>
              <a:t>KKMR-03</a:t>
            </a:r>
            <a:r>
              <a:rPr lang="en-GB" sz="1400" dirty="0">
                <a:solidFill>
                  <a:schemeClr val="bg1"/>
                </a:solidFill>
                <a:latin typeface="Amasis MT Pro Black" panose="02040A04050005020304" pitchFamily="18" charset="0"/>
              </a:rPr>
              <a:t>) </a:t>
            </a:r>
            <a:endParaRPr lang="en-GB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8E7304-87FC-4F12-A97D-C6B27FF55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9994" y="136194"/>
            <a:ext cx="1588712" cy="126610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51A6EE-E88E-4F2D-9AB8-299945B6E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60" y="1583781"/>
            <a:ext cx="9487325" cy="5838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405A09-702B-42AA-B040-FC83E3388385}"/>
              </a:ext>
            </a:extLst>
          </p:cNvPr>
          <p:cNvSpPr txBox="1"/>
          <p:nvPr/>
        </p:nvSpPr>
        <p:spPr>
          <a:xfrm>
            <a:off x="10067365" y="1712259"/>
            <a:ext cx="1461247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chemeClr val="accent1"/>
                </a:solidFill>
              </a:rPr>
              <a:t>K.Boreskov</a:t>
            </a:r>
            <a:r>
              <a:rPr lang="en-GB" sz="1400" dirty="0">
                <a:solidFill>
                  <a:schemeClr val="accent1"/>
                </a:solidFill>
              </a:rPr>
              <a:t>, 68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1C09FD-B16B-4EA6-BEEE-A4197CF5D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2053" y="859682"/>
            <a:ext cx="1620456" cy="33355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EFEBCD-F5E2-4681-8988-99CD739D5C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176" y="2420470"/>
            <a:ext cx="4031096" cy="3845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FE2C8D-0AFC-4AB0-83D9-742B1829D1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0394" y="2411505"/>
            <a:ext cx="5137385" cy="5697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7FBC88-564C-4996-A0FB-437CFB4F93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010" y="3186868"/>
            <a:ext cx="2398459" cy="4059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28E26F-26FD-44A1-9558-136682AFF5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8593" y="3127243"/>
            <a:ext cx="1794070" cy="3565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5CE57F-F225-49D9-9998-8B339ECC06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1452" y="3094431"/>
            <a:ext cx="1451238" cy="3893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99A9CEB-392D-47A1-ADD2-B9E5588F66DF}"/>
              </a:ext>
            </a:extLst>
          </p:cNvPr>
          <p:cNvSpPr txBox="1"/>
          <p:nvPr/>
        </p:nvSpPr>
        <p:spPr>
          <a:xfrm>
            <a:off x="2707340" y="3047998"/>
            <a:ext cx="179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,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F9A641-3F44-402D-ABEF-62A4B4F4273C}"/>
              </a:ext>
            </a:extLst>
          </p:cNvPr>
          <p:cNvSpPr txBox="1"/>
          <p:nvPr/>
        </p:nvSpPr>
        <p:spPr>
          <a:xfrm>
            <a:off x="4706470" y="2994210"/>
            <a:ext cx="179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,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99E9A2C-FBE4-43E7-956B-9A74C114F2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40182" y="3037593"/>
            <a:ext cx="4213185" cy="52604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36BA396-C843-46EF-B5D1-05E22ECFBF29}"/>
              </a:ext>
            </a:extLst>
          </p:cNvPr>
          <p:cNvSpPr txBox="1"/>
          <p:nvPr/>
        </p:nvSpPr>
        <p:spPr>
          <a:xfrm>
            <a:off x="9789459" y="2272221"/>
            <a:ext cx="2074365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chemeClr val="accent1"/>
                </a:solidFill>
              </a:rPr>
              <a:t>Kaidalov</a:t>
            </a:r>
            <a:r>
              <a:rPr lang="en-GB" sz="1400" dirty="0">
                <a:solidFill>
                  <a:schemeClr val="accent1"/>
                </a:solidFill>
              </a:rPr>
              <a:t>. </a:t>
            </a:r>
            <a:r>
              <a:rPr lang="en-GB" sz="1400" dirty="0" err="1">
                <a:solidFill>
                  <a:schemeClr val="accent1"/>
                </a:solidFill>
              </a:rPr>
              <a:t>Karnakov</a:t>
            </a:r>
            <a:r>
              <a:rPr lang="en-GB" sz="1400" dirty="0">
                <a:solidFill>
                  <a:schemeClr val="accent1"/>
                </a:solidFill>
              </a:rPr>
              <a:t>, 66,70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0CAC31D-C7CB-4A0D-B91E-5A35F424A2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1345" y="3664448"/>
            <a:ext cx="1158490" cy="42557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F71F9CB-6F25-4709-9C51-13015BD9DE4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24040" y="3652951"/>
            <a:ext cx="4228692" cy="48774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D35AC8E-FD70-4941-8D29-5D96623A4D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8176" y="4144472"/>
            <a:ext cx="6507764" cy="405958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E4EF942-E201-42E5-9F47-0BA843F87022}"/>
              </a:ext>
            </a:extLst>
          </p:cNvPr>
          <p:cNvCxnSpPr>
            <a:cxnSpLocks/>
          </p:cNvCxnSpPr>
          <p:nvPr/>
        </p:nvCxnSpPr>
        <p:spPr>
          <a:xfrm>
            <a:off x="6795248" y="4329956"/>
            <a:ext cx="44823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B59FD04B-530E-497A-8588-9F1DA55929A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0761" y="4569713"/>
            <a:ext cx="4375230" cy="26454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79E9D74-819C-4C7A-94DA-6F7E27FFEBC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7414" y="5066103"/>
            <a:ext cx="842116" cy="37759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D7DC2C4-6A54-4650-9B6C-A12163C2B97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39918" y="5000189"/>
            <a:ext cx="5614057" cy="471264"/>
          </a:xfrm>
          <a:prstGeom prst="rect">
            <a:avLst/>
          </a:prstGeom>
        </p:spPr>
      </p:pic>
      <p:graphicFrame>
        <p:nvGraphicFramePr>
          <p:cNvPr id="47" name="Object 7">
            <a:extLst>
              <a:ext uri="{FF2B5EF4-FFF2-40B4-BE49-F238E27FC236}">
                <a16:creationId xmlns:a16="http://schemas.microsoft.com/office/drawing/2014/main" id="{FD7EAA41-3AAB-459C-B915-571007BF58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3890740"/>
              </p:ext>
            </p:extLst>
          </p:nvPr>
        </p:nvGraphicFramePr>
        <p:xfrm>
          <a:off x="7319965" y="4080720"/>
          <a:ext cx="1582737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876240" imgH="228600" progId="Equation.DSMT4">
                  <p:embed/>
                </p:oleObj>
              </mc:Choice>
              <mc:Fallback>
                <p:oleObj name="Equation" r:id="rId18" imgW="876240" imgH="228600" progId="Equation.DSMT4">
                  <p:embed/>
                  <p:pic>
                    <p:nvPicPr>
                      <p:cNvPr id="145415" name="Object 7">
                        <a:extLst>
                          <a:ext uri="{FF2B5EF4-FFF2-40B4-BE49-F238E27FC236}">
                            <a16:creationId xmlns:a16="http://schemas.microsoft.com/office/drawing/2014/main" id="{56997BF1-A891-4119-A8DE-0809A47B27E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9965" y="4080720"/>
                        <a:ext cx="1582737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" name="Picture 8">
            <a:extLst>
              <a:ext uri="{FF2B5EF4-FFF2-40B4-BE49-F238E27FC236}">
                <a16:creationId xmlns:a16="http://schemas.microsoft.com/office/drawing/2014/main" id="{B3CE46CA-0822-4FBD-9C53-1F00EF48B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268" y="4118349"/>
            <a:ext cx="1511300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0361E00-993D-48C7-A6FA-C694AC904A5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5158" y="5620786"/>
            <a:ext cx="972273" cy="22428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9164FAF-B190-4327-99E8-7F515604C63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935468" y="5485471"/>
            <a:ext cx="2870522" cy="3335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F424C9-A1B1-40AE-A74B-ACED9DB9C313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5733" t="82594" r="34853" b="7315"/>
          <a:stretch/>
        </p:blipFill>
        <p:spPr>
          <a:xfrm>
            <a:off x="98382" y="5978171"/>
            <a:ext cx="5476757" cy="6291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83840-F684-4936-9EC7-77F7CB829BE4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5278" t="68829" r="26015" b="26435"/>
          <a:stretch/>
        </p:blipFill>
        <p:spPr>
          <a:xfrm>
            <a:off x="5351931" y="5543172"/>
            <a:ext cx="6606988" cy="29980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5D79B75-15E1-4BA2-B3CF-DE16B728CB71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62280" t="22092" r="12499" b="64383"/>
          <a:stretch/>
        </p:blipFill>
        <p:spPr>
          <a:xfrm>
            <a:off x="8973674" y="3487655"/>
            <a:ext cx="1766044" cy="532746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220FC5E-FCC7-40CB-895F-F5C7B39FDF39}"/>
              </a:ext>
            </a:extLst>
          </p:cNvPr>
          <p:cNvSpPr txBox="1"/>
          <p:nvPr/>
        </p:nvSpPr>
        <p:spPr>
          <a:xfrm>
            <a:off x="6918897" y="5952562"/>
            <a:ext cx="310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Follows from general principles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61AC2CB-38A6-4CA4-EF77-29132B968563}"/>
              </a:ext>
            </a:extLst>
          </p:cNvPr>
          <p:cNvSpPr/>
          <p:nvPr/>
        </p:nvSpPr>
        <p:spPr>
          <a:xfrm>
            <a:off x="2886635" y="3021024"/>
            <a:ext cx="8166732" cy="389074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AF8D28F-137F-DA38-3BA3-EE9F38C1385E}"/>
              </a:ext>
            </a:extLst>
          </p:cNvPr>
          <p:cNvCxnSpPr/>
          <p:nvPr/>
        </p:nvCxnSpPr>
        <p:spPr>
          <a:xfrm>
            <a:off x="8485096" y="4569713"/>
            <a:ext cx="0" cy="767600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1954151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7EE621-1123-47DB-84BD-E1EC848090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4" t="12028" b="1790"/>
          <a:stretch/>
        </p:blipFill>
        <p:spPr>
          <a:xfrm>
            <a:off x="887505" y="573741"/>
            <a:ext cx="8662219" cy="56567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22FAEC-EE99-49F7-8999-939FAC8B9981}"/>
              </a:ext>
            </a:extLst>
          </p:cNvPr>
          <p:cNvSpPr txBox="1"/>
          <p:nvPr/>
        </p:nvSpPr>
        <p:spPr>
          <a:xfrm>
            <a:off x="9930002" y="4676394"/>
            <a:ext cx="896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HKSR-10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0AA5C-5930-473E-84B1-095BE55AB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34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445B7E-97DF-4AEC-8786-4EF035998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832" y="6545249"/>
            <a:ext cx="2810603" cy="2091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90D7B2-9075-4470-8F3B-FB53F2B796AE}"/>
              </a:ext>
            </a:extLst>
          </p:cNvPr>
          <p:cNvSpPr txBox="1"/>
          <p:nvPr/>
        </p:nvSpPr>
        <p:spPr>
          <a:xfrm>
            <a:off x="3352799" y="6488668"/>
            <a:ext cx="1237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1966, 1970   ,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7A6CE2-4106-4B67-AFDB-7C5FD0A47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4213" y="4241852"/>
            <a:ext cx="1394070" cy="2894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035D66-9E7E-4B51-ACE2-5599DCB66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032" y="6459831"/>
            <a:ext cx="1356267" cy="3693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86E0531-5B16-4929-BC09-DB8F241CA33D}"/>
              </a:ext>
            </a:extLst>
          </p:cNvPr>
          <p:cNvSpPr txBox="1"/>
          <p:nvPr/>
        </p:nvSpPr>
        <p:spPr>
          <a:xfrm>
            <a:off x="5841662" y="6488668"/>
            <a:ext cx="691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1968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4F396BA-FD21-4575-A7C0-336CE6A78E61}"/>
              </a:ext>
            </a:extLst>
          </p:cNvPr>
          <p:cNvSpPr/>
          <p:nvPr/>
        </p:nvSpPr>
        <p:spPr>
          <a:xfrm>
            <a:off x="380832" y="6488668"/>
            <a:ext cx="5939286" cy="369332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D30EF6-5A06-4FEC-A2A7-C5180F3A2E67}"/>
              </a:ext>
            </a:extLst>
          </p:cNvPr>
          <p:cNvSpPr txBox="1"/>
          <p:nvPr/>
        </p:nvSpPr>
        <p:spPr>
          <a:xfrm>
            <a:off x="9305360" y="419283"/>
            <a:ext cx="2375647" cy="646331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Irrespectively to the decay products</a:t>
            </a:r>
          </a:p>
        </p:txBody>
      </p:sp>
    </p:spTree>
    <p:extLst>
      <p:ext uri="{BB962C8B-B14F-4D97-AF65-F5344CB8AC3E}">
        <p14:creationId xmlns:p14="http://schemas.microsoft.com/office/powerpoint/2010/main" val="41436062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DA1A00-786E-4109-9BEF-F7D7E8567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35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7E411E-B4BE-4793-A674-D1C174F41B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75" t="51896" r="6175" b="15425"/>
          <a:stretch/>
        </p:blipFill>
        <p:spPr>
          <a:xfrm>
            <a:off x="719685" y="753035"/>
            <a:ext cx="9320785" cy="24921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7C97CC-2B69-4908-B0E0-7F71395C2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3440111"/>
            <a:ext cx="6194612" cy="258362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84DEE9-DB52-4A12-AD57-96642263C0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3" t="81863" r="6411"/>
          <a:stretch/>
        </p:blipFill>
        <p:spPr>
          <a:xfrm>
            <a:off x="1497105" y="6176684"/>
            <a:ext cx="4546457" cy="4104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8A0892-5E8F-45AF-94FA-D114A517F3DE}"/>
              </a:ext>
            </a:extLst>
          </p:cNvPr>
          <p:cNvSpPr txBox="1"/>
          <p:nvPr/>
        </p:nvSpPr>
        <p:spPr>
          <a:xfrm>
            <a:off x="9027459" y="3245224"/>
            <a:ext cx="1649506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Glueball filter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2B6FCB-3482-463B-B6DD-B9F25D280D09}"/>
              </a:ext>
            </a:extLst>
          </p:cNvPr>
          <p:cNvSpPr txBox="1"/>
          <p:nvPr/>
        </p:nvSpPr>
        <p:spPr>
          <a:xfrm>
            <a:off x="7464298" y="1996596"/>
            <a:ext cx="3544353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sz="1600" dirty="0" err="1"/>
              <a:t>Jz</a:t>
            </a:r>
            <a:r>
              <a:rPr lang="en-GB" sz="1600" dirty="0"/>
              <a:t> = 0 amplitude   vanishes</a:t>
            </a:r>
          </a:p>
          <a:p>
            <a:r>
              <a:rPr lang="en-GB" sz="1600" dirty="0"/>
              <a:t>for the </a:t>
            </a:r>
            <a:r>
              <a:rPr lang="en-GB" sz="1600" dirty="0" err="1"/>
              <a:t>γγ</a:t>
            </a:r>
            <a:r>
              <a:rPr lang="en-GB" sz="1600" dirty="0"/>
              <a:t> decay of the 2++ 3P2</a:t>
            </a:r>
          </a:p>
          <a:p>
            <a:r>
              <a:rPr lang="en-GB" sz="1600" dirty="0"/>
              <a:t>positronium (</a:t>
            </a:r>
            <a:r>
              <a:rPr lang="en-GB" sz="1600" dirty="0" err="1"/>
              <a:t>Tumanov</a:t>
            </a:r>
            <a:r>
              <a:rPr lang="en-GB" sz="1600" dirty="0"/>
              <a:t>, 53;Alekseev, 58)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4CE162-2D12-9D6F-AE7C-946A2E229461}"/>
              </a:ext>
            </a:extLst>
          </p:cNvPr>
          <p:cNvSpPr txBox="1"/>
          <p:nvPr/>
        </p:nvSpPr>
        <p:spPr>
          <a:xfrm>
            <a:off x="5019260" y="6217204"/>
            <a:ext cx="18784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6">
                    <a:lumMod val="75000"/>
                  </a:schemeClr>
                </a:solidFill>
              </a:rPr>
              <a:t>(could be outdated)</a:t>
            </a:r>
          </a:p>
        </p:txBody>
      </p:sp>
    </p:spTree>
    <p:extLst>
      <p:ext uri="{BB962C8B-B14F-4D97-AF65-F5344CB8AC3E}">
        <p14:creationId xmlns:p14="http://schemas.microsoft.com/office/powerpoint/2010/main" val="36343951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27FD5F-EB7F-6906-49B9-4B3519BB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36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9C80AD-DCC6-508F-D64F-B29B4EC5B3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46" t="14719" r="17499" b="9438"/>
          <a:stretch/>
        </p:blipFill>
        <p:spPr>
          <a:xfrm>
            <a:off x="2078183" y="1009403"/>
            <a:ext cx="7980218" cy="52013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FC873C-4D65-791E-8F6D-EF144BA7DC3A}"/>
              </a:ext>
            </a:extLst>
          </p:cNvPr>
          <p:cNvSpPr txBox="1"/>
          <p:nvPr/>
        </p:nvSpPr>
        <p:spPr>
          <a:xfrm>
            <a:off x="10535478" y="2276061"/>
            <a:ext cx="1292087" cy="26161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accent6">
                    <a:lumMod val="75000"/>
                  </a:schemeClr>
                </a:solidFill>
              </a:rPr>
              <a:t>dotted curve- no S</a:t>
            </a:r>
            <a:r>
              <a:rPr lang="en-GB" sz="1100" baseline="30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GB" sz="11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7686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5E3745-E7BE-4134-BC20-E4EAAC508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37</a:t>
            </a:fld>
            <a:endParaRPr lang="en-GB" dirty="0"/>
          </a:p>
        </p:txBody>
      </p:sp>
      <p:sp>
        <p:nvSpPr>
          <p:cNvPr id="4" name="Text Box 22">
            <a:extLst>
              <a:ext uri="{FF2B5EF4-FFF2-40B4-BE49-F238E27FC236}">
                <a16:creationId xmlns:a16="http://schemas.microsoft.com/office/drawing/2014/main" id="{B6EB1C67-6DAE-44EE-89E6-B342BF9A6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589" y="2404185"/>
            <a:ext cx="8417858" cy="461665"/>
          </a:xfrm>
          <a:prstGeom prst="rect">
            <a:avLst/>
          </a:prstGeom>
          <a:gradFill flip="none" rotWithShape="1">
            <a:gsLst>
              <a:gs pos="0">
                <a:srgbClr val="DBB015">
                  <a:gamma/>
                  <a:shade val="46275"/>
                  <a:invGamma/>
                </a:srgbClr>
              </a:gs>
              <a:gs pos="23000">
                <a:srgbClr val="DBB015"/>
              </a:gs>
              <a:gs pos="100000">
                <a:srgbClr val="DBB015">
                  <a:gamma/>
                  <a:shade val="46275"/>
                  <a:invGamma/>
                </a:srgbClr>
              </a:gs>
            </a:gsLst>
            <a:lin ang="13500000" scaled="1"/>
            <a:tileRect/>
          </a:gra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Life, Death and “</a:t>
            </a:r>
            <a:r>
              <a:rPr lang="en-GB" sz="2400" b="1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Ressurection</a:t>
            </a:r>
            <a:r>
              <a:rPr lang="en-GB" sz="24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 “ of ‘Diffractive Higgs’ </a:t>
            </a:r>
          </a:p>
        </p:txBody>
      </p:sp>
    </p:spTree>
    <p:extLst>
      <p:ext uri="{BB962C8B-B14F-4D97-AF65-F5344CB8AC3E}">
        <p14:creationId xmlns:p14="http://schemas.microsoft.com/office/powerpoint/2010/main" val="28427238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008513-82DD-4BDC-9F26-75AA745A1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37" y="146701"/>
            <a:ext cx="10363200" cy="72637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78C0C8-44D6-4F24-84AA-FFD8592F4099}"/>
              </a:ext>
            </a:extLst>
          </p:cNvPr>
          <p:cNvSpPr txBox="1"/>
          <p:nvPr/>
        </p:nvSpPr>
        <p:spPr>
          <a:xfrm>
            <a:off x="10148047" y="410927"/>
            <a:ext cx="1541928" cy="6558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814627-41C1-49E0-BF7D-D65A05757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38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AF55EF-CC47-4A02-80C4-696218B6F3B3}"/>
              </a:ext>
            </a:extLst>
          </p:cNvPr>
          <p:cNvSpPr txBox="1"/>
          <p:nvPr/>
        </p:nvSpPr>
        <p:spPr>
          <a:xfrm>
            <a:off x="10058399" y="416422"/>
            <a:ext cx="16315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rgbClr val="FF0000"/>
                </a:solidFill>
              </a:rPr>
              <a:t>Durham Group</a:t>
            </a:r>
          </a:p>
          <a:p>
            <a:pPr algn="ctr"/>
            <a:r>
              <a:rPr lang="en-GB" sz="1600" dirty="0">
                <a:solidFill>
                  <a:srgbClr val="FF0000"/>
                </a:solidFill>
              </a:rPr>
              <a:t>1997-2013</a:t>
            </a:r>
          </a:p>
        </p:txBody>
      </p:sp>
      <p:pic>
        <p:nvPicPr>
          <p:cNvPr id="7" name="Picture 13" descr="fp420-logo2">
            <a:extLst>
              <a:ext uri="{FF2B5EF4-FFF2-40B4-BE49-F238E27FC236}">
                <a16:creationId xmlns:a16="http://schemas.microsoft.com/office/drawing/2014/main" id="{816380C0-6A07-4AB7-ACF2-83E5BE042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265" y="5549156"/>
            <a:ext cx="435126" cy="35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11581D-67F2-4B34-9F2B-7FFCF9B22462}"/>
              </a:ext>
            </a:extLst>
          </p:cNvPr>
          <p:cNvSpPr txBox="1"/>
          <p:nvPr/>
        </p:nvSpPr>
        <p:spPr>
          <a:xfrm>
            <a:off x="822462" y="2985919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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69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3A18B453-D3FC-4E07-AB39-830A2B94E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E24BB-1CCC-4F9B-8532-C5BB811A742B}" type="slidenum">
              <a:rPr lang="en-GB" altLang="en-US"/>
              <a:pPr/>
              <a:t>39</a:t>
            </a:fld>
            <a:endParaRPr lang="en-GB" altLang="en-US" dirty="0"/>
          </a:p>
        </p:txBody>
      </p:sp>
      <p:sp>
        <p:nvSpPr>
          <p:cNvPr id="355330" name="Text Box 2">
            <a:extLst>
              <a:ext uri="{FF2B5EF4-FFF2-40B4-BE49-F238E27FC236}">
                <a16:creationId xmlns:a16="http://schemas.microsoft.com/office/drawing/2014/main" id="{E560B4F2-729F-4E68-A9FC-F3FCA9A35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1"/>
            <a:ext cx="633571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altLang="en-US" sz="2000" dirty="0">
                <a:solidFill>
                  <a:srgbClr val="000066"/>
                </a:solidFill>
                <a:latin typeface="Comic Sans MS" panose="030F0702030302020204" pitchFamily="66" charset="0"/>
              </a:rPr>
              <a:t>The basic ingredients of the Durham</a:t>
            </a:r>
            <a:r>
              <a:rPr lang="en-GB" alt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altLang="en-US" sz="2000" dirty="0">
                <a:solidFill>
                  <a:srgbClr val="000066"/>
                </a:solidFill>
                <a:latin typeface="Comic Sans MS" panose="030F0702030302020204" pitchFamily="66" charset="0"/>
              </a:rPr>
              <a:t>approach</a:t>
            </a:r>
            <a:r>
              <a:rPr lang="en-GB" altLang="en-US" sz="2400" b="1" dirty="0">
                <a:latin typeface="Comic Sans MS" panose="030F0702030302020204" pitchFamily="66" charset="0"/>
              </a:rPr>
              <a:t> </a:t>
            </a:r>
            <a:r>
              <a:rPr lang="en-GB" altLang="en-US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(</a:t>
            </a:r>
            <a:r>
              <a:rPr lang="en-GB" altLang="en-US" sz="1400" dirty="0">
                <a:solidFill>
                  <a:schemeClr val="tx2"/>
                </a:solidFill>
                <a:latin typeface="Comic Sans MS" panose="030F0702030302020204" pitchFamily="66" charset="0"/>
              </a:rPr>
              <a:t>interplay between the soft and hard  dynamics)</a:t>
            </a:r>
            <a:r>
              <a:rPr lang="en-GB" altLang="en-US" sz="2400" dirty="0">
                <a:latin typeface="Arial" panose="020B0604020202020204" pitchFamily="34" charset="0"/>
              </a:rPr>
              <a:t>  </a:t>
            </a:r>
            <a:r>
              <a:rPr lang="en-GB" altLang="en-US" sz="2000" dirty="0">
                <a:latin typeface="Arial" panose="020B0604020202020204" pitchFamily="34" charset="0"/>
              </a:rPr>
              <a:t>                               </a:t>
            </a:r>
            <a:endParaRPr lang="en-GB" altLang="en-US" sz="2400" dirty="0">
              <a:latin typeface="Arial" panose="020B0604020202020204" pitchFamily="34" charset="0"/>
            </a:endParaRPr>
          </a:p>
          <a:p>
            <a:r>
              <a:rPr lang="en-GB" altLang="en-US" sz="2400" dirty="0">
                <a:latin typeface="Arial" panose="020B0604020202020204" pitchFamily="34" charset="0"/>
              </a:rPr>
              <a:t>                                                                             </a:t>
            </a:r>
          </a:p>
          <a:p>
            <a:r>
              <a:rPr lang="en-GB" altLang="en-US" sz="2400" dirty="0">
                <a:latin typeface="Arial" panose="020B0604020202020204" pitchFamily="34" charset="0"/>
              </a:rPr>
              <a:t>                            </a:t>
            </a:r>
          </a:p>
        </p:txBody>
      </p:sp>
      <p:sp>
        <p:nvSpPr>
          <p:cNvPr id="355331" name="Text Box 3">
            <a:extLst>
              <a:ext uri="{FF2B5EF4-FFF2-40B4-BE49-F238E27FC236}">
                <a16:creationId xmlns:a16="http://schemas.microsoft.com/office/drawing/2014/main" id="{5A65429A-CC1C-4C76-86CD-B5C26FEBA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2924175"/>
            <a:ext cx="8501062" cy="3049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2400" dirty="0">
                <a:latin typeface="Arial" panose="020B0604020202020204" pitchFamily="34" charset="0"/>
              </a:rPr>
              <a:t>                </a:t>
            </a:r>
            <a:endParaRPr lang="en-GB" altLang="en-US" sz="1600" dirty="0">
              <a:solidFill>
                <a:schemeClr val="accent2"/>
              </a:solidFill>
              <a:latin typeface="Lucida Calligraphy" panose="03010101010101010101" pitchFamily="66" charset="0"/>
            </a:endParaRPr>
          </a:p>
          <a:p>
            <a:r>
              <a:rPr lang="en-GB" altLang="en-US" sz="1600" dirty="0">
                <a:solidFill>
                  <a:srgbClr val="0000FF"/>
                </a:solidFill>
                <a:latin typeface="Lucida Calligraphy" panose="03010101010101010101" pitchFamily="66" charset="0"/>
              </a:rPr>
              <a:t>                        </a:t>
            </a:r>
            <a:endParaRPr lang="en-GB" altLang="en-US" sz="1600" dirty="0">
              <a:solidFill>
                <a:schemeClr val="accent2"/>
              </a:solidFill>
              <a:latin typeface="Lucida Calligraphy" panose="03010101010101010101" pitchFamily="66" charset="0"/>
            </a:endParaRPr>
          </a:p>
          <a:p>
            <a:endParaRPr lang="en-GB" altLang="en-US" sz="1400" dirty="0">
              <a:solidFill>
                <a:schemeClr val="accent2"/>
              </a:solidFill>
              <a:latin typeface="Lucida Calligraphy" panose="03010101010101010101" pitchFamily="66" charset="0"/>
            </a:endParaRPr>
          </a:p>
          <a:p>
            <a:endParaRPr lang="en-GB" altLang="en-US" sz="1600" dirty="0">
              <a:solidFill>
                <a:srgbClr val="0000FF"/>
              </a:solidFill>
              <a:latin typeface="Lucida Calligraphy" panose="03010101010101010101" pitchFamily="66" charset="0"/>
            </a:endParaRPr>
          </a:p>
          <a:p>
            <a:endParaRPr lang="en-GB" altLang="en-US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r>
              <a:rPr lang="en-GB" altLang="en-US" sz="1400" dirty="0">
                <a:solidFill>
                  <a:srgbClr val="FF0000"/>
                </a:solidFill>
                <a:latin typeface="Comic Sans MS" panose="030F0702030302020204" pitchFamily="66" charset="0"/>
              </a:rPr>
              <a:t>Main requirements:</a:t>
            </a:r>
          </a:p>
          <a:p>
            <a:pPr>
              <a:buFontTx/>
              <a:buChar char="•"/>
            </a:pPr>
            <a:r>
              <a:rPr lang="en-GB" altLang="en-US" dirty="0">
                <a:solidFill>
                  <a:srgbClr val="000099"/>
                </a:solidFill>
                <a:latin typeface="Comic Sans MS" panose="030F0702030302020204" pitchFamily="66" charset="0"/>
              </a:rPr>
              <a:t>inelastically</a:t>
            </a:r>
            <a:r>
              <a:rPr lang="en-GB" altLang="en-US" dirty="0">
                <a:latin typeface="Comic Sans MS" panose="030F0702030302020204" pitchFamily="66" charset="0"/>
              </a:rPr>
              <a:t> scattered protons remain intact</a:t>
            </a:r>
          </a:p>
          <a:p>
            <a:endParaRPr lang="en-GB" altLang="en-US" dirty="0">
              <a:latin typeface="Comic Sans MS" panose="030F0702030302020204" pitchFamily="66" charset="0"/>
            </a:endParaRPr>
          </a:p>
          <a:p>
            <a:pPr>
              <a:buFontTx/>
              <a:buChar char="•"/>
            </a:pPr>
            <a:r>
              <a:rPr lang="en-GB" altLang="en-US" dirty="0">
                <a:latin typeface="Comic Sans MS" panose="030F0702030302020204" pitchFamily="66" charset="0"/>
              </a:rPr>
              <a:t>active gluons do not radiate in the course of evolution up to the scale M</a:t>
            </a:r>
          </a:p>
          <a:p>
            <a:endParaRPr lang="en-GB" altLang="en-US" dirty="0">
              <a:latin typeface="Comic Sans MS" panose="030F0702030302020204" pitchFamily="66" charset="0"/>
            </a:endParaRPr>
          </a:p>
          <a:p>
            <a:pPr>
              <a:buFontTx/>
              <a:buChar char="•"/>
            </a:pPr>
            <a:r>
              <a:rPr lang="en-GB" altLang="en-US" sz="2000" dirty="0">
                <a:solidFill>
                  <a:schemeClr val="hlink"/>
                </a:solidFill>
                <a:latin typeface="Arial" panose="020B0604020202020204" pitchFamily="34" charset="0"/>
              </a:rPr>
              <a:t>&lt;Qt&gt; &gt;&gt;/\</a:t>
            </a:r>
            <a:r>
              <a:rPr lang="en-GB" altLang="en-US" sz="900" dirty="0">
                <a:solidFill>
                  <a:schemeClr val="hlink"/>
                </a:solidFill>
                <a:latin typeface="Arial" panose="020B0604020202020204" pitchFamily="34" charset="0"/>
              </a:rPr>
              <a:t>QCD</a:t>
            </a:r>
            <a:r>
              <a:rPr lang="en-GB" altLang="en-US" sz="2000" dirty="0">
                <a:latin typeface="Arial" panose="020B0604020202020204" pitchFamily="34" charset="0"/>
              </a:rPr>
              <a:t>     </a:t>
            </a:r>
            <a:r>
              <a:rPr lang="en-GB" altLang="en-US" dirty="0">
                <a:latin typeface="Comic Sans MS" panose="030F0702030302020204" pitchFamily="66" charset="0"/>
              </a:rPr>
              <a:t>in order to go by </a:t>
            </a:r>
            <a:r>
              <a:rPr lang="en-GB" altLang="en-U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pQCD</a:t>
            </a:r>
            <a:r>
              <a:rPr lang="en-GB" altLang="en-US" sz="2000" dirty="0">
                <a:latin typeface="Comic Sans MS" panose="030F0702030302020204" pitchFamily="66" charset="0"/>
              </a:rPr>
              <a:t> book</a:t>
            </a:r>
          </a:p>
        </p:txBody>
      </p:sp>
      <p:sp>
        <p:nvSpPr>
          <p:cNvPr id="355332" name="Text Box 4">
            <a:extLst>
              <a:ext uri="{FF2B5EF4-FFF2-40B4-BE49-F238E27FC236}">
                <a16:creationId xmlns:a16="http://schemas.microsoft.com/office/drawing/2014/main" id="{2BAD5636-CBD2-49CF-8F14-D861ED0A9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5451" y="2446339"/>
            <a:ext cx="2460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355333" name="Text Box 5">
            <a:extLst>
              <a:ext uri="{FF2B5EF4-FFF2-40B4-BE49-F238E27FC236}">
                <a16:creationId xmlns:a16="http://schemas.microsoft.com/office/drawing/2014/main" id="{83D86D9D-5EDF-4B18-A8F5-AA0DA572D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545263" y="6369051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355334" name="Rectangle 6">
            <a:extLst>
              <a:ext uri="{FF2B5EF4-FFF2-40B4-BE49-F238E27FC236}">
                <a16:creationId xmlns:a16="http://schemas.microsoft.com/office/drawing/2014/main" id="{0698C030-4105-487A-BDA0-6C450385A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9" y="1919288"/>
            <a:ext cx="701675" cy="2333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55335" name="Rectangle 7">
            <a:extLst>
              <a:ext uri="{FF2B5EF4-FFF2-40B4-BE49-F238E27FC236}">
                <a16:creationId xmlns:a16="http://schemas.microsoft.com/office/drawing/2014/main" id="{DE9432D5-9A9D-44A7-9F4C-13ED56773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9200" y="1560513"/>
            <a:ext cx="793750" cy="596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55336" name="Rectangle 8">
            <a:extLst>
              <a:ext uri="{FF2B5EF4-FFF2-40B4-BE49-F238E27FC236}">
                <a16:creationId xmlns:a16="http://schemas.microsoft.com/office/drawing/2014/main" id="{CE999683-0CE3-4073-8080-CF91E4B40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6714" y="6232526"/>
            <a:ext cx="2714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b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(CDPE) ~ 10  </a:t>
            </a:r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* </a:t>
            </a:r>
            <a:r>
              <a:rPr lang="en-GB" altLang="en-US" b="1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  (incl)</a:t>
            </a:r>
          </a:p>
        </p:txBody>
      </p:sp>
      <p:sp>
        <p:nvSpPr>
          <p:cNvPr id="355337" name="Text Box 9">
            <a:extLst>
              <a:ext uri="{FF2B5EF4-FFF2-40B4-BE49-F238E27FC236}">
                <a16:creationId xmlns:a16="http://schemas.microsoft.com/office/drawing/2014/main" id="{34AF5691-B2EB-464F-89DB-B37E696FF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738" y="6021388"/>
            <a:ext cx="5762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1600" b="1">
                <a:solidFill>
                  <a:srgbClr val="FF0000"/>
                </a:solidFill>
                <a:latin typeface="Arial" panose="020B0604020202020204" pitchFamily="34" charset="0"/>
              </a:rPr>
              <a:t> - 4</a:t>
            </a:r>
          </a:p>
        </p:txBody>
      </p:sp>
      <p:pic>
        <p:nvPicPr>
          <p:cNvPr id="355338" name="Picture 10">
            <a:extLst>
              <a:ext uri="{FF2B5EF4-FFF2-40B4-BE49-F238E27FC236}">
                <a16:creationId xmlns:a16="http://schemas.microsoft.com/office/drawing/2014/main" id="{474A7543-D7AA-44A3-B865-5562F8568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2" t="28835" r="22540" b="42700"/>
          <a:stretch>
            <a:fillRect/>
          </a:stretch>
        </p:blipFill>
        <p:spPr bwMode="auto">
          <a:xfrm>
            <a:off x="1919289" y="1628776"/>
            <a:ext cx="4897437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5339" name="Line 11">
            <a:extLst>
              <a:ext uri="{FF2B5EF4-FFF2-40B4-BE49-F238E27FC236}">
                <a16:creationId xmlns:a16="http://schemas.microsoft.com/office/drawing/2014/main" id="{0054CBC2-9FFB-4213-B711-7F2E34F486D9}"/>
              </a:ext>
            </a:extLst>
          </p:cNvPr>
          <p:cNvSpPr>
            <a:spLocks noChangeShapeType="1"/>
          </p:cNvSpPr>
          <p:nvPr/>
        </p:nvSpPr>
        <p:spPr bwMode="auto">
          <a:xfrm>
            <a:off x="6816725" y="1773239"/>
            <a:ext cx="0" cy="5032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5340" name="Text Box 12">
            <a:extLst>
              <a:ext uri="{FF2B5EF4-FFF2-40B4-BE49-F238E27FC236}">
                <a16:creationId xmlns:a16="http://schemas.microsoft.com/office/drawing/2014/main" id="{E90C16BE-2FA1-4CB0-BCDA-9AE4EC5CE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65" y="1282045"/>
            <a:ext cx="1240421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1400" dirty="0">
                <a:solidFill>
                  <a:srgbClr val="FF0000"/>
                </a:solidFill>
                <a:latin typeface="Comic Sans MS" panose="030F0702030302020204" pitchFamily="66" charset="0"/>
              </a:rPr>
              <a:t>RG</a:t>
            </a:r>
            <a:r>
              <a:rPr lang="en-GB" altLang="en-US" sz="1200" dirty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r>
              <a:rPr lang="en-GB" altLang="en-US" sz="1600" dirty="0">
                <a:solidFill>
                  <a:schemeClr val="accent1"/>
                </a:solidFill>
                <a:latin typeface="Comic Sans MS" panose="030F0702030302020204" pitchFamily="66" charset="0"/>
              </a:rPr>
              <a:t>signature for Higgs hunting</a:t>
            </a:r>
            <a:r>
              <a:rPr lang="en-GB" altLang="en-US" sz="1400" dirty="0">
                <a:solidFill>
                  <a:schemeClr val="accent1"/>
                </a:solidFill>
              </a:rPr>
              <a:t> </a:t>
            </a:r>
            <a:r>
              <a:rPr lang="en-GB" altLang="en-U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(</a:t>
            </a:r>
            <a:r>
              <a:rPr lang="en-GB" alt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n-GB" altLang="en-US" sz="1600" dirty="0">
                <a:solidFill>
                  <a:srgbClr val="006600"/>
                </a:solidFill>
                <a:latin typeface="Comic Sans MS" panose="030F0702030302020204" pitchFamily="66" charset="0"/>
              </a:rPr>
              <a:t>okshitzer, </a:t>
            </a:r>
            <a:r>
              <a:rPr lang="en-GB" altLang="en-US" sz="1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  <a:r>
              <a:rPr lang="en-GB" altLang="en-US" sz="1600" dirty="0" err="1">
                <a:solidFill>
                  <a:srgbClr val="006600"/>
                </a:solidFill>
                <a:latin typeface="Comic Sans MS" panose="030F0702030302020204" pitchFamily="66" charset="0"/>
              </a:rPr>
              <a:t>hoze,</a:t>
            </a:r>
            <a:r>
              <a:rPr lang="en-GB" altLang="en-US" sz="1600" dirty="0">
                <a:solidFill>
                  <a:srgbClr val="006600"/>
                </a:solidFill>
                <a:latin typeface="Comic Sans MS" panose="030F0702030302020204" pitchFamily="66" charset="0"/>
              </a:rPr>
              <a:t> </a:t>
            </a:r>
            <a:r>
              <a:rPr lang="en-GB" altLang="en-US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en-GB" altLang="en-US" sz="1600" dirty="0">
                <a:solidFill>
                  <a:srgbClr val="006600"/>
                </a:solidFill>
                <a:latin typeface="Comic Sans MS" panose="030F0702030302020204" pitchFamily="66" charset="0"/>
              </a:rPr>
              <a:t>royan, 1987</a:t>
            </a:r>
            <a:r>
              <a:rPr lang="en-GB" altLang="en-US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). </a:t>
            </a:r>
            <a:r>
              <a:rPr lang="en-GB" altLang="en-US" sz="1600" dirty="0">
                <a:solidFill>
                  <a:srgbClr val="000099"/>
                </a:solidFill>
                <a:latin typeface="Comic Sans MS" panose="030F0702030302020204" pitchFamily="66" charset="0"/>
              </a:rPr>
              <a:t>Advanced and promoted  by </a:t>
            </a:r>
            <a:r>
              <a:rPr lang="en-GB" altLang="en-US" sz="1600" dirty="0" err="1">
                <a:solidFill>
                  <a:srgbClr val="000099"/>
                </a:solidFill>
                <a:latin typeface="Comic Sans MS" panose="030F0702030302020204" pitchFamily="66" charset="0"/>
              </a:rPr>
              <a:t>Bjorken</a:t>
            </a:r>
            <a:r>
              <a:rPr lang="en-GB" altLang="en-US" sz="1600" dirty="0">
                <a:solidFill>
                  <a:srgbClr val="000099"/>
                </a:solidFill>
                <a:latin typeface="Comic Sans MS" panose="030F0702030302020204" pitchFamily="66" charset="0"/>
              </a:rPr>
              <a:t> (1992-93)</a:t>
            </a:r>
          </a:p>
        </p:txBody>
      </p:sp>
      <p:pic>
        <p:nvPicPr>
          <p:cNvPr id="355343" name="Picture 15">
            <a:extLst>
              <a:ext uri="{FF2B5EF4-FFF2-40B4-BE49-F238E27FC236}">
                <a16:creationId xmlns:a16="http://schemas.microsoft.com/office/drawing/2014/main" id="{AC127A87-7BFA-451C-9008-57134BA09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t="34560" r="27072" b="16008"/>
          <a:stretch>
            <a:fillRect/>
          </a:stretch>
        </p:blipFill>
        <p:spPr bwMode="auto">
          <a:xfrm>
            <a:off x="7535864" y="1725613"/>
            <a:ext cx="1946275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5345" name="Line 17">
            <a:extLst>
              <a:ext uri="{FF2B5EF4-FFF2-40B4-BE49-F238E27FC236}">
                <a16:creationId xmlns:a16="http://schemas.microsoft.com/office/drawing/2014/main" id="{146D82FF-E78E-4E58-9DA7-29D5C465C475}"/>
              </a:ext>
            </a:extLst>
          </p:cNvPr>
          <p:cNvSpPr>
            <a:spLocks noChangeShapeType="1"/>
          </p:cNvSpPr>
          <p:nvPr/>
        </p:nvSpPr>
        <p:spPr bwMode="auto">
          <a:xfrm>
            <a:off x="7032625" y="2420938"/>
            <a:ext cx="431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5346" name="Rectangle 18">
            <a:extLst>
              <a:ext uri="{FF2B5EF4-FFF2-40B4-BE49-F238E27FC236}">
                <a16:creationId xmlns:a16="http://schemas.microsoft.com/office/drawing/2014/main" id="{AC766ADE-E4CF-4C4F-99C3-467F9A40C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0188" y="2347913"/>
            <a:ext cx="360362" cy="144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sz="1600"/>
              <a:t>h</a:t>
            </a:r>
          </a:p>
        </p:txBody>
      </p:sp>
      <p:sp>
        <p:nvSpPr>
          <p:cNvPr id="355348" name="Text Box 20">
            <a:extLst>
              <a:ext uri="{FF2B5EF4-FFF2-40B4-BE49-F238E27FC236}">
                <a16:creationId xmlns:a16="http://schemas.microsoft.com/office/drawing/2014/main" id="{E1161440-D2F9-46D4-80BB-31054DA55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357563"/>
            <a:ext cx="48974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dirty="0">
                <a:solidFill>
                  <a:srgbClr val="000099"/>
                </a:solidFill>
              </a:rPr>
              <a:t>Further development</a:t>
            </a:r>
            <a:r>
              <a:rPr lang="en-GB" altLang="en-US" dirty="0"/>
              <a:t> </a:t>
            </a:r>
            <a:r>
              <a:rPr lang="en-GB" altLang="en-US" sz="2400" dirty="0"/>
              <a:t>(</a:t>
            </a:r>
            <a:r>
              <a:rPr lang="en-GB" altLang="en-US" sz="1600" dirty="0">
                <a:solidFill>
                  <a:srgbClr val="FF0000"/>
                </a:solidFill>
              </a:rPr>
              <a:t>KKMR-01-04</a:t>
            </a:r>
            <a:r>
              <a:rPr lang="en-GB" altLang="en-US" sz="2000" dirty="0">
                <a:solidFill>
                  <a:schemeClr val="accent1"/>
                </a:solidFill>
              </a:rPr>
              <a:t>)</a:t>
            </a:r>
            <a:endParaRPr lang="en-GB" altLang="en-US" sz="1000" dirty="0">
              <a:solidFill>
                <a:schemeClr val="accent1"/>
              </a:solidFill>
            </a:endParaRPr>
          </a:p>
        </p:txBody>
      </p:sp>
      <p:sp>
        <p:nvSpPr>
          <p:cNvPr id="355349" name="Text Box 21">
            <a:extLst>
              <a:ext uri="{FF2B5EF4-FFF2-40B4-BE49-F238E27FC236}">
                <a16:creationId xmlns:a16="http://schemas.microsoft.com/office/drawing/2014/main" id="{84D47FCF-EE23-4EF3-BE38-93690A363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4376" y="2151063"/>
            <a:ext cx="5693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>
                <a:solidFill>
                  <a:srgbClr val="FF0000"/>
                </a:solidFill>
              </a:rPr>
              <a:t>+ ….</a:t>
            </a:r>
          </a:p>
        </p:txBody>
      </p:sp>
      <p:sp>
        <p:nvSpPr>
          <p:cNvPr id="355351" name="AutoShape 23">
            <a:extLst>
              <a:ext uri="{FF2B5EF4-FFF2-40B4-BE49-F238E27FC236}">
                <a16:creationId xmlns:a16="http://schemas.microsoft.com/office/drawing/2014/main" id="{DBC87B7B-1DC5-4E65-8534-F6134E2A5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413" y="6092826"/>
            <a:ext cx="3097212" cy="5762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7BCBE4-3062-4435-8F83-AC8B1FC5BA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76" t="44189" r="16555" b="9121"/>
          <a:stretch/>
        </p:blipFill>
        <p:spPr>
          <a:xfrm>
            <a:off x="700670" y="-102255"/>
            <a:ext cx="9630780" cy="3699586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687358-6684-41F3-AC6C-B28D4EB10D9E}"/>
              </a:ext>
            </a:extLst>
          </p:cNvPr>
          <p:cNvSpPr txBox="1"/>
          <p:nvPr/>
        </p:nvSpPr>
        <p:spPr>
          <a:xfrm>
            <a:off x="6476007" y="3301999"/>
            <a:ext cx="1461493" cy="2616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tx2">
                    <a:lumMod val="75000"/>
                  </a:schemeClr>
                </a:solidFill>
              </a:rPr>
              <a:t>DKS-91 (PYTHIA MC)</a:t>
            </a:r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B466A9DA-7A4A-47F6-B83A-3684DA567A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8" t="17804" r="37823" b="10000"/>
          <a:stretch/>
        </p:blipFill>
        <p:spPr bwMode="auto">
          <a:xfrm>
            <a:off x="8245727" y="5507335"/>
            <a:ext cx="576261" cy="713466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553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553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351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85A99E-BA41-4E5D-A6DD-001157C1B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625" y="94349"/>
            <a:ext cx="8741771" cy="62620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5BF788-6B7E-463A-A2C2-FDDF99FE9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4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0804FE-C662-47A0-B9BE-57E5B05A4E81}"/>
              </a:ext>
            </a:extLst>
          </p:cNvPr>
          <p:cNvSpPr txBox="1"/>
          <p:nvPr/>
        </p:nvSpPr>
        <p:spPr>
          <a:xfrm>
            <a:off x="4159045" y="1509656"/>
            <a:ext cx="3195484" cy="3978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86654B-425B-4B4B-A77B-7CE98C137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7666" y="1475247"/>
            <a:ext cx="3294052" cy="365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F7A32D-EAD0-4D9D-BEEC-E54DFCDBA18D}"/>
              </a:ext>
            </a:extLst>
          </p:cNvPr>
          <p:cNvSpPr txBox="1"/>
          <p:nvPr/>
        </p:nvSpPr>
        <p:spPr>
          <a:xfrm>
            <a:off x="9108141" y="421341"/>
            <a:ext cx="2931459" cy="92333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LRGs caused by </a:t>
            </a:r>
            <a:r>
              <a:rPr lang="en-GB" dirty="0">
                <a:solidFill>
                  <a:schemeClr val="accent1"/>
                </a:solidFill>
              </a:rPr>
              <a:t>Pomeron</a:t>
            </a:r>
            <a:r>
              <a:rPr lang="en-GB" dirty="0"/>
              <a:t>,</a:t>
            </a:r>
          </a:p>
          <a:p>
            <a:pPr algn="ctr"/>
            <a:r>
              <a:rPr lang="en-GB" dirty="0"/>
              <a:t>photon (W,Z)  or </a:t>
            </a:r>
            <a:r>
              <a:rPr lang="en-GB" dirty="0" err="1"/>
              <a:t>Odderon</a:t>
            </a:r>
            <a:r>
              <a:rPr lang="en-GB" dirty="0"/>
              <a:t> exchanges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063ADC-D737-9224-5497-FB55DFA2C9DC}"/>
              </a:ext>
            </a:extLst>
          </p:cNvPr>
          <p:cNvSpPr txBox="1"/>
          <p:nvPr/>
        </p:nvSpPr>
        <p:spPr>
          <a:xfrm>
            <a:off x="2166731" y="2007707"/>
            <a:ext cx="1351721" cy="4587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30985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FFDA099A-ECE7-4C1E-BCE8-9EA44FF45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C204C-9E72-4201-8F95-D1C2715E462D}" type="slidenum">
              <a:rPr lang="en-GB" altLang="en-US"/>
              <a:pPr/>
              <a:t>40</a:t>
            </a:fld>
            <a:endParaRPr lang="en-GB" altLang="en-US"/>
          </a:p>
        </p:txBody>
      </p:sp>
      <p:pic>
        <p:nvPicPr>
          <p:cNvPr id="106498" name="Picture 2">
            <a:extLst>
              <a:ext uri="{FF2B5EF4-FFF2-40B4-BE49-F238E27FC236}">
                <a16:creationId xmlns:a16="http://schemas.microsoft.com/office/drawing/2014/main" id="{75938472-A24C-4749-A1A3-31668BC9E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4868864"/>
            <a:ext cx="874713" cy="130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99" name="Picture 3">
            <a:extLst>
              <a:ext uri="{FF2B5EF4-FFF2-40B4-BE49-F238E27FC236}">
                <a16:creationId xmlns:a16="http://schemas.microsoft.com/office/drawing/2014/main" id="{EFD8BBDF-50F3-422F-BF3B-DAABC15C7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385" y="4848184"/>
            <a:ext cx="850900" cy="122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0" name="Picture 4">
            <a:extLst>
              <a:ext uri="{FF2B5EF4-FFF2-40B4-BE49-F238E27FC236}">
                <a16:creationId xmlns:a16="http://schemas.microsoft.com/office/drawing/2014/main" id="{CD16AA30-2885-4E60-994E-858D95ED4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7" t="13802" r="14113" b="7465"/>
          <a:stretch>
            <a:fillRect/>
          </a:stretch>
        </p:blipFill>
        <p:spPr bwMode="auto">
          <a:xfrm>
            <a:off x="5591176" y="5084764"/>
            <a:ext cx="76517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01" name="Text Box 5">
            <a:extLst>
              <a:ext uri="{FF2B5EF4-FFF2-40B4-BE49-F238E27FC236}">
                <a16:creationId xmlns:a16="http://schemas.microsoft.com/office/drawing/2014/main" id="{32157FD5-ED50-4571-9FAF-EF587988C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525" y="4319589"/>
            <a:ext cx="419326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b="1">
                <a:solidFill>
                  <a:srgbClr val="993300"/>
                </a:solidFill>
              </a:rPr>
              <a:t>Forcing two camels to go through the eye</a:t>
            </a:r>
            <a:r>
              <a:rPr lang="en-GB" altLang="en-US" sz="1600" b="1">
                <a:solidFill>
                  <a:srgbClr val="993300"/>
                </a:solidFill>
                <a:latin typeface="Lucida Calligraphy" panose="03010101010101010101" pitchFamily="66" charset="0"/>
              </a:rPr>
              <a:t> </a:t>
            </a:r>
          </a:p>
          <a:p>
            <a:r>
              <a:rPr lang="en-GB" altLang="en-US" b="1">
                <a:solidFill>
                  <a:srgbClr val="993300"/>
                </a:solidFill>
              </a:rPr>
              <a:t>of a needle</a:t>
            </a:r>
          </a:p>
        </p:txBody>
      </p:sp>
      <p:sp>
        <p:nvSpPr>
          <p:cNvPr id="106503" name="Text Box 7">
            <a:extLst>
              <a:ext uri="{FF2B5EF4-FFF2-40B4-BE49-F238E27FC236}">
                <a16:creationId xmlns:a16="http://schemas.microsoft.com/office/drawing/2014/main" id="{CA5F1DDB-6C44-410F-B91A-CA7627BAB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030" y="342340"/>
            <a:ext cx="671988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GB" altLang="en-US" sz="1600" dirty="0">
                <a:solidFill>
                  <a:schemeClr val="accent2"/>
                </a:solidFill>
                <a:latin typeface="Comic Sans MS" panose="030F0702030302020204" pitchFamily="66" charset="0"/>
              </a:rPr>
              <a:t>High price to pay for such a clean exclusive  environment</a:t>
            </a:r>
            <a:r>
              <a:rPr lang="en-GB" altLang="en-US" dirty="0">
                <a:solidFill>
                  <a:schemeClr val="accent2"/>
                </a:solidFill>
                <a:latin typeface="Comic Sans MS" panose="030F0702030302020204" pitchFamily="66" charset="0"/>
              </a:rPr>
              <a:t>:</a:t>
            </a:r>
          </a:p>
          <a:p>
            <a:pPr algn="l"/>
            <a:endParaRPr lang="en-GB" altLang="en-US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 algn="l"/>
            <a:r>
              <a:rPr lang="el-GR" altLang="en-US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GB" altLang="en-US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aseline="-250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(CEP) ~ 10</a:t>
            </a:r>
            <a:endParaRPr lang="en-US" altLang="en-US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504" name="Text Box 8">
            <a:extLst>
              <a:ext uri="{FF2B5EF4-FFF2-40B4-BE49-F238E27FC236}">
                <a16:creationId xmlns:a16="http://schemas.microsoft.com/office/drawing/2014/main" id="{DCA6EA45-83A2-4CED-BC40-DD843209F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2888" y="835590"/>
            <a:ext cx="5000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GB" altLang="en-US" sz="1600" dirty="0">
                <a:solidFill>
                  <a:srgbClr val="FF0000"/>
                </a:solidFill>
              </a:rPr>
              <a:t>-4</a:t>
            </a:r>
          </a:p>
        </p:txBody>
      </p:sp>
      <p:sp>
        <p:nvSpPr>
          <p:cNvPr id="106505" name="Text Box 9">
            <a:extLst>
              <a:ext uri="{FF2B5EF4-FFF2-40B4-BE49-F238E27FC236}">
                <a16:creationId xmlns:a16="http://schemas.microsoft.com/office/drawing/2014/main" id="{B9EE4053-7034-462B-B3BC-D82DBD6E6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3613" y="906463"/>
            <a:ext cx="14779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altLang="en-US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</a:t>
            </a:r>
            <a:r>
              <a:rPr lang="en-GB" altLang="en-US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l-GR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GB" altLang="en-US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GB" altLang="en-US" sz="160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inclus</a:t>
            </a:r>
            <a:r>
              <a:rPr lang="en-GB" altLang="en-US" sz="1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l-GR" altLang="en-US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506" name="Text Box 10">
            <a:extLst>
              <a:ext uri="{FF2B5EF4-FFF2-40B4-BE49-F238E27FC236}">
                <a16:creationId xmlns:a16="http://schemas.microsoft.com/office/drawing/2014/main" id="{A5DAA0E2-A0D4-4D5D-98BB-FC79C6A1B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5019" y="1323976"/>
            <a:ext cx="56204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altLang="en-US" dirty="0">
                <a:latin typeface="Comic Sans MS" panose="030F0702030302020204" pitchFamily="66" charset="0"/>
              </a:rPr>
              <a:t>R</a:t>
            </a:r>
            <a:r>
              <a:rPr lang="en-GB" altLang="en-US" sz="1600" dirty="0">
                <a:latin typeface="Comic Sans MS" panose="030F0702030302020204" pitchFamily="66" charset="0"/>
              </a:rPr>
              <a:t>apidity Gaps</a:t>
            </a:r>
            <a:r>
              <a:rPr lang="en-GB" altLang="en-US" dirty="0">
                <a:latin typeface="Comic Sans MS" panose="030F0702030302020204" pitchFamily="66" charset="0"/>
              </a:rPr>
              <a:t> </a:t>
            </a:r>
            <a:r>
              <a:rPr lang="en-GB" altLang="en-US" sz="1600" dirty="0">
                <a:latin typeface="Comic Sans MS" panose="030F0702030302020204" pitchFamily="66" charset="0"/>
              </a:rPr>
              <a:t>should survive</a:t>
            </a:r>
            <a:r>
              <a:rPr lang="en-GB" altLang="en-US" sz="1600" dirty="0">
                <a:solidFill>
                  <a:schemeClr val="accent2"/>
                </a:solidFill>
                <a:latin typeface="Arial Rounded MT Bold" panose="020F0704030504030204" pitchFamily="34" charset="0"/>
              </a:rPr>
              <a:t> hostile</a:t>
            </a:r>
            <a:r>
              <a:rPr lang="en-GB" altLang="en-US" sz="1600" dirty="0">
                <a:solidFill>
                  <a:srgbClr val="003300"/>
                </a:solidFill>
                <a:latin typeface="Comic Sans MS" panose="030F0702030302020204" pitchFamily="66" charset="0"/>
              </a:rPr>
              <a:t> </a:t>
            </a:r>
            <a:r>
              <a:rPr lang="en-GB" altLang="en-US" sz="1600" dirty="0">
                <a:latin typeface="Comic Sans MS" panose="030F0702030302020204" pitchFamily="66" charset="0"/>
              </a:rPr>
              <a:t>hadronic</a:t>
            </a:r>
            <a:r>
              <a:rPr lang="en-GB" altLang="en-US" sz="1600" dirty="0">
                <a:solidFill>
                  <a:srgbClr val="66CCFF"/>
                </a:solidFill>
                <a:latin typeface="Lucida Calligraphy" panose="03010101010101010101" pitchFamily="66" charset="0"/>
              </a:rPr>
              <a:t> </a:t>
            </a:r>
            <a:r>
              <a:rPr lang="en-GB" altLang="en-US" sz="1600" dirty="0">
                <a:solidFill>
                  <a:srgbClr val="FF0000"/>
                </a:solidFill>
                <a:latin typeface="Lucida Calligraphy" panose="03010101010101010101" pitchFamily="66" charset="0"/>
              </a:rPr>
              <a:t>radiation</a:t>
            </a:r>
          </a:p>
          <a:p>
            <a:pPr algn="l"/>
            <a:r>
              <a:rPr lang="en-GB" altLang="en-US" sz="1600" dirty="0">
                <a:solidFill>
                  <a:srgbClr val="FF0000"/>
                </a:solidFill>
                <a:latin typeface="Lucida Calligraphy" panose="03010101010101010101" pitchFamily="66" charset="0"/>
              </a:rPr>
              <a:t>damages</a:t>
            </a:r>
            <a:r>
              <a:rPr lang="en-GB" altLang="en-US" sz="1600" dirty="0">
                <a:latin typeface="Lucida Calligraphy" panose="03010101010101010101" pitchFamily="66" charset="0"/>
              </a:rPr>
              <a:t> </a:t>
            </a:r>
            <a:r>
              <a:rPr lang="en-GB" altLang="en-US" sz="1600" dirty="0">
                <a:latin typeface="Comic Sans MS" panose="030F0702030302020204" pitchFamily="66" charset="0"/>
              </a:rPr>
              <a:t>and </a:t>
            </a:r>
            <a:r>
              <a:rPr lang="en-GB" altLang="en-US" sz="1600" dirty="0">
                <a:latin typeface="Lucida Calligraphy" panose="03010101010101010101" pitchFamily="66" charset="0"/>
              </a:rPr>
              <a:t> </a:t>
            </a:r>
            <a:r>
              <a:rPr lang="en-GB" altLang="en-US" dirty="0">
                <a:solidFill>
                  <a:srgbClr val="FF0000"/>
                </a:solidFill>
                <a:latin typeface="Lucida Calligraphy" panose="03010101010101010101" pitchFamily="66" charset="0"/>
              </a:rPr>
              <a:t>‘</a:t>
            </a:r>
            <a:r>
              <a:rPr lang="en-GB" altLang="en-US" sz="1600" dirty="0">
                <a:solidFill>
                  <a:srgbClr val="FF0000"/>
                </a:solidFill>
                <a:latin typeface="Lucida Calligraphy" panose="03010101010101010101" pitchFamily="66" charset="0"/>
              </a:rPr>
              <a:t>partonic pile-up</a:t>
            </a:r>
            <a:r>
              <a:rPr lang="en-GB" altLang="en-US" sz="1600" dirty="0">
                <a:solidFill>
                  <a:srgbClr val="66CCFF"/>
                </a:solidFill>
                <a:latin typeface="Lucida Calligraphy" panose="03010101010101010101" pitchFamily="66" charset="0"/>
              </a:rPr>
              <a:t> ‘</a:t>
            </a:r>
          </a:p>
        </p:txBody>
      </p:sp>
      <p:sp>
        <p:nvSpPr>
          <p:cNvPr id="106507" name="Text Box 11">
            <a:extLst>
              <a:ext uri="{FF2B5EF4-FFF2-40B4-BE49-F238E27FC236}">
                <a16:creationId xmlns:a16="http://schemas.microsoft.com/office/drawing/2014/main" id="{1B8C7464-7BCA-49F4-A851-0D940A7C3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4277" y="1889126"/>
            <a:ext cx="3130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GB" altLang="en-US">
                <a:solidFill>
                  <a:schemeClr val="accent2"/>
                </a:solidFill>
              </a:rPr>
              <a:t>symbolically</a:t>
            </a:r>
            <a:r>
              <a:rPr lang="en-GB" altLang="en-US" sz="1600">
                <a:solidFill>
                  <a:schemeClr val="accent2"/>
                </a:solidFill>
              </a:rPr>
              <a:t>   </a:t>
            </a:r>
            <a:r>
              <a:rPr lang="en-GB" altLang="en-US">
                <a:solidFill>
                  <a:schemeClr val="accent2"/>
                </a:solidFill>
              </a:rPr>
              <a:t>W</a:t>
            </a:r>
            <a:r>
              <a:rPr lang="en-GB" altLang="en-US" b="1">
                <a:solidFill>
                  <a:schemeClr val="accent2"/>
                </a:solidFill>
              </a:rPr>
              <a:t> = S</a:t>
            </a:r>
            <a:r>
              <a:rPr lang="en-US" altLang="en-US" b="1">
                <a:solidFill>
                  <a:schemeClr val="accent2"/>
                </a:solidFill>
              </a:rPr>
              <a:t>² T²</a:t>
            </a:r>
          </a:p>
        </p:txBody>
      </p:sp>
      <p:sp>
        <p:nvSpPr>
          <p:cNvPr id="106508" name="Text Box 12">
            <a:extLst>
              <a:ext uri="{FF2B5EF4-FFF2-40B4-BE49-F238E27FC236}">
                <a16:creationId xmlns:a16="http://schemas.microsoft.com/office/drawing/2014/main" id="{E274D92E-40DB-4874-9F89-4ADC4B048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0143" y="2205038"/>
            <a:ext cx="4268989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200" dirty="0">
                <a:solidFill>
                  <a:srgbClr val="003300"/>
                </a:solidFill>
              </a:rPr>
              <a:t>Colour  charges of the ‘digluon dipole’ are screened</a:t>
            </a:r>
          </a:p>
          <a:p>
            <a:r>
              <a:rPr lang="en-GB" altLang="en-US" sz="1200" dirty="0">
                <a:solidFill>
                  <a:srgbClr val="003300"/>
                </a:solidFill>
              </a:rPr>
              <a:t>only at</a:t>
            </a:r>
            <a:r>
              <a:rPr lang="en-GB" altLang="en-US" sz="1600" dirty="0"/>
              <a:t> </a:t>
            </a:r>
            <a:r>
              <a:rPr lang="en-GB" altLang="en-US" sz="1600" dirty="0" err="1"/>
              <a:t>r</a:t>
            </a:r>
            <a:r>
              <a:rPr lang="en-GB" altLang="en-US" sz="1200" dirty="0" err="1"/>
              <a:t>d</a:t>
            </a:r>
            <a:r>
              <a:rPr lang="en-GB" altLang="en-US" sz="1200" dirty="0"/>
              <a:t> ≥  1/ (Qt)</a:t>
            </a:r>
            <a:r>
              <a:rPr lang="en-GB" altLang="en-US" sz="1000" dirty="0" err="1"/>
              <a:t>ch</a:t>
            </a:r>
            <a:endParaRPr lang="en-GB" altLang="en-US" sz="1000" dirty="0"/>
          </a:p>
          <a:p>
            <a:endParaRPr lang="en-GB" altLang="en-US" sz="1200" dirty="0">
              <a:solidFill>
                <a:srgbClr val="FF0000"/>
              </a:solidFill>
            </a:endParaRPr>
          </a:p>
          <a:p>
            <a:r>
              <a:rPr lang="en-GB" altLang="en-US" dirty="0">
                <a:solidFill>
                  <a:srgbClr val="FF0000"/>
                </a:solidFill>
              </a:rPr>
              <a:t>GAP   Keepers </a:t>
            </a:r>
            <a:r>
              <a:rPr lang="en-GB" altLang="en-US" sz="1200" dirty="0"/>
              <a:t> </a:t>
            </a:r>
            <a:r>
              <a:rPr lang="en-GB" altLang="en-US" sz="1200" dirty="0">
                <a:solidFill>
                  <a:srgbClr val="000066"/>
                </a:solidFill>
              </a:rPr>
              <a:t>(Survival Factors)  ,</a:t>
            </a:r>
            <a:r>
              <a:rPr lang="en-GB" altLang="en-US" sz="1200" dirty="0">
                <a:solidFill>
                  <a:srgbClr val="66CCFF"/>
                </a:solidFill>
              </a:rPr>
              <a:t>  </a:t>
            </a:r>
            <a:r>
              <a:rPr lang="en-GB" altLang="en-US" sz="1200" dirty="0"/>
              <a:t>protecting</a:t>
            </a:r>
            <a:r>
              <a:rPr lang="en-GB" altLang="en-US" sz="1200" dirty="0">
                <a:solidFill>
                  <a:srgbClr val="FF0000"/>
                </a:solidFill>
              </a:rPr>
              <a:t> RG  </a:t>
            </a:r>
            <a:r>
              <a:rPr lang="en-GB" altLang="en-US" sz="1200" dirty="0"/>
              <a:t> against:</a:t>
            </a:r>
          </a:p>
          <a:p>
            <a:endParaRPr lang="en-GB" altLang="en-US" sz="1200" dirty="0"/>
          </a:p>
          <a:p>
            <a:r>
              <a:rPr lang="en-GB" altLang="en-US" sz="1600" dirty="0">
                <a:solidFill>
                  <a:schemeClr val="accent2"/>
                </a:solidFill>
                <a:sym typeface="Wingdings 2" panose="05020102010507070707" pitchFamily="18" charset="2"/>
              </a:rPr>
              <a:t></a:t>
            </a:r>
            <a:r>
              <a:rPr lang="en-GB" altLang="en-US" sz="1600" dirty="0">
                <a:solidFill>
                  <a:srgbClr val="003300"/>
                </a:solidFill>
                <a:sym typeface="Wingdings 2" panose="05020102010507070707" pitchFamily="18" charset="2"/>
              </a:rPr>
              <a:t> </a:t>
            </a:r>
            <a:r>
              <a:rPr lang="en-GB" altLang="en-US" sz="1200" dirty="0"/>
              <a:t>the debris of QCD radiation with </a:t>
            </a:r>
            <a:r>
              <a:rPr lang="en-GB" altLang="en-US" sz="1200" dirty="0">
                <a:solidFill>
                  <a:srgbClr val="FF0000"/>
                </a:solidFill>
              </a:rPr>
              <a:t>1/Qt≥ </a:t>
            </a:r>
            <a:r>
              <a:rPr lang="en-GB" altLang="en-US" sz="1200" dirty="0">
                <a:solidFill>
                  <a:srgbClr val="FF0000"/>
                </a:solidFill>
                <a:sym typeface="Symbol" panose="05050102010706020507" pitchFamily="18" charset="2"/>
              </a:rPr>
              <a:t>≥</a:t>
            </a:r>
            <a:r>
              <a:rPr lang="en-GB" altLang="en-US" sz="1200" dirty="0">
                <a:solidFill>
                  <a:srgbClr val="FF0000"/>
                </a:solidFill>
              </a:rPr>
              <a:t>  1/M</a:t>
            </a:r>
            <a:r>
              <a:rPr lang="en-GB" altLang="en-US" sz="1200" dirty="0"/>
              <a:t>          </a:t>
            </a:r>
            <a:r>
              <a:rPr lang="en-GB" altLang="en-US" b="1" dirty="0">
                <a:solidFill>
                  <a:srgbClr val="FF0000"/>
                </a:solidFill>
              </a:rPr>
              <a:t>(T)</a:t>
            </a:r>
          </a:p>
          <a:p>
            <a:endParaRPr lang="en-GB" altLang="en-US" b="1" dirty="0">
              <a:solidFill>
                <a:srgbClr val="FF00FF"/>
              </a:solidFill>
            </a:endParaRPr>
          </a:p>
          <a:p>
            <a:r>
              <a:rPr lang="en-GB" altLang="en-US" sz="1600" dirty="0">
                <a:solidFill>
                  <a:schemeClr val="accent2"/>
                </a:solidFill>
                <a:sym typeface="Wingdings 2" panose="05020102010507070707" pitchFamily="18" charset="2"/>
              </a:rPr>
              <a:t></a:t>
            </a:r>
            <a:r>
              <a:rPr lang="en-GB" altLang="en-US" sz="16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GB" altLang="en-US" sz="1200" dirty="0"/>
              <a:t>soft </a:t>
            </a:r>
            <a:r>
              <a:rPr lang="en-GB" altLang="en-US" sz="1200" dirty="0" err="1"/>
              <a:t>rescattering</a:t>
            </a:r>
            <a:r>
              <a:rPr lang="en-GB" altLang="en-US" sz="1200" dirty="0"/>
              <a:t> effects (necessitated by unitarity)       </a:t>
            </a:r>
            <a:r>
              <a:rPr lang="en-GB" altLang="en-US" b="1" dirty="0">
                <a:solidFill>
                  <a:srgbClr val="FF0000"/>
                </a:solidFill>
              </a:rPr>
              <a:t>(S)</a:t>
            </a:r>
          </a:p>
          <a:p>
            <a:endParaRPr lang="en-GB" altLang="en-US" b="1" dirty="0">
              <a:solidFill>
                <a:srgbClr val="FF00FF"/>
              </a:solidFill>
            </a:endParaRPr>
          </a:p>
          <a:p>
            <a:endParaRPr lang="en-GB" altLang="en-US" dirty="0"/>
          </a:p>
          <a:p>
            <a:endParaRPr lang="en-GB" altLang="en-US" dirty="0"/>
          </a:p>
        </p:txBody>
      </p:sp>
      <p:sp>
        <p:nvSpPr>
          <p:cNvPr id="106509" name="Text Box 13">
            <a:extLst>
              <a:ext uri="{FF2B5EF4-FFF2-40B4-BE49-F238E27FC236}">
                <a16:creationId xmlns:a16="http://schemas.microsoft.com/office/drawing/2014/main" id="{E4A84251-7F86-4242-84A7-0CB645531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513" y="6197600"/>
            <a:ext cx="3305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altLang="en-US" b="1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06510" name="Text Box 14">
            <a:extLst>
              <a:ext uri="{FF2B5EF4-FFF2-40B4-BE49-F238E27FC236}">
                <a16:creationId xmlns:a16="http://schemas.microsoft.com/office/drawing/2014/main" id="{5AD39A69-856B-4BE0-9D5A-E33381AE3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0938" y="6359525"/>
            <a:ext cx="3080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altLang="en-US" b="1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106511" name="Text Box 15">
            <a:extLst>
              <a:ext uri="{FF2B5EF4-FFF2-40B4-BE49-F238E27FC236}">
                <a16:creationId xmlns:a16="http://schemas.microsoft.com/office/drawing/2014/main" id="{1D085375-E765-4099-9722-70C4D502A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8888" y="6291263"/>
            <a:ext cx="4810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GB" altLang="en-US" b="1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106512" name="Line 16">
            <a:extLst>
              <a:ext uri="{FF2B5EF4-FFF2-40B4-BE49-F238E27FC236}">
                <a16:creationId xmlns:a16="http://schemas.microsoft.com/office/drawing/2014/main" id="{C1D04FA1-A4E6-4216-A9B3-99070DF5D1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32100" y="6345239"/>
            <a:ext cx="2590800" cy="161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6513" name="Line 17">
            <a:extLst>
              <a:ext uri="{FF2B5EF4-FFF2-40B4-BE49-F238E27FC236}">
                <a16:creationId xmlns:a16="http://schemas.microsoft.com/office/drawing/2014/main" id="{0DC8EA64-D886-488B-961E-583D62E3700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478588" y="6345238"/>
            <a:ext cx="2208212" cy="1079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058DDE-594B-4574-8118-0512C8CB6914}"/>
              </a:ext>
            </a:extLst>
          </p:cNvPr>
          <p:cNvSpPr txBox="1"/>
          <p:nvPr/>
        </p:nvSpPr>
        <p:spPr>
          <a:xfrm>
            <a:off x="8477531" y="1084728"/>
            <a:ext cx="37503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A.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Bialas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and P.V.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Landshoff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, Phys. Lett. B256 (1991) 540.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B85C47-4862-43C7-A946-886ABB934B7C}"/>
              </a:ext>
            </a:extLst>
          </p:cNvPr>
          <p:cNvSpPr txBox="1"/>
          <p:nvPr/>
        </p:nvSpPr>
        <p:spPr>
          <a:xfrm>
            <a:off x="8732955" y="1506941"/>
            <a:ext cx="3629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Excitement of the Tevatron community-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4E1018-1902-452E-B084-02F18C683D09}"/>
              </a:ext>
            </a:extLst>
          </p:cNvPr>
          <p:cNvSpPr txBox="1"/>
          <p:nvPr/>
        </p:nvSpPr>
        <p:spPr>
          <a:xfrm>
            <a:off x="9027459" y="2321859"/>
            <a:ext cx="2348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KMR 1997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DFD8BD-0537-4319-AEE4-04831D7AEA38}"/>
              </a:ext>
            </a:extLst>
          </p:cNvPr>
          <p:cNvSpPr txBox="1"/>
          <p:nvPr/>
        </p:nvSpPr>
        <p:spPr>
          <a:xfrm>
            <a:off x="8955973" y="1882587"/>
            <a:ext cx="2743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Theory spread of 11 orders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7FF560-19D5-45A7-ABC0-7D86D356C284}"/>
              </a:ext>
            </a:extLst>
          </p:cNvPr>
          <p:cNvSpPr txBox="1"/>
          <p:nvPr/>
        </p:nvSpPr>
        <p:spPr>
          <a:xfrm>
            <a:off x="8758515" y="2967165"/>
            <a:ext cx="2169461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GB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7" name="Picture 18" descr="MCj04238200000[1]">
            <a:extLst>
              <a:ext uri="{FF2B5EF4-FFF2-40B4-BE49-F238E27FC236}">
                <a16:creationId xmlns:a16="http://schemas.microsoft.com/office/drawing/2014/main" id="{722593A5-72BF-4D1A-BB01-59886D96E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469" y="1522478"/>
            <a:ext cx="3087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0" descr="MCj04238480000[1]">
            <a:extLst>
              <a:ext uri="{FF2B5EF4-FFF2-40B4-BE49-F238E27FC236}">
                <a16:creationId xmlns:a16="http://schemas.microsoft.com/office/drawing/2014/main" id="{DB9BE5E7-556A-4BA2-A4AA-61406F636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190" y="1873128"/>
            <a:ext cx="2516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27E222-8734-4EC1-BDA3-1C0F14769C5D}"/>
              </a:ext>
            </a:extLst>
          </p:cNvPr>
          <p:cNvSpPr/>
          <p:nvPr/>
        </p:nvSpPr>
        <p:spPr>
          <a:xfrm>
            <a:off x="2205318" y="4182876"/>
            <a:ext cx="7565744" cy="2500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7035C7F8-4D12-4F15-B916-5A1A0112F0F8}"/>
              </a:ext>
            </a:extLst>
          </p:cNvPr>
          <p:cNvSpPr/>
          <p:nvPr/>
        </p:nvSpPr>
        <p:spPr>
          <a:xfrm>
            <a:off x="9420763" y="2654984"/>
            <a:ext cx="288003" cy="24709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D0BE7A5-0EFC-4550-B4C2-4F5AA817A2B4}"/>
              </a:ext>
            </a:extLst>
          </p:cNvPr>
          <p:cNvSpPr/>
          <p:nvPr/>
        </p:nvSpPr>
        <p:spPr>
          <a:xfrm>
            <a:off x="7924800" y="865611"/>
            <a:ext cx="4195482" cy="28315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F852C2-A71F-49C5-AE54-D6C5BB87A3A3}"/>
              </a:ext>
            </a:extLst>
          </p:cNvPr>
          <p:cNvSpPr txBox="1"/>
          <p:nvPr/>
        </p:nvSpPr>
        <p:spPr>
          <a:xfrm>
            <a:off x="8720786" y="2966897"/>
            <a:ext cx="2299148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chemeClr val="accent5">
                    <a:lumMod val="50000"/>
                  </a:schemeClr>
                </a:solidFill>
              </a:rPr>
              <a:t>Factor ~3 since then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9" grpId="0"/>
      <p:bldP spid="106510" grpId="0"/>
      <p:bldP spid="106511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F5E1955C-7E7D-4E8F-BFBA-4963F29D6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E7D15-A03C-4E00-B16D-70D738E727BD}" type="slidenum">
              <a:rPr lang="en-GB" altLang="en-US"/>
              <a:pPr/>
              <a:t>41</a:t>
            </a:fld>
            <a:endParaRPr lang="en-GB" altLang="en-US"/>
          </a:p>
        </p:txBody>
      </p:sp>
      <p:pic>
        <p:nvPicPr>
          <p:cNvPr id="193538" name="Picture 2">
            <a:extLst>
              <a:ext uri="{FF2B5EF4-FFF2-40B4-BE49-F238E27FC236}">
                <a16:creationId xmlns:a16="http://schemas.microsoft.com/office/drawing/2014/main" id="{9B8B8D23-ABC0-4658-AEA4-BDC91609B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" t="3125" r="1270" b="-1193"/>
          <a:stretch>
            <a:fillRect/>
          </a:stretch>
        </p:blipFill>
        <p:spPr bwMode="auto">
          <a:xfrm>
            <a:off x="1919288" y="115888"/>
            <a:ext cx="7632700" cy="575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3540" name="Oval 4">
            <a:extLst>
              <a:ext uri="{FF2B5EF4-FFF2-40B4-BE49-F238E27FC236}">
                <a16:creationId xmlns:a16="http://schemas.microsoft.com/office/drawing/2014/main" id="{154991C1-2AE8-4FDB-851A-8EFF0C62E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6088" y="5589589"/>
            <a:ext cx="647700" cy="2873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A8EE3E-B7DC-4A03-8355-450019B2DF3D}"/>
              </a:ext>
            </a:extLst>
          </p:cNvPr>
          <p:cNvSpPr txBox="1"/>
          <p:nvPr/>
        </p:nvSpPr>
        <p:spPr>
          <a:xfrm>
            <a:off x="4990641" y="33048"/>
            <a:ext cx="279828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1997-2000)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3E77E65D-AEAF-4998-A847-1CC6CE642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4633" y="1989139"/>
            <a:ext cx="2736850" cy="346075"/>
          </a:xfrm>
          <a:prstGeom prst="rect">
            <a:avLst/>
          </a:prstGeom>
          <a:solidFill>
            <a:srgbClr val="00FFFF">
              <a:alpha val="24001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GB" altLang="en-US" sz="1600" b="1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(CEP) ~ 10</a:t>
            </a:r>
            <a:r>
              <a:rPr lang="en-GB" altLang="en-US" sz="1600" b="1" baseline="30000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-4</a:t>
            </a:r>
            <a:r>
              <a:rPr lang="en-GB" altLang="en-US" sz="1600" b="1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1600" b="1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GB" altLang="en-US" sz="1600" b="1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  (</a:t>
            </a:r>
            <a:r>
              <a:rPr lang="en-GB" altLang="en-US" sz="1600" b="1" dirty="0" err="1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incl</a:t>
            </a:r>
            <a:r>
              <a:rPr lang="en-GB" altLang="en-US" sz="1600" b="1" dirty="0">
                <a:solidFill>
                  <a:srgbClr val="000066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A5121A-FD86-F9A8-FCD4-D8F354853286}"/>
              </a:ext>
            </a:extLst>
          </p:cNvPr>
          <p:cNvSpPr txBox="1"/>
          <p:nvPr/>
        </p:nvSpPr>
        <p:spPr>
          <a:xfrm>
            <a:off x="745433" y="3240155"/>
            <a:ext cx="970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Roughly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4CF83F-437E-4CEE-BD95-E1E8BF246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6B38BE-B387-4728-A75E-58716F816513}" type="slidenum">
              <a:rPr lang="en-GB" smtClean="0"/>
              <a:pPr>
                <a:defRPr/>
              </a:pPr>
              <a:t>42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5A0078-A56F-49E6-8F49-B8EAE41D3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59" y="755082"/>
            <a:ext cx="5475969" cy="8313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F97BA2-200C-433D-8F17-444DAC2FD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45" y="1609868"/>
            <a:ext cx="3759386" cy="9078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9117D0-CC69-499F-B2CB-EC1850488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970" y="414166"/>
            <a:ext cx="3705802" cy="22533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AAA730-98D5-4C57-B019-B22CC0E89E92}"/>
              </a:ext>
            </a:extLst>
          </p:cNvPr>
          <p:cNvSpPr txBox="1"/>
          <p:nvPr/>
        </p:nvSpPr>
        <p:spPr>
          <a:xfrm>
            <a:off x="9430439" y="1366092"/>
            <a:ext cx="79321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AF952E-5B83-41B7-B522-9EA949107C10}"/>
              </a:ext>
            </a:extLst>
          </p:cNvPr>
          <p:cNvSpPr txBox="1"/>
          <p:nvPr/>
        </p:nvSpPr>
        <p:spPr>
          <a:xfrm>
            <a:off x="198302" y="2671457"/>
            <a:ext cx="5475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Sudakov</a:t>
            </a:r>
            <a:r>
              <a:rPr lang="en-GB" dirty="0"/>
              <a:t>      - probability not emitting gluons with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7381A9-FB97-42E9-B5F7-F5C2853823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1760" y="3281866"/>
            <a:ext cx="1435261" cy="3163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F5D079-DB62-463F-A843-9050F78BE9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495" y="3220207"/>
            <a:ext cx="7118902" cy="369332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ADF358-514B-4377-AF8B-484EBA368A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545" y="555399"/>
            <a:ext cx="2009769" cy="3693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5A6601-20B7-4C83-A7C9-98B1140B87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4845" y="4560689"/>
            <a:ext cx="5162309" cy="667109"/>
          </a:xfrm>
          <a:prstGeom prst="rect">
            <a:avLst/>
          </a:prstGeom>
          <a:noFill/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A1D32A2-3AD5-4D07-8639-60130C617A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672" y="3887248"/>
            <a:ext cx="5783855" cy="821068"/>
          </a:xfrm>
          <a:prstGeom prst="rect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E2A54DF-E165-441D-9A68-6A274721EC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6655" y="2646440"/>
            <a:ext cx="2011428" cy="4521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5E8C3B3-4539-4590-8325-3296E2600D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74656" y="2709927"/>
            <a:ext cx="324091" cy="40256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4B24E58-E6A0-4872-ADEA-91D8D9DAC6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50887" y="1498069"/>
            <a:ext cx="324091" cy="40256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CC4ED90-498C-43DD-BDF0-9D1B0AA9E5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14514" y="3148692"/>
            <a:ext cx="532435" cy="36230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EBA07C4-4793-4D98-AF8C-ECFFF073EF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21361" y="5076647"/>
            <a:ext cx="3379808" cy="36230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C4BEEB1-FA76-4484-944D-730FB25850A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6452" y="5052221"/>
            <a:ext cx="1713053" cy="34505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C53EBBE-1A39-4A07-A3DF-9BD556DA1A7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1721" y="5636117"/>
            <a:ext cx="5284848" cy="36135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71F96FC-790F-4F8D-9B97-69BE70F14D84}"/>
              </a:ext>
            </a:extLst>
          </p:cNvPr>
          <p:cNvSpPr txBox="1"/>
          <p:nvPr/>
        </p:nvSpPr>
        <p:spPr>
          <a:xfrm>
            <a:off x="3048918" y="3247088"/>
            <a:ext cx="609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EBA4F-4820-400E-9BAB-576BD7F39815}"/>
              </a:ext>
            </a:extLst>
          </p:cNvPr>
          <p:cNvSpPr txBox="1"/>
          <p:nvPr/>
        </p:nvSpPr>
        <p:spPr>
          <a:xfrm>
            <a:off x="7249098" y="4105195"/>
            <a:ext cx="36419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 infrared divergency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D26C78-49A7-47EF-BA6A-24D7C18B0790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19174" b="22316"/>
          <a:stretch/>
        </p:blipFill>
        <p:spPr>
          <a:xfrm>
            <a:off x="7311344" y="4613416"/>
            <a:ext cx="4409222" cy="2848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EA4D78-417C-47A9-91D0-C26745FB1B5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-33163" r="16131" b="21015"/>
          <a:stretch/>
        </p:blipFill>
        <p:spPr>
          <a:xfrm>
            <a:off x="7146509" y="5076648"/>
            <a:ext cx="734264" cy="36933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38B4F84-3177-470F-AAB3-50EB598B61EF}"/>
              </a:ext>
            </a:extLst>
          </p:cNvPr>
          <p:cNvSpPr txBox="1"/>
          <p:nvPr/>
        </p:nvSpPr>
        <p:spPr>
          <a:xfrm>
            <a:off x="7946829" y="5051286"/>
            <a:ext cx="3804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increases with mass M</a:t>
            </a:r>
            <a:r>
              <a:rPr lang="en-GB" baseline="-25000" dirty="0"/>
              <a:t>H</a:t>
            </a:r>
            <a:r>
              <a:rPr lang="en-GB" dirty="0"/>
              <a:t> and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E349670-DCA3-4B40-957C-0A681921971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838701" y="5116450"/>
            <a:ext cx="354436" cy="26415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E0F1B95-DAEA-4F74-BC26-DB0F0F12BD7E}"/>
              </a:ext>
            </a:extLst>
          </p:cNvPr>
          <p:cNvSpPr txBox="1"/>
          <p:nvPr/>
        </p:nvSpPr>
        <p:spPr>
          <a:xfrm>
            <a:off x="6962645" y="4098407"/>
            <a:ext cx="32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∎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AD63C4C-5160-4F3A-BC21-CBDF3FE1E3A0}"/>
              </a:ext>
            </a:extLst>
          </p:cNvPr>
          <p:cNvSpPr txBox="1"/>
          <p:nvPr/>
        </p:nvSpPr>
        <p:spPr>
          <a:xfrm>
            <a:off x="6960815" y="4537249"/>
            <a:ext cx="32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∎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7B6AC9D-8C55-4231-BCF1-EFB1DDD91127}"/>
              </a:ext>
            </a:extLst>
          </p:cNvPr>
          <p:cNvSpPr txBox="1"/>
          <p:nvPr/>
        </p:nvSpPr>
        <p:spPr>
          <a:xfrm>
            <a:off x="6947958" y="4965068"/>
            <a:ext cx="32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∎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53C6A86-C27B-4FE6-8489-32C4F3C9386C}"/>
              </a:ext>
            </a:extLst>
          </p:cNvPr>
          <p:cNvSpPr/>
          <p:nvPr/>
        </p:nvSpPr>
        <p:spPr>
          <a:xfrm>
            <a:off x="6731306" y="3977089"/>
            <a:ext cx="5148973" cy="1740665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C00957F-5CF9-454C-BB47-F57F26830A9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51315" y="6138563"/>
            <a:ext cx="1574157" cy="41981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A9A667E-BF7C-4A05-AFEE-A538BCFF55B9}"/>
              </a:ext>
            </a:extLst>
          </p:cNvPr>
          <p:cNvSpPr txBox="1"/>
          <p:nvPr/>
        </p:nvSpPr>
        <p:spPr>
          <a:xfrm>
            <a:off x="3944039" y="6193257"/>
            <a:ext cx="2787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‘skewed’  unintegrated PDF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4F8873B-53FF-4070-A19D-1D8727ACD4A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84380" y="6220787"/>
            <a:ext cx="3239273" cy="2546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E9D212-D1FB-4C21-92D8-F0CBFBE7C75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197987" y="3065270"/>
            <a:ext cx="1921397" cy="6613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22EBE0-09BD-4732-82B9-399C46B72E00}"/>
              </a:ext>
            </a:extLst>
          </p:cNvPr>
          <p:cNvSpPr txBox="1"/>
          <p:nvPr/>
        </p:nvSpPr>
        <p:spPr>
          <a:xfrm>
            <a:off x="10891091" y="3274523"/>
            <a:ext cx="462710" cy="36933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DL</a:t>
            </a:r>
          </a:p>
        </p:txBody>
      </p:sp>
    </p:spTree>
    <p:extLst>
      <p:ext uri="{BB962C8B-B14F-4D97-AF65-F5344CB8AC3E}">
        <p14:creationId xmlns:p14="http://schemas.microsoft.com/office/powerpoint/2010/main" val="4148337853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0941" y="243225"/>
            <a:ext cx="7675459" cy="1046440"/>
          </a:xfrm>
          <a:prstGeom prst="rect">
            <a:avLst/>
          </a:prstGeom>
          <a:noFill/>
          <a:ln w="57150">
            <a:solidFill>
              <a:srgbClr val="A8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2">
                    <a:lumMod val="50000"/>
                  </a:schemeClr>
                </a:solidFill>
                <a:latin typeface="Algerian" panose="04020705040A02060702" pitchFamily="82" charset="0"/>
              </a:rPr>
              <a:t>FP420 and Resurrection of ‘Diffractive </a:t>
            </a:r>
            <a:r>
              <a:rPr lang="en-GB" sz="2000" b="1" dirty="0" err="1">
                <a:solidFill>
                  <a:schemeClr val="bg2">
                    <a:lumMod val="50000"/>
                  </a:schemeClr>
                </a:solidFill>
                <a:latin typeface="Algerian" panose="04020705040A02060702" pitchFamily="82" charset="0"/>
              </a:rPr>
              <a:t>HIggs</a:t>
            </a:r>
            <a:r>
              <a:rPr lang="en-GB" sz="2000" b="1" dirty="0">
                <a:solidFill>
                  <a:schemeClr val="bg2">
                    <a:lumMod val="50000"/>
                  </a:schemeClr>
                </a:solidFill>
                <a:latin typeface="Algerian" panose="04020705040A02060702" pitchFamily="82" charset="0"/>
              </a:rPr>
              <a:t>’</a:t>
            </a:r>
          </a:p>
          <a:p>
            <a:pPr algn="ctr"/>
            <a:r>
              <a:rPr lang="en-GB" sz="2400" b="1" dirty="0">
                <a:solidFill>
                  <a:schemeClr val="bg2">
                    <a:lumMod val="50000"/>
                  </a:schemeClr>
                </a:solidFill>
                <a:latin typeface="Algerian" panose="04020705040A02060702" pitchFamily="82" charset="0"/>
              </a:rPr>
              <a:t> (20 years on)</a:t>
            </a:r>
          </a:p>
          <a:p>
            <a:r>
              <a:rPr lang="en-GB" dirty="0"/>
              <a:t>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19536" y="1340768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searching for lower mass  new objects  in CEP  requires far away  (~400m)  FDs</a:t>
            </a:r>
          </a:p>
        </p:txBody>
      </p:sp>
      <p:pic>
        <p:nvPicPr>
          <p:cNvPr id="6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631951" y="1412777"/>
            <a:ext cx="388991" cy="23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631505" y="1772817"/>
            <a:ext cx="403401" cy="241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3" descr="fp420-logo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509" y="2778616"/>
            <a:ext cx="555391" cy="45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91545" y="1700808"/>
            <a:ext cx="42659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1600" dirty="0">
                <a:solidFill>
                  <a:srgbClr val="A88000"/>
                </a:solidFill>
                <a:latin typeface="Algerian" panose="04020705040A02060702" pitchFamily="82" charset="0"/>
              </a:rPr>
              <a:t>Thou shalt not annoy machine people</a:t>
            </a:r>
            <a:r>
              <a:rPr lang="en-GB" altLang="en-US" sz="1600" dirty="0">
                <a:solidFill>
                  <a:srgbClr val="FFC000"/>
                </a:solidFill>
                <a:latin typeface="Algerian" panose="04020705040A02060702" pitchFamily="82" charset="0"/>
              </a:rPr>
              <a:t>.</a:t>
            </a: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43" t="3125" r="10922" b="84462"/>
          <a:stretch/>
        </p:blipFill>
        <p:spPr bwMode="auto">
          <a:xfrm>
            <a:off x="6600056" y="1645684"/>
            <a:ext cx="1389020" cy="73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5" t="7053" r="20190" b="49789"/>
          <a:stretch/>
        </p:blipFill>
        <p:spPr bwMode="auto">
          <a:xfrm>
            <a:off x="2567608" y="2348881"/>
            <a:ext cx="5184576" cy="20246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4633841"/>
            <a:ext cx="5249616" cy="155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076" y="5085185"/>
            <a:ext cx="2355396" cy="1152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8" t="8737" r="14145" b="10000"/>
          <a:stretch/>
        </p:blipFill>
        <p:spPr bwMode="auto">
          <a:xfrm>
            <a:off x="6366001" y="1043360"/>
            <a:ext cx="4643209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1694" y="6309320"/>
            <a:ext cx="2796988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/>
              <a:t> 96 GeV-’light Higgs’ indications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362852-6217-40D8-9423-B0FBEEE94931}"/>
              </a:ext>
            </a:extLst>
          </p:cNvPr>
          <p:cNvSpPr txBox="1"/>
          <p:nvPr/>
        </p:nvSpPr>
        <p:spPr>
          <a:xfrm>
            <a:off x="3783105" y="6329082"/>
            <a:ext cx="2474351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PPS/AFP- new proposals</a:t>
            </a:r>
          </a:p>
        </p:txBody>
      </p:sp>
    </p:spTree>
    <p:extLst>
      <p:ext uri="{BB962C8B-B14F-4D97-AF65-F5344CB8AC3E}">
        <p14:creationId xmlns:p14="http://schemas.microsoft.com/office/powerpoint/2010/main" val="269165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9301"/>
          <a:stretch/>
        </p:blipFill>
        <p:spPr>
          <a:xfrm>
            <a:off x="1658550" y="549000"/>
            <a:ext cx="8874901" cy="522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334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2DA125-6042-4D28-B8B3-D519F866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45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CCD457-A177-4A0A-8505-C3A4EC89C817}"/>
              </a:ext>
            </a:extLst>
          </p:cNvPr>
          <p:cNvSpPr txBox="1"/>
          <p:nvPr/>
        </p:nvSpPr>
        <p:spPr>
          <a:xfrm>
            <a:off x="4041058" y="1189703"/>
            <a:ext cx="5034116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Photon vs Gluon  fusion</a:t>
            </a:r>
          </a:p>
        </p:txBody>
      </p:sp>
    </p:spTree>
    <p:extLst>
      <p:ext uri="{BB962C8B-B14F-4D97-AF65-F5344CB8AC3E}">
        <p14:creationId xmlns:p14="http://schemas.microsoft.com/office/powerpoint/2010/main" val="23065669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219907"/>
            <a:ext cx="8358188" cy="6285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 descr="MCj0434411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533400"/>
            <a:ext cx="392113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B7D7D0-B03D-5194-B334-CCC4A6BF3345}"/>
              </a:ext>
            </a:extLst>
          </p:cNvPr>
          <p:cNvCxnSpPr/>
          <p:nvPr/>
        </p:nvCxnSpPr>
        <p:spPr>
          <a:xfrm>
            <a:off x="5539409" y="4214191"/>
            <a:ext cx="7255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473F4A-D42A-B011-715D-B2FDCBA8306B}"/>
              </a:ext>
            </a:extLst>
          </p:cNvPr>
          <p:cNvCxnSpPr/>
          <p:nvPr/>
        </p:nvCxnSpPr>
        <p:spPr>
          <a:xfrm>
            <a:off x="1828801" y="4581939"/>
            <a:ext cx="17592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8379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 t="1741"/>
          <a:stretch/>
        </p:blipFill>
        <p:spPr bwMode="auto">
          <a:xfrm>
            <a:off x="1759258" y="282202"/>
            <a:ext cx="7891743" cy="6074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05200" y="60198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+ absorptive/</a:t>
            </a:r>
            <a:r>
              <a:rPr lang="en-GB" dirty="0" err="1"/>
              <a:t>rescattering</a:t>
            </a:r>
            <a:r>
              <a:rPr lang="en-GB" dirty="0"/>
              <a:t> effects- survival factor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59436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458200" y="3995739"/>
            <a:ext cx="2014538" cy="646331"/>
          </a:xfrm>
          <a:prstGeom prst="rect">
            <a:avLst/>
          </a:prstGeom>
          <a:solidFill>
            <a:srgbClr val="6699FF">
              <a:alpha val="23137"/>
            </a:srgb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tx2"/>
                </a:solidFill>
              </a:rPr>
              <a:t>   ‘Large’ </a:t>
            </a:r>
            <a:r>
              <a:rPr lang="en-GB" sz="1200" dirty="0" err="1">
                <a:solidFill>
                  <a:schemeClr val="tx2"/>
                </a:solidFill>
              </a:rPr>
              <a:t>Pomeron</a:t>
            </a:r>
            <a:r>
              <a:rPr lang="en-GB" sz="1200" dirty="0">
                <a:solidFill>
                  <a:schemeClr val="tx2"/>
                </a:solidFill>
              </a:rPr>
              <a:t> size in the</a:t>
            </a:r>
          </a:p>
          <a:p>
            <a:pPr algn="ctr"/>
            <a:r>
              <a:rPr lang="en-GB" sz="1200" dirty="0">
                <a:solidFill>
                  <a:schemeClr val="tx2"/>
                </a:solidFill>
              </a:rPr>
              <a:t>  production of  the small     size   objects.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5" t="28118" r="49442" b="23647"/>
          <a:stretch/>
        </p:blipFill>
        <p:spPr bwMode="auto">
          <a:xfrm>
            <a:off x="8991600" y="2895601"/>
            <a:ext cx="1288578" cy="88347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t="56125" r="51838" b="9460"/>
          <a:stretch/>
        </p:blipFill>
        <p:spPr bwMode="auto">
          <a:xfrm>
            <a:off x="1905000" y="396920"/>
            <a:ext cx="2514600" cy="204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3429000" y="1295400"/>
            <a:ext cx="533400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121920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X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8113800" y="1295400"/>
            <a:ext cx="457200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21882" y="838200"/>
            <a:ext cx="226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ym typeface="Symbol"/>
              </a:rPr>
              <a:t>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2821882" y="1459468"/>
            <a:ext cx="226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ym typeface="Symbol"/>
              </a:rPr>
              <a:t></a:t>
            </a:r>
            <a:endParaRPr lang="en-GB" dirty="0"/>
          </a:p>
        </p:txBody>
      </p:sp>
      <p:grpSp>
        <p:nvGrpSpPr>
          <p:cNvPr id="14" name="Group 85"/>
          <p:cNvGrpSpPr>
            <a:grpSpLocks/>
          </p:cNvGrpSpPr>
          <p:nvPr/>
        </p:nvGrpSpPr>
        <p:grpSpPr bwMode="auto">
          <a:xfrm rot="19956434">
            <a:off x="2784042" y="2505837"/>
            <a:ext cx="6470562" cy="1197506"/>
            <a:chOff x="144" y="1440"/>
            <a:chExt cx="4752" cy="912"/>
          </a:xfrm>
        </p:grpSpPr>
        <p:sp>
          <p:nvSpPr>
            <p:cNvPr id="16" name="Oval 84"/>
            <p:cNvSpPr>
              <a:spLocks noChangeArrowheads="1"/>
            </p:cNvSpPr>
            <p:nvPr/>
          </p:nvSpPr>
          <p:spPr bwMode="auto">
            <a:xfrm>
              <a:off x="288" y="1440"/>
              <a:ext cx="4560" cy="912"/>
            </a:xfrm>
            <a:prstGeom prst="ellipse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/>
            <a:p>
              <a:pPr defTabSz="457200">
                <a:defRPr/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144" y="1602"/>
              <a:ext cx="4752" cy="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002060"/>
                  </a:solidFill>
                  <a:latin typeface="Tahoma" pitchFamily="34" charset="0"/>
                  <a:ea typeface="ＭＳ Ｐゴシック" pitchFamily="48" charset="-128"/>
                </a:rPr>
                <a:t>The LHC is the high energy </a:t>
              </a:r>
              <a:r>
                <a:rPr lang="en-US" altLang="en-US" sz="2400" b="1" dirty="0">
                  <a:solidFill>
                    <a:srgbClr val="FF0000"/>
                  </a:solidFill>
                  <a:latin typeface="Tahoma" pitchFamily="34" charset="0"/>
                  <a:ea typeface="ＭＳ Ｐゴシック" pitchFamily="48" charset="-128"/>
                </a:rPr>
                <a:t>photon</a:t>
              </a:r>
              <a:r>
                <a:rPr lang="en-US" altLang="en-US" sz="2400" b="1" dirty="0">
                  <a:solidFill>
                    <a:srgbClr val="002060"/>
                  </a:solidFill>
                  <a:latin typeface="Tahoma" pitchFamily="34" charset="0"/>
                  <a:ea typeface="ＭＳ Ｐゴシック" pitchFamily="48" charset="-128"/>
                </a:rPr>
                <a:t> </a:t>
              </a:r>
              <a:r>
                <a:rPr lang="en-US" altLang="en-US" sz="2400" b="1" dirty="0">
                  <a:solidFill>
                    <a:srgbClr val="FF0000"/>
                  </a:solidFill>
                  <a:latin typeface="Tahoma" pitchFamily="34" charset="0"/>
                  <a:ea typeface="ＭＳ Ｐゴシック" pitchFamily="48" charset="-128"/>
                </a:rPr>
                <a:t>collider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339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261939"/>
            <a:ext cx="8172450" cy="633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13B67A-940D-4C53-9A57-2EC3A953B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4836" y="4260179"/>
            <a:ext cx="462987" cy="3278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66CD19-F8A7-46DF-BC07-9A64C9416420}"/>
              </a:ext>
            </a:extLst>
          </p:cNvPr>
          <p:cNvSpPr txBox="1"/>
          <p:nvPr/>
        </p:nvSpPr>
        <p:spPr>
          <a:xfrm>
            <a:off x="10381129" y="4215354"/>
            <a:ext cx="1622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up to 1-2 </a:t>
            </a:r>
            <a:r>
              <a:rPr lang="en-GB" sz="1600" dirty="0" err="1"/>
              <a:t>TeV</a:t>
            </a:r>
            <a:endParaRPr lang="en-GB" sz="16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E34CE6D-CC2C-4C87-BDFE-0A7C815DB2B2}"/>
              </a:ext>
            </a:extLst>
          </p:cNvPr>
          <p:cNvSpPr/>
          <p:nvPr/>
        </p:nvSpPr>
        <p:spPr>
          <a:xfrm>
            <a:off x="9844836" y="4105835"/>
            <a:ext cx="1818246" cy="482148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73C2DC-3082-494A-AA43-97776FAAFCF5}"/>
              </a:ext>
            </a:extLst>
          </p:cNvPr>
          <p:cNvSpPr txBox="1"/>
          <p:nvPr/>
        </p:nvSpPr>
        <p:spPr>
          <a:xfrm>
            <a:off x="528918" y="6432094"/>
            <a:ext cx="6580095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Currently, CEP studies at the LHC are         dominated  (also HIC-UPC)   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B84AE0-D254-4D94-B963-3523EDE2B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3476" y="6479202"/>
            <a:ext cx="277792" cy="2645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8FEB5C-A1F2-4F53-B91D-B797C423ABE4}"/>
              </a:ext>
            </a:extLst>
          </p:cNvPr>
          <p:cNvSpPr txBox="1"/>
          <p:nvPr/>
        </p:nvSpPr>
        <p:spPr>
          <a:xfrm>
            <a:off x="5871882" y="6078069"/>
            <a:ext cx="1255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32207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3A0D3C-DDC5-471E-BD12-416E5D351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49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7CEAC4-0B4E-4F8D-9D5F-4775C8669B1D}"/>
              </a:ext>
            </a:extLst>
          </p:cNvPr>
          <p:cNvSpPr txBox="1"/>
          <p:nvPr/>
        </p:nvSpPr>
        <p:spPr>
          <a:xfrm>
            <a:off x="3067664" y="1887794"/>
            <a:ext cx="3726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STANDARD CANDLES </a:t>
            </a:r>
          </a:p>
        </p:txBody>
      </p:sp>
    </p:spTree>
    <p:extLst>
      <p:ext uri="{BB962C8B-B14F-4D97-AF65-F5344CB8AC3E}">
        <p14:creationId xmlns:p14="http://schemas.microsoft.com/office/powerpoint/2010/main" val="346503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81562E-2A2E-4260-8A79-B03083D5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5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11BD95-4372-4F8F-B38F-FF6473CD8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129" y="-19966"/>
            <a:ext cx="8659906" cy="6616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F13603-18C1-4F85-BBA5-0CD8F7401E7B}"/>
              </a:ext>
            </a:extLst>
          </p:cNvPr>
          <p:cNvSpPr txBox="1"/>
          <p:nvPr/>
        </p:nvSpPr>
        <p:spPr>
          <a:xfrm>
            <a:off x="10237694" y="4589929"/>
            <a:ext cx="1595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ALFA/TOTEM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FC02D4-42B7-4B49-BFDC-3B50597A5BFB}"/>
              </a:ext>
            </a:extLst>
          </p:cNvPr>
          <p:cNvSpPr txBox="1"/>
          <p:nvPr/>
        </p:nvSpPr>
        <p:spPr>
          <a:xfrm>
            <a:off x="3424518" y="4718552"/>
            <a:ext cx="13805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F94F65-A10D-4915-B7CB-954D394E4CC3}"/>
              </a:ext>
            </a:extLst>
          </p:cNvPr>
          <p:cNvSpPr txBox="1"/>
          <p:nvPr/>
        </p:nvSpPr>
        <p:spPr>
          <a:xfrm>
            <a:off x="9923930" y="4905472"/>
            <a:ext cx="22949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(Radiation tolerance)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570F86-8F09-4397-AE5C-B5733698A4DB}"/>
              </a:ext>
            </a:extLst>
          </p:cNvPr>
          <p:cNvSpPr txBox="1"/>
          <p:nvPr/>
        </p:nvSpPr>
        <p:spPr>
          <a:xfrm>
            <a:off x="7747747" y="5862510"/>
            <a:ext cx="1918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Threshold scan.</a:t>
            </a:r>
          </a:p>
        </p:txBody>
      </p:sp>
      <p:pic>
        <p:nvPicPr>
          <p:cNvPr id="9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612BC79C-910A-468D-AE2B-F40A8E3D0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315" y="6071585"/>
            <a:ext cx="238089" cy="39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8" descr="Mushrooms-cep-001">
            <a:extLst>
              <a:ext uri="{FF2B5EF4-FFF2-40B4-BE49-F238E27FC236}">
                <a16:creationId xmlns:a16="http://schemas.microsoft.com/office/drawing/2014/main" id="{41E52447-C0E3-72B0-CDE7-CB687D64C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8603" y="186674"/>
            <a:ext cx="293676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829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2" t="22485" r="52000" b="29757"/>
          <a:stretch/>
        </p:blipFill>
        <p:spPr bwMode="auto">
          <a:xfrm>
            <a:off x="7092078" y="1539000"/>
            <a:ext cx="3323922" cy="228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" t="35196" r="80846" b="34523"/>
          <a:stretch/>
        </p:blipFill>
        <p:spPr bwMode="auto">
          <a:xfrm>
            <a:off x="6416390" y="3932896"/>
            <a:ext cx="2009394" cy="192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0" t="16667" r="38954" b="66364"/>
          <a:stretch/>
        </p:blipFill>
        <p:spPr bwMode="auto">
          <a:xfrm>
            <a:off x="8540182" y="3842896"/>
            <a:ext cx="1965819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7" t="31412" r="62778" b="61414"/>
          <a:stretch/>
        </p:blipFill>
        <p:spPr bwMode="auto">
          <a:xfrm>
            <a:off x="7941001" y="319038"/>
            <a:ext cx="2490809" cy="409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9" t="46716" r="40868" b="35643"/>
          <a:stretch/>
        </p:blipFill>
        <p:spPr bwMode="auto">
          <a:xfrm>
            <a:off x="1748234" y="44624"/>
            <a:ext cx="6237766" cy="140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6" t="14679" r="37121" b="70000"/>
          <a:stretch/>
        </p:blipFill>
        <p:spPr bwMode="auto">
          <a:xfrm>
            <a:off x="1641001" y="4893346"/>
            <a:ext cx="4680000" cy="87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2327" t="7407" r="14694" b="5555"/>
          <a:stretch/>
        </p:blipFill>
        <p:spPr>
          <a:xfrm>
            <a:off x="1778874" y="1809000"/>
            <a:ext cx="4182127" cy="23400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79968" y="4284000"/>
            <a:ext cx="267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</a:rPr>
              <a:t>(spread of theory predictions</a:t>
            </a:r>
            <a:r>
              <a:rPr lang="en-GB" dirty="0"/>
              <a:t>)</a:t>
            </a:r>
          </a:p>
        </p:txBody>
      </p:sp>
      <p:pic>
        <p:nvPicPr>
          <p:cNvPr id="15" name="Picture 12" descr="MCj04344110000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000" y="4334438"/>
            <a:ext cx="276276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8" descr="Mushrooms-cep-00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988" y="99001"/>
            <a:ext cx="356012" cy="447727"/>
          </a:xfrm>
          <a:prstGeom prst="rect">
            <a:avLst/>
          </a:prstGeom>
          <a:noFill/>
          <a:ln w="5715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64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10798838-5E5F-432F-859C-B4423386E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FC75FF-900D-4A7F-9FEE-EB26490ACAB3}" type="slidenum">
              <a:rPr lang="en-GB" altLang="en-US"/>
              <a:pPr>
                <a:defRPr/>
              </a:pPr>
              <a:t>51</a:t>
            </a:fld>
            <a:endParaRPr lang="en-GB" altLang="en-US"/>
          </a:p>
        </p:txBody>
      </p:sp>
      <p:pic>
        <p:nvPicPr>
          <p:cNvPr id="15363" name="Picture 2">
            <a:extLst>
              <a:ext uri="{FF2B5EF4-FFF2-40B4-BE49-F238E27FC236}">
                <a16:creationId xmlns:a16="http://schemas.microsoft.com/office/drawing/2014/main" id="{F5C488BD-D41B-4584-AF37-B648C932E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3" t="17186" r="15442" b="68895"/>
          <a:stretch>
            <a:fillRect/>
          </a:stretch>
        </p:blipFill>
        <p:spPr bwMode="auto">
          <a:xfrm>
            <a:off x="537602" y="1614769"/>
            <a:ext cx="8893175" cy="103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3">
            <a:extLst>
              <a:ext uri="{FF2B5EF4-FFF2-40B4-BE49-F238E27FC236}">
                <a16:creationId xmlns:a16="http://schemas.microsoft.com/office/drawing/2014/main" id="{3C4DF705-DF2A-413B-A4FD-C899F6529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5" t="13254" r="10033" b="6480"/>
          <a:stretch>
            <a:fillRect/>
          </a:stretch>
        </p:blipFill>
        <p:spPr bwMode="auto">
          <a:xfrm>
            <a:off x="9995462" y="1656604"/>
            <a:ext cx="1368425" cy="117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4">
            <a:extLst>
              <a:ext uri="{FF2B5EF4-FFF2-40B4-BE49-F238E27FC236}">
                <a16:creationId xmlns:a16="http://schemas.microsoft.com/office/drawing/2014/main" id="{3CC1B3FE-4AAB-4D93-B163-D3FA5B493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8" t="24480" r="16341" b="15979"/>
          <a:stretch>
            <a:fillRect/>
          </a:stretch>
        </p:blipFill>
        <p:spPr bwMode="auto">
          <a:xfrm>
            <a:off x="1919288" y="2708275"/>
            <a:ext cx="7416800" cy="399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6" name="Rectangle 5">
            <a:extLst>
              <a:ext uri="{FF2B5EF4-FFF2-40B4-BE49-F238E27FC236}">
                <a16:creationId xmlns:a16="http://schemas.microsoft.com/office/drawing/2014/main" id="{17E6ACA3-F007-4C40-AED5-D6AC96A68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8664" y="3573464"/>
            <a:ext cx="2879725" cy="287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67" name="Line 6">
            <a:extLst>
              <a:ext uri="{FF2B5EF4-FFF2-40B4-BE49-F238E27FC236}">
                <a16:creationId xmlns:a16="http://schemas.microsoft.com/office/drawing/2014/main" id="{880B170F-4262-4A74-A776-F2A201AE82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8213" y="5300663"/>
            <a:ext cx="5040312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68" name="Rectangle 8">
            <a:extLst>
              <a:ext uri="{FF2B5EF4-FFF2-40B4-BE49-F238E27FC236}">
                <a16:creationId xmlns:a16="http://schemas.microsoft.com/office/drawing/2014/main" id="{7F4DEAB3-480A-4396-90D7-935619421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276" y="3573464"/>
            <a:ext cx="576263" cy="287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5369" name="Picture 9">
            <a:extLst>
              <a:ext uri="{FF2B5EF4-FFF2-40B4-BE49-F238E27FC236}">
                <a16:creationId xmlns:a16="http://schemas.microsoft.com/office/drawing/2014/main" id="{70AFF37F-D92E-46E8-9CDF-EB8DE51D5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9" r="10110"/>
          <a:stretch>
            <a:fillRect/>
          </a:stretch>
        </p:blipFill>
        <p:spPr bwMode="auto">
          <a:xfrm>
            <a:off x="5448301" y="3586164"/>
            <a:ext cx="3603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70" name="Text Box 10">
            <a:extLst>
              <a:ext uri="{FF2B5EF4-FFF2-40B4-BE49-F238E27FC236}">
                <a16:creationId xmlns:a16="http://schemas.microsoft.com/office/drawing/2014/main" id="{3084EDAF-EC97-49E6-BC66-2AC251395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0413" y="3556000"/>
            <a:ext cx="9763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algn="l" eaLnBrk="1" hangingPunct="1"/>
            <a:r>
              <a:rPr lang="en-GB" altLang="en-US" b="1"/>
              <a:t>and light</a:t>
            </a:r>
            <a:endParaRPr lang="en-US" altLang="en-US" b="1"/>
          </a:p>
        </p:txBody>
      </p:sp>
      <p:sp>
        <p:nvSpPr>
          <p:cNvPr id="15371" name="Rectangle 11">
            <a:extLst>
              <a:ext uri="{FF2B5EF4-FFF2-40B4-BE49-F238E27FC236}">
                <a16:creationId xmlns:a16="http://schemas.microsoft.com/office/drawing/2014/main" id="{50ED8494-01BD-4193-B27D-90D9B40363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3573463"/>
            <a:ext cx="2087562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72" name="Rectangle 12">
            <a:extLst>
              <a:ext uri="{FF2B5EF4-FFF2-40B4-BE49-F238E27FC236}">
                <a16:creationId xmlns:a16="http://schemas.microsoft.com/office/drawing/2014/main" id="{97FE1EB6-8469-4B52-B439-C0480C3C8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9600" y="5373689"/>
            <a:ext cx="215900" cy="142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73" name="Rectangle 14">
            <a:extLst>
              <a:ext uri="{FF2B5EF4-FFF2-40B4-BE49-F238E27FC236}">
                <a16:creationId xmlns:a16="http://schemas.microsoft.com/office/drawing/2014/main" id="{99F1184B-67E7-4C4F-AC89-A13545DDE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6165850"/>
            <a:ext cx="7632700" cy="5476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74" name="AutoShape 15">
            <a:extLst>
              <a:ext uri="{FF2B5EF4-FFF2-40B4-BE49-F238E27FC236}">
                <a16:creationId xmlns:a16="http://schemas.microsoft.com/office/drawing/2014/main" id="{20AB57A1-D985-4B43-B3B9-4D1DFB516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3571875"/>
            <a:ext cx="7777162" cy="295275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76" name="Text Box 17">
            <a:extLst>
              <a:ext uri="{FF2B5EF4-FFF2-40B4-BE49-F238E27FC236}">
                <a16:creationId xmlns:a16="http://schemas.microsoft.com/office/drawing/2014/main" id="{4718CD29-1177-4216-B2E0-A9C122CBA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9928" y="2321860"/>
            <a:ext cx="241010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r>
              <a:rPr lang="en-GB" altLang="en-US" dirty="0"/>
              <a:t>   (</a:t>
            </a:r>
            <a:r>
              <a:rPr lang="en-GB" altLang="en-US" dirty="0">
                <a:solidFill>
                  <a:srgbClr val="000099"/>
                </a:solidFill>
              </a:rPr>
              <a:t> </a:t>
            </a:r>
            <a:r>
              <a:rPr lang="en-GB" altLang="en-US" dirty="0" err="1">
                <a:solidFill>
                  <a:srgbClr val="000099"/>
                </a:solidFill>
              </a:rPr>
              <a:t>LHCb</a:t>
            </a:r>
            <a:r>
              <a:rPr lang="en-GB" altLang="en-US" dirty="0">
                <a:solidFill>
                  <a:srgbClr val="000099"/>
                </a:solidFill>
              </a:rPr>
              <a:t> RG results</a:t>
            </a:r>
            <a:r>
              <a:rPr lang="en-GB" altLang="en-US" dirty="0"/>
              <a:t>) </a:t>
            </a:r>
            <a:endParaRPr lang="en-US" altLang="en-US" dirty="0"/>
          </a:p>
        </p:txBody>
      </p:sp>
      <p:pic>
        <p:nvPicPr>
          <p:cNvPr id="17" name="Picture 12">
            <a:extLst>
              <a:ext uri="{FF2B5EF4-FFF2-40B4-BE49-F238E27FC236}">
                <a16:creationId xmlns:a16="http://schemas.microsoft.com/office/drawing/2014/main" id="{9520E0FC-3832-4E22-84B0-2BA217290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7" t="3125" r="79625" b="85094"/>
          <a:stretch>
            <a:fillRect/>
          </a:stretch>
        </p:blipFill>
        <p:spPr bwMode="auto">
          <a:xfrm>
            <a:off x="518457" y="250637"/>
            <a:ext cx="793750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4EB250B6-5021-483D-AABF-B3B1F2480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184" y="498194"/>
            <a:ext cx="8287261" cy="32104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B20C76-90BB-4D0A-8ECB-B5E6E6E39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52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CAEBE8-F082-4ACD-9229-9C1579018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845" y="322730"/>
            <a:ext cx="8220097" cy="2732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4B45F4-0836-4E6D-8FD3-418394D95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9882" y="1223044"/>
            <a:ext cx="1315769" cy="11838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5D6CE3-CC9C-4647-9E33-6A0B2E226E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584" r="7122" b="23332"/>
          <a:stretch/>
        </p:blipFill>
        <p:spPr>
          <a:xfrm>
            <a:off x="566831" y="4345579"/>
            <a:ext cx="5475381" cy="2612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2A7719-4D73-449F-9FB1-DB01B90AF6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2924"/>
          <a:stretch/>
        </p:blipFill>
        <p:spPr>
          <a:xfrm>
            <a:off x="630431" y="4683493"/>
            <a:ext cx="6327718" cy="3295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5A0CF13-82B3-4611-AD6D-A442D7ADDC65}"/>
              </a:ext>
            </a:extLst>
          </p:cNvPr>
          <p:cNvSpPr txBox="1"/>
          <p:nvPr/>
        </p:nvSpPr>
        <p:spPr>
          <a:xfrm>
            <a:off x="360638" y="433443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</a:t>
            </a:r>
            <a:endParaRPr lang="en-GB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5815E6-7578-4D4B-8EB8-E570405212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531" y="107902"/>
            <a:ext cx="1429587" cy="44393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990E21-0A01-4A42-87CC-6A8E12E761E9}"/>
              </a:ext>
            </a:extLst>
          </p:cNvPr>
          <p:cNvSpPr txBox="1"/>
          <p:nvPr/>
        </p:nvSpPr>
        <p:spPr>
          <a:xfrm>
            <a:off x="1721222" y="157769"/>
            <a:ext cx="977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2012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2A68247-A238-49CF-83B9-239701CCE7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420" y="3076498"/>
            <a:ext cx="10868037" cy="12624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69E828D-1323-4DAC-BBAA-67E39A0AF3EF}"/>
              </a:ext>
            </a:extLst>
          </p:cNvPr>
          <p:cNvSpPr txBox="1"/>
          <p:nvPr/>
        </p:nvSpPr>
        <p:spPr>
          <a:xfrm>
            <a:off x="708212" y="3211422"/>
            <a:ext cx="1147482" cy="3074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8ACE70-D393-4967-A38C-7E9B6B96A101}"/>
              </a:ext>
            </a:extLst>
          </p:cNvPr>
          <p:cNvSpPr txBox="1"/>
          <p:nvPr/>
        </p:nvSpPr>
        <p:spPr>
          <a:xfrm>
            <a:off x="8655427" y="4107123"/>
            <a:ext cx="3175936" cy="92333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D0-2010-dijets, new</a:t>
            </a:r>
          </a:p>
          <a:p>
            <a:pPr algn="ctr"/>
            <a:r>
              <a:rPr lang="en-GB" dirty="0"/>
              <a:t>CEP RHIC and </a:t>
            </a:r>
          </a:p>
          <a:p>
            <a:pPr algn="ctr"/>
            <a:r>
              <a:rPr lang="en-GB" dirty="0" err="1"/>
              <a:t>LHCb</a:t>
            </a:r>
            <a:r>
              <a:rPr lang="en-GB" dirty="0"/>
              <a:t> (          </a:t>
            </a:r>
            <a:r>
              <a:rPr lang="en-GB" b="1" dirty="0"/>
              <a:t>, </a:t>
            </a:r>
            <a:r>
              <a:rPr lang="en-GB" dirty="0"/>
              <a:t> 22           )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8704D3F-C001-46C5-B197-857E679462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1828" y="5970409"/>
            <a:ext cx="208344" cy="22428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BBDC3B7-9E5A-4F32-AF50-A1CBF4B4B85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834" b="33705"/>
          <a:stretch/>
        </p:blipFill>
        <p:spPr>
          <a:xfrm>
            <a:off x="9862137" y="4713900"/>
            <a:ext cx="391514" cy="306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7DA946D-D1F7-4B33-BEE1-0C1E6DD89E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55432" y="4751960"/>
            <a:ext cx="469619" cy="2423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024647-A80D-45FD-92BC-7FFACD5082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05145" y="5181604"/>
            <a:ext cx="2874471" cy="27147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1388ACE-7148-4D9C-BF93-312799E59CC2}"/>
              </a:ext>
            </a:extLst>
          </p:cNvPr>
          <p:cNvSpPr/>
          <p:nvPr/>
        </p:nvSpPr>
        <p:spPr>
          <a:xfrm>
            <a:off x="8610600" y="4123765"/>
            <a:ext cx="3455895" cy="1423554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86D203-16E4-4C18-9BBA-E2BE9A9159B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5222" t="30476" r="13143" b="55350"/>
          <a:stretch/>
        </p:blipFill>
        <p:spPr>
          <a:xfrm>
            <a:off x="140102" y="5730249"/>
            <a:ext cx="8863840" cy="97203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09BFFA-4F7F-0BE4-6030-094D0A42360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6775" t="26377" r="22332" b="53243"/>
          <a:stretch/>
        </p:blipFill>
        <p:spPr>
          <a:xfrm>
            <a:off x="10009864" y="386290"/>
            <a:ext cx="1856506" cy="101863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80532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5B354-5222-4FE6-B0C4-36F4F39C0BB9}" type="slidenum">
              <a:rPr lang="en-US" altLang="en-US"/>
              <a:pPr/>
              <a:t>53</a:t>
            </a:fld>
            <a:endParaRPr lang="en-US" altLang="en-US" dirty="0"/>
          </a:p>
        </p:txBody>
      </p:sp>
      <p:pic>
        <p:nvPicPr>
          <p:cNvPr id="337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318" y="0"/>
            <a:ext cx="9180513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23" name="Rectangle 3"/>
          <p:cNvSpPr>
            <a:spLocks noChangeArrowheads="1"/>
          </p:cNvSpPr>
          <p:nvPr/>
        </p:nvSpPr>
        <p:spPr bwMode="auto">
          <a:xfrm>
            <a:off x="7824789" y="1052514"/>
            <a:ext cx="2592387" cy="288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pic>
        <p:nvPicPr>
          <p:cNvPr id="3379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7" t="3125" r="79625" b="85094"/>
          <a:stretch>
            <a:fillRect/>
          </a:stretch>
        </p:blipFill>
        <p:spPr bwMode="auto">
          <a:xfrm>
            <a:off x="1990725" y="309564"/>
            <a:ext cx="649288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7" t="44096" r="28596" b="25391"/>
          <a:stretch>
            <a:fillRect/>
          </a:stretch>
        </p:blipFill>
        <p:spPr bwMode="auto">
          <a:xfrm>
            <a:off x="9336088" y="163514"/>
            <a:ext cx="1223962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27" name="Oval 7"/>
          <p:cNvSpPr>
            <a:spLocks noChangeArrowheads="1"/>
          </p:cNvSpPr>
          <p:nvPr/>
        </p:nvSpPr>
        <p:spPr bwMode="auto">
          <a:xfrm>
            <a:off x="8328026" y="1557339"/>
            <a:ext cx="1800225" cy="5032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337929" name="Text Box 9"/>
          <p:cNvSpPr txBox="1">
            <a:spLocks noChangeArrowheads="1"/>
          </p:cNvSpPr>
          <p:nvPr/>
        </p:nvSpPr>
        <p:spPr bwMode="auto">
          <a:xfrm>
            <a:off x="7135080" y="2314576"/>
            <a:ext cx="2708563" cy="276999"/>
          </a:xfrm>
          <a:prstGeom prst="rect">
            <a:avLst/>
          </a:prstGeom>
          <a:solidFill>
            <a:srgbClr val="00FFFF">
              <a:alpha val="41000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en-US" sz="1200" dirty="0"/>
              <a:t>Visualization of QCD Sudakov formfactor</a:t>
            </a:r>
          </a:p>
        </p:txBody>
      </p:sp>
      <p:sp>
        <p:nvSpPr>
          <p:cNvPr id="337931" name="Rectangle 11"/>
          <p:cNvSpPr>
            <a:spLocks noChangeArrowheads="1"/>
          </p:cNvSpPr>
          <p:nvPr/>
        </p:nvSpPr>
        <p:spPr bwMode="auto">
          <a:xfrm>
            <a:off x="10937786" y="253931"/>
            <a:ext cx="899605" cy="553998"/>
          </a:xfrm>
          <a:prstGeom prst="rect">
            <a:avLst/>
          </a:prstGeom>
          <a:solidFill>
            <a:srgbClr val="FFFF00">
              <a:alpha val="38000"/>
            </a:srgbClr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GB" altLang="en-US" b="1" dirty="0">
                <a:solidFill>
                  <a:srgbClr val="000099"/>
                </a:solidFill>
                <a:latin typeface="Arial" panose="020B0604020202020204" pitchFamily="34" charset="0"/>
              </a:rPr>
              <a:t>  CDF</a:t>
            </a:r>
          </a:p>
          <a:p>
            <a:pPr algn="l"/>
            <a:r>
              <a:rPr lang="en-GB" altLang="en-US" sz="1200" dirty="0">
                <a:solidFill>
                  <a:srgbClr val="000099"/>
                </a:solidFill>
                <a:latin typeface="Arial" panose="020B0604020202020204" pitchFamily="34" charset="0"/>
              </a:rPr>
              <a:t>PRD-2008</a:t>
            </a:r>
          </a:p>
        </p:txBody>
      </p:sp>
      <p:sp>
        <p:nvSpPr>
          <p:cNvPr id="337935" name="Text Box 15"/>
          <p:cNvSpPr txBox="1">
            <a:spLocks noChangeArrowheads="1"/>
          </p:cNvSpPr>
          <p:nvPr/>
        </p:nvSpPr>
        <p:spPr bwMode="auto">
          <a:xfrm>
            <a:off x="10900903" y="927475"/>
            <a:ext cx="849312" cy="284163"/>
          </a:xfrm>
          <a:prstGeom prst="rect">
            <a:avLst/>
          </a:prstGeom>
          <a:solidFill>
            <a:srgbClr val="FFFF99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altLang="en-US" sz="1200" b="1" dirty="0">
                <a:solidFill>
                  <a:srgbClr val="FF0000"/>
                </a:solidFill>
              </a:rPr>
              <a:t>D0-2010</a:t>
            </a:r>
            <a:endParaRPr lang="en-US" altLang="en-US" sz="1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46000" y="4419000"/>
            <a:ext cx="9705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Durham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EBEF1B-6416-467D-BABA-979D4ED48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9169" y="6134841"/>
            <a:ext cx="9213662" cy="6659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0EFB89-DCC9-4B3D-AEA0-A5D1624A71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549" t="13976" r="63583" b="55824"/>
          <a:stretch/>
        </p:blipFill>
        <p:spPr>
          <a:xfrm>
            <a:off x="10884683" y="1421176"/>
            <a:ext cx="391920" cy="96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3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0AAB04-2041-4F28-AD66-1581A2B16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54</a:t>
            </a:fld>
            <a:endParaRPr lang="en-GB" dirty="0"/>
          </a:p>
        </p:txBody>
      </p:sp>
      <p:sp>
        <p:nvSpPr>
          <p:cNvPr id="4" name="Text Box 22">
            <a:extLst>
              <a:ext uri="{FF2B5EF4-FFF2-40B4-BE49-F238E27FC236}">
                <a16:creationId xmlns:a16="http://schemas.microsoft.com/office/drawing/2014/main" id="{2F0E5280-A98F-4E3C-9DFC-4ABC03655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2382" y="815788"/>
            <a:ext cx="3631454" cy="523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48" charset="-128"/>
              </a:rPr>
              <a:t> </a:t>
            </a:r>
            <a:r>
              <a:rPr lang="en-US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48" charset="-128"/>
              </a:rPr>
              <a:t>Dimeson   SAGA</a:t>
            </a:r>
            <a:endParaRPr lang="en-US" altLang="en-US" sz="28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pitchFamily="48" charset="-128"/>
            </a:endParaRPr>
          </a:p>
        </p:txBody>
      </p:sp>
      <p:pic>
        <p:nvPicPr>
          <p:cNvPr id="5" name="Picture 4" descr="A picture containing text, ceramic ware, porcelain&#10;&#10;Description automatically generated">
            <a:extLst>
              <a:ext uri="{FF2B5EF4-FFF2-40B4-BE49-F238E27FC236}">
                <a16:creationId xmlns:a16="http://schemas.microsoft.com/office/drawing/2014/main" id="{2B14D377-72BE-46E1-9767-0BCF1300F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92005" y="936434"/>
            <a:ext cx="864711" cy="82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115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D3D0E4-BDDC-4F28-A6A5-26E4DD666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6EA59D-8228-4EB5-A954-C00030D3FD13}" type="slidenum">
              <a:rPr lang="en-GB" altLang="en-US"/>
              <a:pPr>
                <a:defRPr/>
              </a:pPr>
              <a:t>55</a:t>
            </a:fld>
            <a:endParaRPr lang="en-GB" altLang="en-US" dirty="0"/>
          </a:p>
        </p:txBody>
      </p:sp>
      <p:pic>
        <p:nvPicPr>
          <p:cNvPr id="20483" name="Picture 4">
            <a:extLst>
              <a:ext uri="{FF2B5EF4-FFF2-40B4-BE49-F238E27FC236}">
                <a16:creationId xmlns:a16="http://schemas.microsoft.com/office/drawing/2014/main" id="{7746FC11-CA27-46D1-B9FC-AD36C3055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3"/>
            <a:ext cx="8497888" cy="645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4" name="AutoShape 7">
            <a:extLst>
              <a:ext uri="{FF2B5EF4-FFF2-40B4-BE49-F238E27FC236}">
                <a16:creationId xmlns:a16="http://schemas.microsoft.com/office/drawing/2014/main" id="{A22493A7-4854-410E-AD31-3ADB835A0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188914"/>
            <a:ext cx="3671888" cy="719137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653BD3-DFEB-4B3D-9B38-567DF616A139}"/>
              </a:ext>
            </a:extLst>
          </p:cNvPr>
          <p:cNvSpPr txBox="1"/>
          <p:nvPr/>
        </p:nvSpPr>
        <p:spPr>
          <a:xfrm>
            <a:off x="2612431" y="4948516"/>
            <a:ext cx="4693804" cy="2633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6FB3C53E-117A-4EED-978D-D7B67B744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215E8B-6C3A-4A55-B45C-2CB8F17F3D0B}" type="slidenum">
              <a:rPr lang="en-GB" altLang="en-US"/>
              <a:pPr>
                <a:defRPr/>
              </a:pPr>
              <a:t>56</a:t>
            </a:fld>
            <a:endParaRPr lang="en-GB" altLang="en-US" dirty="0"/>
          </a:p>
        </p:txBody>
      </p:sp>
      <p:pic>
        <p:nvPicPr>
          <p:cNvPr id="21507" name="Picture 2">
            <a:extLst>
              <a:ext uri="{FF2B5EF4-FFF2-40B4-BE49-F238E27FC236}">
                <a16:creationId xmlns:a16="http://schemas.microsoft.com/office/drawing/2014/main" id="{BD7F2E82-A26D-40F2-9C64-AAE6BC2EA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" r="1167"/>
          <a:stretch>
            <a:fillRect/>
          </a:stretch>
        </p:blipFill>
        <p:spPr bwMode="auto">
          <a:xfrm>
            <a:off x="1728789" y="65088"/>
            <a:ext cx="8759825" cy="631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8" name="Text Box 3">
            <a:extLst>
              <a:ext uri="{FF2B5EF4-FFF2-40B4-BE49-F238E27FC236}">
                <a16:creationId xmlns:a16="http://schemas.microsoft.com/office/drawing/2014/main" id="{B7F80FDA-DBCD-4AAD-A93D-FD4193174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876925"/>
            <a:ext cx="2774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chemeClr val="accent2"/>
                </a:solidFill>
                <a:latin typeface="Arial Unicode MS" panose="020B0604020202020204" pitchFamily="34" charset="-128"/>
              </a:rPr>
              <a:t>(M.Benayoun,V.Chernyak,-1990)</a:t>
            </a:r>
            <a:endParaRPr lang="en-US" altLang="en-US" sz="1400" dirty="0">
              <a:solidFill>
                <a:schemeClr val="accent2"/>
              </a:solidFill>
              <a:latin typeface="Arial Unicode MS" panose="020B0604020202020204" pitchFamily="34" charset="-128"/>
            </a:endParaRPr>
          </a:p>
        </p:txBody>
      </p:sp>
      <p:sp>
        <p:nvSpPr>
          <p:cNvPr id="21509" name="Text Box 4">
            <a:extLst>
              <a:ext uri="{FF2B5EF4-FFF2-40B4-BE49-F238E27FC236}">
                <a16:creationId xmlns:a16="http://schemas.microsoft.com/office/drawing/2014/main" id="{04D111CA-D236-41D6-8693-D5A8D4CDA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1" y="3865563"/>
            <a:ext cx="1763713" cy="284162"/>
          </a:xfrm>
          <a:prstGeom prst="rect">
            <a:avLst/>
          </a:prstGeom>
          <a:solidFill>
            <a:srgbClr val="00FF00">
              <a:alpha val="30196"/>
            </a:srgbClr>
          </a:solidFill>
          <a:ln w="9525">
            <a:solidFill>
              <a:srgbClr val="0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 dirty="0">
                <a:solidFill>
                  <a:schemeClr val="accent2"/>
                </a:solidFill>
                <a:latin typeface="Lucida Bright" panose="02040602050505020304" pitchFamily="18" charset="0"/>
              </a:rPr>
              <a:t>40 diagrams (4 basic)</a:t>
            </a:r>
            <a:endParaRPr lang="en-US" altLang="en-US" sz="1200" dirty="0">
              <a:solidFill>
                <a:schemeClr val="accent2"/>
              </a:solidFill>
              <a:latin typeface="Lucida Bright" panose="02040602050505020304" pitchFamily="18" charset="0"/>
            </a:endParaRPr>
          </a:p>
        </p:txBody>
      </p:sp>
      <p:sp>
        <p:nvSpPr>
          <p:cNvPr id="21510" name="Rectangle 5">
            <a:extLst>
              <a:ext uri="{FF2B5EF4-FFF2-40B4-BE49-F238E27FC236}">
                <a16:creationId xmlns:a16="http://schemas.microsoft.com/office/drawing/2014/main" id="{96226363-6BA5-46DF-BE02-6F5D57986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6165850"/>
            <a:ext cx="3276600" cy="431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 dirty="0">
              <a:latin typeface="Lucida Bright" panose="02040602050505020304" pitchFamily="18" charset="0"/>
            </a:endParaRPr>
          </a:p>
        </p:txBody>
      </p:sp>
      <p:pic>
        <p:nvPicPr>
          <p:cNvPr id="21511" name="Picture 6">
            <a:extLst>
              <a:ext uri="{FF2B5EF4-FFF2-40B4-BE49-F238E27FC236}">
                <a16:creationId xmlns:a16="http://schemas.microsoft.com/office/drawing/2014/main" id="{1690A82B-E98B-4BB3-B3ED-AF79B47C0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5337176"/>
            <a:ext cx="1223962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2" name="Rectangle 7">
            <a:extLst>
              <a:ext uri="{FF2B5EF4-FFF2-40B4-BE49-F238E27FC236}">
                <a16:creationId xmlns:a16="http://schemas.microsoft.com/office/drawing/2014/main" id="{70FD84E6-FFEA-4022-A738-D02270FE6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5294313"/>
            <a:ext cx="3603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chemeClr val="accent2"/>
                </a:solidFill>
                <a:sym typeface="Wingdings 2" panose="05020102010507070707" pitchFamily="18" charset="2"/>
              </a:rPr>
              <a:t></a:t>
            </a:r>
            <a:endParaRPr lang="en-US" altLang="en-US" sz="1800" dirty="0">
              <a:solidFill>
                <a:schemeClr val="accent2"/>
              </a:solidFill>
              <a:sym typeface="Wingdings 2" panose="05020102010507070707" pitchFamily="18" charset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53FC94-5D54-4A41-8B9A-9FD29E349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0083" y="3435935"/>
            <a:ext cx="3819646" cy="201283"/>
          </a:xfrm>
          <a:prstGeom prst="rect">
            <a:avLst/>
          </a:prstGeom>
        </p:spPr>
      </p:pic>
      <p:pic>
        <p:nvPicPr>
          <p:cNvPr id="11" name="Picture 12" descr="MCj04344110000[1]">
            <a:extLst>
              <a:ext uri="{FF2B5EF4-FFF2-40B4-BE49-F238E27FC236}">
                <a16:creationId xmlns:a16="http://schemas.microsoft.com/office/drawing/2014/main" id="{EEA0236E-22A1-40E5-BC29-0384335EE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747" y="5339696"/>
            <a:ext cx="276225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B0A0FD1-312C-47BB-9339-CA97A3F74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3EE1C-911F-4EED-84E3-9F1B61750DFB}" type="slidenum">
              <a:rPr lang="en-GB" altLang="en-US"/>
              <a:pPr>
                <a:defRPr/>
              </a:pPr>
              <a:t>57</a:t>
            </a:fld>
            <a:endParaRPr lang="en-GB" altLang="en-US" dirty="0"/>
          </a:p>
        </p:txBody>
      </p:sp>
      <p:pic>
        <p:nvPicPr>
          <p:cNvPr id="22531" name="Picture 4">
            <a:extLst>
              <a:ext uri="{FF2B5EF4-FFF2-40B4-BE49-F238E27FC236}">
                <a16:creationId xmlns:a16="http://schemas.microsoft.com/office/drawing/2014/main" id="{2CE1773A-A0B4-4FCD-9273-54B8F2D66C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35" b="2138"/>
          <a:stretch/>
        </p:blipFill>
        <p:spPr bwMode="auto">
          <a:xfrm>
            <a:off x="1156447" y="188913"/>
            <a:ext cx="8910919" cy="6501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FD42028-C9BE-4D8C-9AFC-9C0490098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BACE4E-5337-46AB-92D6-4B7E1EC0F0CD}" type="slidenum">
              <a:rPr lang="en-GB" altLang="en-US"/>
              <a:pPr>
                <a:defRPr/>
              </a:pPr>
              <a:t>58</a:t>
            </a:fld>
            <a:endParaRPr lang="en-GB" altLang="en-US" dirty="0"/>
          </a:p>
        </p:txBody>
      </p:sp>
      <p:pic>
        <p:nvPicPr>
          <p:cNvPr id="23555" name="Picture 2">
            <a:extLst>
              <a:ext uri="{FF2B5EF4-FFF2-40B4-BE49-F238E27FC236}">
                <a16:creationId xmlns:a16="http://schemas.microsoft.com/office/drawing/2014/main" id="{176C6A8D-B51B-49BD-962E-E15A6D236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" b="5441"/>
          <a:stretch>
            <a:fillRect/>
          </a:stretch>
        </p:blipFill>
        <p:spPr bwMode="auto">
          <a:xfrm>
            <a:off x="1524000" y="1"/>
            <a:ext cx="8820150" cy="613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6" name="Text Box 3">
            <a:extLst>
              <a:ext uri="{FF2B5EF4-FFF2-40B4-BE49-F238E27FC236}">
                <a16:creationId xmlns:a16="http://schemas.microsoft.com/office/drawing/2014/main" id="{37E9FC30-D5E1-407F-8420-642DA68E0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6938" y="908051"/>
            <a:ext cx="2736850" cy="307777"/>
          </a:xfrm>
          <a:prstGeom prst="rect">
            <a:avLst/>
          </a:prstGeom>
          <a:solidFill>
            <a:srgbClr val="00FFFF">
              <a:alpha val="32941"/>
            </a:srgbClr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b="1" dirty="0">
                <a:solidFill>
                  <a:schemeClr val="accent2"/>
                </a:solidFill>
                <a:latin typeface="Lucida Bright" panose="02040602050505020304" pitchFamily="18" charset="0"/>
              </a:rPr>
              <a:t>is this easy to understand ?</a:t>
            </a:r>
            <a:endParaRPr lang="en-US" altLang="en-US" sz="1400" b="1" dirty="0">
              <a:solidFill>
                <a:schemeClr val="accent2"/>
              </a:solidFill>
              <a:latin typeface="Lucida Bright" panose="02040602050505020304" pitchFamily="18" charset="0"/>
            </a:endParaRPr>
          </a:p>
        </p:txBody>
      </p:sp>
      <p:pic>
        <p:nvPicPr>
          <p:cNvPr id="23557" name="Picture 4">
            <a:extLst>
              <a:ext uri="{FF2B5EF4-FFF2-40B4-BE49-F238E27FC236}">
                <a16:creationId xmlns:a16="http://schemas.microsoft.com/office/drawing/2014/main" id="{5422ECFC-4C5E-4422-AAFF-95A5E0787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639" y="908050"/>
            <a:ext cx="236537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5">
            <a:extLst>
              <a:ext uri="{FF2B5EF4-FFF2-40B4-BE49-F238E27FC236}">
                <a16:creationId xmlns:a16="http://schemas.microsoft.com/office/drawing/2014/main" id="{29758D16-D13A-4011-90F8-2B5519243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4327" y="5943600"/>
            <a:ext cx="7395507" cy="584775"/>
          </a:xfrm>
          <a:prstGeom prst="rect">
            <a:avLst/>
          </a:prstGeom>
          <a:solidFill>
            <a:schemeClr val="accent6">
              <a:lumMod val="75000"/>
              <a:alpha val="94116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b="1" dirty="0">
                <a:solidFill>
                  <a:schemeClr val="bg1"/>
                </a:solidFill>
                <a:latin typeface="Lucida Bright" panose="02040602050505020304" pitchFamily="18" charset="0"/>
              </a:rPr>
              <a:t>Was popular (among the more formal community)  MHV- technique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chemeClr val="bg1"/>
                </a:solidFill>
                <a:latin typeface="Lucida Bright" panose="02040602050505020304" pitchFamily="18" charset="0"/>
              </a:rPr>
              <a:t>Nowadays the  enthusiasm  has a bit faded away- other approaches</a:t>
            </a:r>
          </a:p>
        </p:txBody>
      </p:sp>
      <p:pic>
        <p:nvPicPr>
          <p:cNvPr id="23559" name="Picture 6">
            <a:extLst>
              <a:ext uri="{FF2B5EF4-FFF2-40B4-BE49-F238E27FC236}">
                <a16:creationId xmlns:a16="http://schemas.microsoft.com/office/drawing/2014/main" id="{32F6316F-CC24-42DC-AEED-B8A15007A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1" t="28099" r="28877" b="-2995"/>
          <a:stretch>
            <a:fillRect/>
          </a:stretch>
        </p:blipFill>
        <p:spPr bwMode="auto">
          <a:xfrm>
            <a:off x="9767888" y="5876926"/>
            <a:ext cx="5762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0943D1-72A9-4A90-9E6F-DF2654155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B532F9-CD58-4C70-8B65-C85FB473D8DF}" type="slidenum">
              <a:rPr lang="en-GB" altLang="en-US"/>
              <a:pPr>
                <a:defRPr/>
              </a:pPr>
              <a:t>59</a:t>
            </a:fld>
            <a:endParaRPr lang="en-GB" altLang="en-US" dirty="0"/>
          </a:p>
        </p:txBody>
      </p:sp>
      <p:pic>
        <p:nvPicPr>
          <p:cNvPr id="67587" name="Picture 4">
            <a:extLst>
              <a:ext uri="{FF2B5EF4-FFF2-40B4-BE49-F238E27FC236}">
                <a16:creationId xmlns:a16="http://schemas.microsoft.com/office/drawing/2014/main" id="{34429452-2E58-438E-99AB-4764BDCBC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314138"/>
            <a:ext cx="8205788" cy="596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8" name="AutoShape 5">
            <a:extLst>
              <a:ext uri="{FF2B5EF4-FFF2-40B4-BE49-F238E27FC236}">
                <a16:creationId xmlns:a16="http://schemas.microsoft.com/office/drawing/2014/main" id="{A51821FF-A0B6-4B16-BB9A-634175746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7" y="2997199"/>
            <a:ext cx="8208963" cy="100105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 dirty="0">
              <a:latin typeface="Lucida Bright" panose="020406020505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3C19AE-ECD2-49AD-A54C-291DA0B75C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56" t="71111" r="36323" b="26405"/>
          <a:stretch/>
        </p:blipFill>
        <p:spPr>
          <a:xfrm>
            <a:off x="3769703" y="177835"/>
            <a:ext cx="7584097" cy="323815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97D125-566B-4585-95FC-E0D001CE15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87" t="56188" r="18197" b="30217"/>
          <a:stretch/>
        </p:blipFill>
        <p:spPr>
          <a:xfrm>
            <a:off x="9922223" y="1376057"/>
            <a:ext cx="2180130" cy="1376107"/>
          </a:xfrm>
          <a:prstGeom prst="rect">
            <a:avLst/>
          </a:prstGeom>
          <a:solidFill>
            <a:schemeClr val="accent1"/>
          </a:solidFill>
          <a:ln>
            <a:solidFill>
              <a:schemeClr val="accent5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E2CD3F-8D0D-C858-8024-9F133E4C2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6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BC9EC6-2150-B5CC-23EC-C90B265498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39" t="11774" r="17693" b="4936"/>
          <a:stretch/>
        </p:blipFill>
        <p:spPr>
          <a:xfrm>
            <a:off x="2113808" y="807521"/>
            <a:ext cx="7920841" cy="57120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DF01D2-507C-25B1-2168-DBD79680E71C}"/>
              </a:ext>
            </a:extLst>
          </p:cNvPr>
          <p:cNvSpPr txBox="1"/>
          <p:nvPr/>
        </p:nvSpPr>
        <p:spPr>
          <a:xfrm>
            <a:off x="10207487" y="5337313"/>
            <a:ext cx="1126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Low </a:t>
            </a:r>
            <a:r>
              <a:rPr lang="en-GB" b="1" dirty="0" err="1">
                <a:solidFill>
                  <a:schemeClr val="accent1"/>
                </a:solidFill>
              </a:rPr>
              <a:t>Lumi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A79928-374A-3C3D-E8D3-A8BBDED8C79D}"/>
              </a:ext>
            </a:extLst>
          </p:cNvPr>
          <p:cNvSpPr txBox="1"/>
          <p:nvPr/>
        </p:nvSpPr>
        <p:spPr>
          <a:xfrm>
            <a:off x="8120270" y="5019260"/>
            <a:ext cx="3677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50197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C11FC70-1C94-4F7D-81DE-DDDCAECD8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5262BC-CF2E-42ED-B336-4DEB5E420363}" type="slidenum">
              <a:rPr lang="en-GB" altLang="en-US"/>
              <a:pPr>
                <a:defRPr/>
              </a:pPr>
              <a:t>60</a:t>
            </a:fld>
            <a:endParaRPr lang="en-GB" altLang="en-US" dirty="0"/>
          </a:p>
        </p:txBody>
      </p:sp>
      <p:pic>
        <p:nvPicPr>
          <p:cNvPr id="24579" name="Picture 4">
            <a:extLst>
              <a:ext uri="{FF2B5EF4-FFF2-40B4-BE49-F238E27FC236}">
                <a16:creationId xmlns:a16="http://schemas.microsoft.com/office/drawing/2014/main" id="{F43E7A7B-4C1B-4ADA-AB3A-5B958D659B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6" b="2746"/>
          <a:stretch/>
        </p:blipFill>
        <p:spPr bwMode="auto">
          <a:xfrm>
            <a:off x="1774826" y="115889"/>
            <a:ext cx="8319433" cy="6240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3AEF84-A355-409A-885D-26E91198122E}"/>
              </a:ext>
            </a:extLst>
          </p:cNvPr>
          <p:cNvSpPr txBox="1"/>
          <p:nvPr/>
        </p:nvSpPr>
        <p:spPr>
          <a:xfrm>
            <a:off x="7715892" y="2065109"/>
            <a:ext cx="1160979" cy="3651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225370A-2F81-4A48-A3CC-B79EC74F5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42E59-DCEA-4889-BED5-D62AFD4C20D2}" type="slidenum">
              <a:rPr lang="en-GB" altLang="en-US"/>
              <a:pPr>
                <a:defRPr/>
              </a:pPr>
              <a:t>61</a:t>
            </a:fld>
            <a:endParaRPr lang="en-GB" altLang="en-US" dirty="0"/>
          </a:p>
        </p:txBody>
      </p:sp>
      <p:pic>
        <p:nvPicPr>
          <p:cNvPr id="25603" name="Picture 4">
            <a:extLst>
              <a:ext uri="{FF2B5EF4-FFF2-40B4-BE49-F238E27FC236}">
                <a16:creationId xmlns:a16="http://schemas.microsoft.com/office/drawing/2014/main" id="{615A8A0D-6BD9-4687-8F3D-B28193D050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56" t="1" r="-1" b="1711"/>
          <a:stretch/>
        </p:blipFill>
        <p:spPr bwMode="auto">
          <a:xfrm>
            <a:off x="1524000" y="134466"/>
            <a:ext cx="8675688" cy="579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5130D3B-99E9-44EA-B968-8D10716885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" t="33360" r="6140" b="51533"/>
          <a:stretch/>
        </p:blipFill>
        <p:spPr bwMode="auto">
          <a:xfrm>
            <a:off x="2306320" y="5374640"/>
            <a:ext cx="7579360" cy="94488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9648E1-EB9E-494A-8EB0-CCD96BFBA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62</a:t>
            </a:fld>
            <a:endParaRPr lang="en-GB" dirty="0"/>
          </a:p>
        </p:txBody>
      </p:sp>
      <p:sp>
        <p:nvSpPr>
          <p:cNvPr id="4" name="Text Box 22">
            <a:extLst>
              <a:ext uri="{FF2B5EF4-FFF2-40B4-BE49-F238E27FC236}">
                <a16:creationId xmlns:a16="http://schemas.microsoft.com/office/drawing/2014/main" id="{1AA9EEB2-D726-4C70-A1E1-50CB4A467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4918" y="815787"/>
            <a:ext cx="4760258" cy="523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OTHER SELECTED CEP TOPICS </a:t>
            </a:r>
          </a:p>
        </p:txBody>
      </p:sp>
    </p:spTree>
    <p:extLst>
      <p:ext uri="{BB962C8B-B14F-4D97-AF65-F5344CB8AC3E}">
        <p14:creationId xmlns:p14="http://schemas.microsoft.com/office/powerpoint/2010/main" val="9834533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C087A4-8D96-4C85-8A6E-9AE5569FC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6B38BE-B387-4728-A75E-58716F816513}" type="slidenum">
              <a:rPr lang="en-GB" smtClean="0"/>
              <a:pPr>
                <a:defRPr/>
              </a:pPr>
              <a:t>63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113963-4F7B-44DA-A4CC-75B2282C70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93" t="14297" r="6582" b="15342"/>
          <a:stretch/>
        </p:blipFill>
        <p:spPr>
          <a:xfrm>
            <a:off x="716096" y="692495"/>
            <a:ext cx="10443991" cy="56838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1D4894-A9DC-4FD1-8019-021E2C458402}"/>
              </a:ext>
            </a:extLst>
          </p:cNvPr>
          <p:cNvSpPr txBox="1"/>
          <p:nvPr/>
        </p:nvSpPr>
        <p:spPr>
          <a:xfrm>
            <a:off x="10168569" y="5684704"/>
            <a:ext cx="3855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20D9D8-8339-4711-8B52-CB01F49B41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78" t="67278" r="30761" b="24558"/>
          <a:stretch/>
        </p:blipFill>
        <p:spPr>
          <a:xfrm>
            <a:off x="4235970" y="4571745"/>
            <a:ext cx="2622029" cy="43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11696"/>
      </p:ext>
    </p:extLst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C8EFAE-EF8A-D3AA-9A40-C62ED9DD8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6B38BE-B387-4728-A75E-58716F816513}" type="slidenum">
              <a:rPr lang="en-GB" smtClean="0"/>
              <a:pPr>
                <a:defRPr/>
              </a:pPr>
              <a:t>64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DBC191-3B87-32F9-20AB-6A2CB7CEE2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03" t="6974" r="20353" b="48442"/>
          <a:stretch/>
        </p:blipFill>
        <p:spPr>
          <a:xfrm>
            <a:off x="1923803" y="273133"/>
            <a:ext cx="7707086" cy="3155868"/>
          </a:xfrm>
          <a:prstGeom prst="rect">
            <a:avLst/>
          </a:prstGeom>
        </p:spPr>
      </p:pic>
      <p:sp>
        <p:nvSpPr>
          <p:cNvPr id="7" name="CustomShape 3">
            <a:extLst>
              <a:ext uri="{FF2B5EF4-FFF2-40B4-BE49-F238E27FC236}">
                <a16:creationId xmlns:a16="http://schemas.microsoft.com/office/drawing/2014/main" id="{4FCA30AF-EEFC-90C0-0976-EEF87DAF1F8C}"/>
              </a:ext>
            </a:extLst>
          </p:cNvPr>
          <p:cNvSpPr/>
          <p:nvPr/>
        </p:nvSpPr>
        <p:spPr>
          <a:xfrm>
            <a:off x="2823015" y="713394"/>
            <a:ext cx="5184360" cy="456120"/>
          </a:xfrm>
          <a:prstGeom prst="rect">
            <a:avLst/>
          </a:prstGeom>
          <a:solidFill>
            <a:srgbClr val="0070C0"/>
          </a:solidFill>
          <a:ln w="28440">
            <a:solidFill>
              <a:srgbClr val="0000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EXCLUSIVE JET PRODUCTION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CA7BDD-9723-68FC-3479-6D4C3459EA07}"/>
              </a:ext>
            </a:extLst>
          </p:cNvPr>
          <p:cNvSpPr txBox="1"/>
          <p:nvPr/>
        </p:nvSpPr>
        <p:spPr>
          <a:xfrm>
            <a:off x="8217725" y="273133"/>
            <a:ext cx="1282535" cy="10806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539355F-9175-FB4F-06B9-35FF79146F03}"/>
              </a:ext>
            </a:extLst>
          </p:cNvPr>
          <p:cNvPicPr/>
          <p:nvPr/>
        </p:nvPicPr>
        <p:blipFill>
          <a:blip r:embed="rId3"/>
          <a:srcRect l="35495" t="31151" r="41937" b="40167"/>
          <a:stretch/>
        </p:blipFill>
        <p:spPr>
          <a:xfrm>
            <a:off x="9024162" y="380007"/>
            <a:ext cx="1687373" cy="905115"/>
          </a:xfrm>
          <a:prstGeom prst="rect">
            <a:avLst/>
          </a:prstGeom>
          <a:ln>
            <a:noFill/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FCE41B5-F6D4-1AFB-5699-90D26BA54B87}"/>
              </a:ext>
            </a:extLst>
          </p:cNvPr>
          <p:cNvPicPr/>
          <p:nvPr/>
        </p:nvPicPr>
        <p:blipFill>
          <a:blip r:embed="rId4"/>
          <a:srcRect l="20055" t="47008" r="19254" b="26679"/>
          <a:stretch/>
        </p:blipFill>
        <p:spPr>
          <a:xfrm>
            <a:off x="2044598" y="3980407"/>
            <a:ext cx="7124400" cy="1737000"/>
          </a:xfrm>
          <a:prstGeom prst="rect">
            <a:avLst/>
          </a:prstGeom>
          <a:ln>
            <a:noFill/>
          </a:ln>
        </p:spPr>
      </p:pic>
      <p:sp>
        <p:nvSpPr>
          <p:cNvPr id="12" name="CustomShape 10">
            <a:extLst>
              <a:ext uri="{FF2B5EF4-FFF2-40B4-BE49-F238E27FC236}">
                <a16:creationId xmlns:a16="http://schemas.microsoft.com/office/drawing/2014/main" id="{92616C55-955F-7FA4-122C-DAC589F997BE}"/>
              </a:ext>
            </a:extLst>
          </p:cNvPr>
          <p:cNvSpPr/>
          <p:nvPr/>
        </p:nvSpPr>
        <p:spPr>
          <a:xfrm>
            <a:off x="9046200" y="4556408"/>
            <a:ext cx="98892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400" spc="-1" dirty="0">
                <a:solidFill>
                  <a:srgbClr val="00339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(CDF-2008)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9AD07E-9B3E-9650-B51D-1D90103471AB}"/>
              </a:ext>
            </a:extLst>
          </p:cNvPr>
          <p:cNvSpPr txBox="1"/>
          <p:nvPr/>
        </p:nvSpPr>
        <p:spPr>
          <a:xfrm>
            <a:off x="4619501" y="5462649"/>
            <a:ext cx="18881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7472093"/>
      </p:ext>
    </p:extLst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BE866F-6601-493E-8260-E7A6AB0F8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446" y="691951"/>
            <a:ext cx="7821976" cy="57100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4AE731-840D-433B-AAB3-B21DCA9B37BF}"/>
              </a:ext>
            </a:extLst>
          </p:cNvPr>
          <p:cNvSpPr txBox="1"/>
          <p:nvPr/>
        </p:nvSpPr>
        <p:spPr>
          <a:xfrm>
            <a:off x="6356195" y="4828478"/>
            <a:ext cx="1014761" cy="4460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1A1549-A999-0896-9B7B-33E2F70E58F0}"/>
              </a:ext>
            </a:extLst>
          </p:cNvPr>
          <p:cNvSpPr txBox="1"/>
          <p:nvPr/>
        </p:nvSpPr>
        <p:spPr>
          <a:xfrm>
            <a:off x="8845826" y="2673626"/>
            <a:ext cx="1152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002060"/>
                </a:solidFill>
              </a:rPr>
              <a:t>SuperChic-</a:t>
            </a:r>
            <a:r>
              <a:rPr lang="en-GB" sz="12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006230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D92DE6-8586-461B-ADAC-3235431B1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539" y="0"/>
            <a:ext cx="10510684" cy="67582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BB09E3-C0E0-40EE-BB5A-A1B87D1AF4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1722" r="13997" b="100000"/>
          <a:stretch/>
        </p:blipFill>
        <p:spPr>
          <a:xfrm>
            <a:off x="9775685" y="6322530"/>
            <a:ext cx="1391079" cy="4571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765380-1E6E-442C-A868-FBF72EC9F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66</a:t>
            </a:fld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A5FBCF-981E-878B-BFFA-EC5F32AB4A72}"/>
              </a:ext>
            </a:extLst>
          </p:cNvPr>
          <p:cNvSpPr txBox="1"/>
          <p:nvPr/>
        </p:nvSpPr>
        <p:spPr>
          <a:xfrm>
            <a:off x="5937662" y="1258784"/>
            <a:ext cx="19000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2717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0EDFC0-9BC6-423C-9B48-D43ECF210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67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E455FE-4C21-4FF6-BB89-16732BEF9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506" y="128412"/>
            <a:ext cx="9170894" cy="680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074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8585CF-3FCF-4E0C-9F90-DA64293F1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68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0C7702-009B-48B8-81EA-BCEB73EDE0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15" t="38396" r="22708" b="7160"/>
          <a:stretch/>
        </p:blipFill>
        <p:spPr>
          <a:xfrm>
            <a:off x="2057521" y="2333897"/>
            <a:ext cx="7171145" cy="39060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B7E869-488D-4D36-A470-98CFEE5661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47" t="56671" r="22607" b="22104"/>
          <a:stretch/>
        </p:blipFill>
        <p:spPr>
          <a:xfrm>
            <a:off x="3474721" y="1183998"/>
            <a:ext cx="4737462" cy="10994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7D4D67-5CCF-4A5D-B33F-A4137CF02B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12" t="41137" r="22607" b="47925"/>
          <a:stretch/>
        </p:blipFill>
        <p:spPr>
          <a:xfrm>
            <a:off x="3091536" y="577267"/>
            <a:ext cx="5671457" cy="65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1590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7237C2-B992-473A-81B0-4E54B058A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07D10B-90B5-4753-B094-4BBF0927493F}" type="slidenum">
              <a:rPr lang="en-GB" smtClean="0"/>
              <a:pPr>
                <a:defRPr/>
              </a:pPr>
              <a:t>69</a:t>
            </a:fld>
            <a:endParaRPr lang="en-GB" dirty="0"/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3E945E70-42D9-455B-BF03-B645D48A1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07" r="35973" b="-2"/>
          <a:stretch>
            <a:fillRect/>
          </a:stretch>
        </p:blipFill>
        <p:spPr bwMode="auto">
          <a:xfrm>
            <a:off x="88900" y="80963"/>
            <a:ext cx="3668713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6">
            <a:extLst>
              <a:ext uri="{FF2B5EF4-FFF2-40B4-BE49-F238E27FC236}">
                <a16:creationId xmlns:a16="http://schemas.microsoft.com/office/drawing/2014/main" id="{57D814B3-79DE-4B39-93A5-F43B5F3D7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0713" y="114300"/>
            <a:ext cx="6097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i="1" dirty="0">
                <a:solidFill>
                  <a:schemeClr val="accent1"/>
                </a:solidFill>
                <a:latin typeface="-apple-system"/>
              </a:rPr>
              <a:t>(</a:t>
            </a:r>
            <a:r>
              <a:rPr lang="en-GB" altLang="en-US" sz="1800" i="1" dirty="0" err="1">
                <a:solidFill>
                  <a:schemeClr val="accent1"/>
                </a:solidFill>
                <a:latin typeface="-apple-system"/>
              </a:rPr>
              <a:t>Phys.Rev.D</a:t>
            </a:r>
            <a:r>
              <a:rPr lang="en-GB" altLang="en-US" sz="1800" dirty="0">
                <a:solidFill>
                  <a:schemeClr val="accent1"/>
                </a:solidFill>
                <a:latin typeface="-apple-system"/>
              </a:rPr>
              <a:t> 68 (2003)  034001) </a:t>
            </a:r>
            <a:endParaRPr lang="en-GB" altLang="en-US" sz="1800" dirty="0">
              <a:solidFill>
                <a:schemeClr val="accent1"/>
              </a:solidFill>
            </a:endParaRPr>
          </a:p>
        </p:txBody>
      </p:sp>
      <p:pic>
        <p:nvPicPr>
          <p:cNvPr id="20485" name="Picture 8">
            <a:extLst>
              <a:ext uri="{FF2B5EF4-FFF2-40B4-BE49-F238E27FC236}">
                <a16:creationId xmlns:a16="http://schemas.microsoft.com/office/drawing/2014/main" id="{6CAD6652-5F5C-4EE1-9A52-D55D73A315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9" y="1214421"/>
            <a:ext cx="8901388" cy="5032392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10">
            <a:extLst>
              <a:ext uri="{FF2B5EF4-FFF2-40B4-BE49-F238E27FC236}">
                <a16:creationId xmlns:a16="http://schemas.microsoft.com/office/drawing/2014/main" id="{CC3A84EA-1E23-46BF-AABF-5A20723276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113" y="93663"/>
            <a:ext cx="1225550" cy="806450"/>
          </a:xfrm>
          <a:prstGeom prst="rect">
            <a:avLst/>
          </a:prstGeom>
          <a:solidFill>
            <a:srgbClr val="00206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487" name="TextBox 7">
            <a:extLst>
              <a:ext uri="{FF2B5EF4-FFF2-40B4-BE49-F238E27FC236}">
                <a16:creationId xmlns:a16="http://schemas.microsoft.com/office/drawing/2014/main" id="{1FDE62B8-4E29-4EA9-B4D7-C737A0748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7600" y="1938338"/>
            <a:ext cx="177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003A8C"/>
                </a:solidFill>
                <a:latin typeface="-apple-system"/>
                <a:hlinkClick r:id="rId6"/>
              </a:rPr>
              <a:t>hep-ex/0205037</a:t>
            </a:r>
            <a:endParaRPr lang="en-GB" altLang="en-US" sz="1800">
              <a:latin typeface="-apple-syste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FDB763-5FC7-440B-82B0-4CAE25DE84A2}"/>
              </a:ext>
            </a:extLst>
          </p:cNvPr>
          <p:cNvSpPr txBox="1"/>
          <p:nvPr/>
        </p:nvSpPr>
        <p:spPr>
          <a:xfrm>
            <a:off x="9928225" y="2998788"/>
            <a:ext cx="2089150" cy="120015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b="1" dirty="0"/>
              <a:t>It may make sense to repeat this measurement at the LHC/RHIC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5BD7F9-122E-7D44-96AD-807EB6D78584}"/>
              </a:ext>
            </a:extLst>
          </p:cNvPr>
          <p:cNvSpPr txBox="1"/>
          <p:nvPr/>
        </p:nvSpPr>
        <p:spPr>
          <a:xfrm>
            <a:off x="9879493" y="4770783"/>
            <a:ext cx="2226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5">
                    <a:lumMod val="75000"/>
                  </a:schemeClr>
                </a:solidFill>
              </a:rPr>
              <a:t>KKMTR, 2001-2002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01EC59-EB68-432D-B47E-0D9602F1E7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62" t="-173" r="3016" b="173"/>
          <a:stretch/>
        </p:blipFill>
        <p:spPr>
          <a:xfrm>
            <a:off x="108502" y="0"/>
            <a:ext cx="10246457" cy="7140783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91DD23-E9E0-4E4A-8E3A-4BD17E854DB3}"/>
              </a:ext>
            </a:extLst>
          </p:cNvPr>
          <p:cNvSpPr txBox="1"/>
          <p:nvPr/>
        </p:nvSpPr>
        <p:spPr>
          <a:xfrm>
            <a:off x="654908" y="5972127"/>
            <a:ext cx="903278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                      </a:t>
            </a:r>
            <a:r>
              <a:rPr lang="en-GB" dirty="0">
                <a:solidFill>
                  <a:srgbClr val="0070C0"/>
                </a:solidFill>
              </a:rPr>
              <a:t>(ALICE-double Gap trigger, Runs 1 and 2)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93BAA5-81EA-49CE-9509-1BF14AA33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7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C93424-1486-4E9E-B0ED-05D3EE4A2268}"/>
              </a:ext>
            </a:extLst>
          </p:cNvPr>
          <p:cNvSpPr txBox="1"/>
          <p:nvPr/>
        </p:nvSpPr>
        <p:spPr>
          <a:xfrm>
            <a:off x="838200" y="3281516"/>
            <a:ext cx="7096432" cy="3662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D6C586-1749-4AF1-8868-6D3786084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1558" y="5064125"/>
            <a:ext cx="719390" cy="4694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1660F5-A017-4A2A-B537-F42125D4482A}"/>
              </a:ext>
            </a:extLst>
          </p:cNvPr>
          <p:cNvSpPr txBox="1"/>
          <p:nvPr/>
        </p:nvSpPr>
        <p:spPr>
          <a:xfrm>
            <a:off x="9315360" y="3163824"/>
            <a:ext cx="1022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AFP/PPS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125C3B-A24D-4015-87CD-CB1C42EE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1976" y="3411634"/>
            <a:ext cx="2410758" cy="291131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CFF82A-728A-41E7-93FD-FECC01BA568C}"/>
              </a:ext>
            </a:extLst>
          </p:cNvPr>
          <p:cNvSpPr txBox="1"/>
          <p:nvPr/>
        </p:nvSpPr>
        <p:spPr>
          <a:xfrm>
            <a:off x="7041582" y="3402391"/>
            <a:ext cx="1688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(LHC runs 1,2)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C31EE72-33B0-4785-BF11-A5FA171EF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963" y="1720006"/>
            <a:ext cx="1881230" cy="447615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AD2738-7337-4BA4-BF82-4C9904437490}"/>
              </a:ext>
            </a:extLst>
          </p:cNvPr>
          <p:cNvSpPr txBox="1"/>
          <p:nvPr/>
        </p:nvSpPr>
        <p:spPr>
          <a:xfrm>
            <a:off x="4432300" y="1743959"/>
            <a:ext cx="3565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X</a:t>
            </a:r>
          </a:p>
        </p:txBody>
      </p:sp>
      <p:pic>
        <p:nvPicPr>
          <p:cNvPr id="10" name="Picture 20" descr="MCj04238480000[1]">
            <a:extLst>
              <a:ext uri="{FF2B5EF4-FFF2-40B4-BE49-F238E27FC236}">
                <a16:creationId xmlns:a16="http://schemas.microsoft.com/office/drawing/2014/main" id="{033D4A73-52E7-5C98-E424-F2443CAC4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833" y="2443664"/>
            <a:ext cx="451387" cy="395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5C5CFF-2A70-EC21-8A5C-20AAA344FE09}"/>
              </a:ext>
            </a:extLst>
          </p:cNvPr>
          <p:cNvSpPr txBox="1"/>
          <p:nvPr/>
        </p:nvSpPr>
        <p:spPr>
          <a:xfrm>
            <a:off x="6590805" y="2220685"/>
            <a:ext cx="123503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~200m</a:t>
            </a:r>
          </a:p>
        </p:txBody>
      </p:sp>
    </p:spTree>
    <p:extLst>
      <p:ext uri="{BB962C8B-B14F-4D97-AF65-F5344CB8AC3E}">
        <p14:creationId xmlns:p14="http://schemas.microsoft.com/office/powerpoint/2010/main" val="112030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B643BE1-B8B9-4A82-B8CE-674935879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19E4AF-9BD3-4BEB-8E4A-99B7B24D0ECA}" type="slidenum">
              <a:rPr lang="en-GB" altLang="en-US">
                <a:solidFill>
                  <a:srgbClr val="000000"/>
                </a:solidFill>
                <a:latin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70</a:t>
            </a:fld>
            <a:endParaRPr lang="en-GB" alt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9673859F-8A0E-4A4F-B99B-CFE45AE5F0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59014" y="1108539"/>
            <a:ext cx="8408987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1800" b="1" dirty="0">
                <a:solidFill>
                  <a:srgbClr val="FF0000"/>
                </a:solidFill>
                <a:latin typeface="Arial Black" panose="020B0A04020102020204" pitchFamily="34" charset="0"/>
              </a:rPr>
              <a:t>F</a:t>
            </a:r>
            <a:r>
              <a:rPr lang="en-GB" altLang="en-US" sz="1800" dirty="0">
                <a:solidFill>
                  <a:srgbClr val="006600"/>
                </a:solidFill>
                <a:latin typeface="Lucida Bright" panose="02040602050505020304" pitchFamily="18" charset="0"/>
              </a:rPr>
              <a:t>orward</a:t>
            </a:r>
            <a:r>
              <a:rPr lang="en-GB" altLang="en-US" sz="1800" dirty="0">
                <a:latin typeface="Lucida Bright" panose="02040602050505020304" pitchFamily="18" charset="0"/>
              </a:rPr>
              <a:t> </a:t>
            </a:r>
            <a:r>
              <a:rPr lang="en-GB" altLang="en-US" sz="1800" b="1" dirty="0">
                <a:solidFill>
                  <a:srgbClr val="FF0000"/>
                </a:solidFill>
                <a:latin typeface="Arial Black" panose="020B0A04020102020204" pitchFamily="34" charset="0"/>
              </a:rPr>
              <a:t>P</a:t>
            </a:r>
            <a:r>
              <a:rPr lang="en-GB" altLang="en-US" sz="1800" dirty="0">
                <a:solidFill>
                  <a:srgbClr val="006600"/>
                </a:solidFill>
                <a:latin typeface="Lucida Bright" panose="02040602050505020304" pitchFamily="18" charset="0"/>
              </a:rPr>
              <a:t>roton</a:t>
            </a:r>
            <a:r>
              <a:rPr lang="en-GB" altLang="en-US" sz="1800" dirty="0">
                <a:latin typeface="Lucida Bright" panose="02040602050505020304" pitchFamily="18" charset="0"/>
              </a:rPr>
              <a:t> </a:t>
            </a:r>
            <a:r>
              <a:rPr lang="en-GB" altLang="en-US" sz="1800" dirty="0">
                <a:solidFill>
                  <a:srgbClr val="FF0000"/>
                </a:solidFill>
                <a:latin typeface="Arial Black" panose="020B0A04020102020204" pitchFamily="34" charset="0"/>
              </a:rPr>
              <a:t>T</a:t>
            </a:r>
            <a:r>
              <a:rPr lang="en-GB" altLang="en-US" sz="1800" dirty="0">
                <a:solidFill>
                  <a:srgbClr val="006600"/>
                </a:solidFill>
                <a:latin typeface="Lucida Bright" panose="02040602050505020304" pitchFamily="18" charset="0"/>
              </a:rPr>
              <a:t>agging</a:t>
            </a:r>
            <a:r>
              <a:rPr lang="en-GB" altLang="en-US" sz="2400" dirty="0">
                <a:latin typeface="Lucida Bright" panose="02040602050505020304" pitchFamily="18" charset="0"/>
              </a:rPr>
              <a:t> </a:t>
            </a:r>
            <a:r>
              <a:rPr lang="en-GB" altLang="en-US" sz="1800" dirty="0">
                <a:latin typeface="Lucida Bright" panose="02040602050505020304" pitchFamily="18" charset="0"/>
              </a:rPr>
              <a:t>significantly could</a:t>
            </a:r>
            <a:r>
              <a:rPr lang="en-GB" altLang="en-US" sz="2000" dirty="0">
                <a:latin typeface="Lucida Bright" panose="02040602050505020304" pitchFamily="18" charset="0"/>
              </a:rPr>
              <a:t> </a:t>
            </a:r>
            <a:r>
              <a:rPr lang="en-GB" altLang="en-US" sz="1800" dirty="0">
                <a:latin typeface="Lucida Bright" panose="02040602050505020304" pitchFamily="18" charset="0"/>
              </a:rPr>
              <a:t>extend the physics reach</a:t>
            </a:r>
            <a:r>
              <a:rPr lang="en-GB" altLang="en-US" sz="2000" dirty="0">
                <a:latin typeface="Lucida Bright" panose="02040602050505020304" pitchFamily="18" charset="0"/>
              </a:rPr>
              <a:t> </a:t>
            </a:r>
            <a:r>
              <a:rPr lang="en-GB" altLang="en-US" sz="1800" dirty="0">
                <a:latin typeface="Lucida Bright" panose="02040602050505020304" pitchFamily="18" charset="0"/>
              </a:rPr>
              <a:t>of the </a:t>
            </a:r>
            <a:r>
              <a:rPr lang="en-GB" altLang="en-US" sz="1800" dirty="0">
                <a:solidFill>
                  <a:schemeClr val="accent2"/>
                </a:solidFill>
                <a:latin typeface="Comic Sans MS" panose="030F0702030302020204" pitchFamily="66" charset="0"/>
              </a:rPr>
              <a:t>ATLAS</a:t>
            </a:r>
            <a:r>
              <a:rPr lang="en-GB" altLang="en-US" sz="1800" dirty="0">
                <a:solidFill>
                  <a:srgbClr val="009900"/>
                </a:solidFill>
                <a:latin typeface="Lucida Bright" panose="02040602050505020304" pitchFamily="18" charset="0"/>
              </a:rPr>
              <a:t>  </a:t>
            </a:r>
            <a:r>
              <a:rPr lang="en-GB" altLang="en-US" sz="1800" dirty="0">
                <a:latin typeface="Lucida Bright" panose="02040602050505020304" pitchFamily="18" charset="0"/>
              </a:rPr>
              <a:t>and </a:t>
            </a:r>
            <a:r>
              <a:rPr lang="en-GB" altLang="en-US" sz="1800" dirty="0">
                <a:solidFill>
                  <a:schemeClr val="accent2"/>
                </a:solidFill>
                <a:latin typeface="Comic Sans MS" panose="030F0702030302020204" pitchFamily="66" charset="0"/>
              </a:rPr>
              <a:t>CMS</a:t>
            </a:r>
            <a:r>
              <a:rPr lang="en-GB" altLang="en-US" sz="1800" dirty="0">
                <a:latin typeface="Lucida Bright" panose="02040602050505020304" pitchFamily="18" charset="0"/>
              </a:rPr>
              <a:t> detectors by giving access to a wide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1800" dirty="0">
                <a:latin typeface="Lucida Bright" panose="02040602050505020304" pitchFamily="18" charset="0"/>
              </a:rPr>
              <a:t>     range of exciting new physics channels.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1800" dirty="0">
              <a:latin typeface="Lucida Bright" panose="020406020505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en-US" sz="1800" dirty="0">
                <a:latin typeface="Lucida Bright" panose="02040602050505020304" pitchFamily="18" charset="0"/>
              </a:rPr>
              <a:t> </a:t>
            </a:r>
            <a:r>
              <a:rPr lang="en-GB" altLang="en-US" sz="1800" dirty="0">
                <a:solidFill>
                  <a:schemeClr val="accent2"/>
                </a:solidFill>
                <a:latin typeface="Lucida Bright" panose="02040602050505020304" pitchFamily="18" charset="0"/>
              </a:rPr>
              <a:t> </a:t>
            </a:r>
            <a:r>
              <a:rPr lang="en-GB" altLang="en-US" sz="1800" b="1" dirty="0">
                <a:solidFill>
                  <a:srgbClr val="FF0000"/>
                </a:solidFill>
                <a:latin typeface="Arial Black" panose="020B0A04020102020204" pitchFamily="34" charset="0"/>
              </a:rPr>
              <a:t>FPT</a:t>
            </a:r>
            <a:r>
              <a:rPr lang="en-GB" altLang="en-US" sz="1800" dirty="0">
                <a:latin typeface="Lucida Bright" panose="02040602050505020304" pitchFamily="18" charset="0"/>
              </a:rPr>
              <a:t> has the potential to make measurements that are unique at </a:t>
            </a:r>
            <a:r>
              <a:rPr lang="en-GB" altLang="en-US" sz="1800" dirty="0">
                <a:solidFill>
                  <a:schemeClr val="accent2"/>
                </a:solidFill>
                <a:latin typeface="Comic Sans MS" panose="030F0702030302020204" pitchFamily="66" charset="0"/>
              </a:rPr>
              <a:t>LHC </a:t>
            </a:r>
            <a:r>
              <a:rPr lang="en-GB" altLang="en-US" sz="1800" dirty="0">
                <a:latin typeface="Lucida Bright" panose="02040602050505020304" pitchFamily="18" charset="0"/>
              </a:rPr>
              <a:t> and sometimes challenging even at an </a:t>
            </a:r>
            <a:r>
              <a:rPr lang="en-GB" altLang="en-US" sz="1800" dirty="0">
                <a:solidFill>
                  <a:schemeClr val="accent2"/>
                </a:solidFill>
                <a:latin typeface="Comic Sans MS" panose="030F0702030302020204" pitchFamily="66" charset="0"/>
              </a:rPr>
              <a:t>ILC</a:t>
            </a:r>
            <a:r>
              <a:rPr lang="en-GB" altLang="en-US" sz="1800" dirty="0">
                <a:latin typeface="Lucida Bright" panose="020406020505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1800" dirty="0">
              <a:latin typeface="Lucida Bright" panose="020406020505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1800" b="1" dirty="0">
              <a:solidFill>
                <a:srgbClr val="CCCC00"/>
              </a:solidFill>
              <a:latin typeface="Comic Sans MS" panose="030F0702030302020204" pitchFamily="66" charset="0"/>
              <a:sym typeface="Wingdings 3" panose="05040102010807070707" pitchFamily="18" charset="2"/>
            </a:endParaRPr>
          </a:p>
          <a:p>
            <a:pPr eaLnBrk="1" hangingPunct="1">
              <a:lnSpc>
                <a:spcPct val="80000"/>
              </a:lnSpc>
              <a:buFont typeface="Wingdings 3" panose="05040102010807070707" pitchFamily="18" charset="2"/>
              <a:buNone/>
            </a:pPr>
            <a:r>
              <a:rPr lang="en-GB" altLang="en-US" sz="1600" dirty="0">
                <a:latin typeface="Lucida Bright" panose="02040602050505020304" pitchFamily="18" charset="0"/>
                <a:sym typeface="Wingdings 3" panose="05040102010807070707" pitchFamily="18" charset="2"/>
              </a:rPr>
              <a:t>  </a:t>
            </a:r>
            <a:endParaRPr lang="en-GB" altLang="en-US" sz="2000" dirty="0">
              <a:latin typeface="Lucida Bright" panose="02040602050505020304" pitchFamily="18" charset="0"/>
              <a:sym typeface="Wingdings 3" panose="05040102010807070707" pitchFamily="18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2400" dirty="0">
              <a:latin typeface="Lucida Bright" panose="020406020505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 3" panose="05040102010807070707" pitchFamily="18" charset="2"/>
              <a:buNone/>
            </a:pPr>
            <a:endParaRPr lang="en-GB" altLang="en-US" sz="1600" b="1" dirty="0">
              <a:solidFill>
                <a:srgbClr val="FF0000"/>
              </a:solidFill>
              <a:latin typeface="Lucida Handwriting" panose="03010101010101010101" pitchFamily="66" charset="0"/>
            </a:endParaRPr>
          </a:p>
          <a:p>
            <a:pPr eaLnBrk="1" hangingPunct="1">
              <a:lnSpc>
                <a:spcPct val="80000"/>
              </a:lnSpc>
              <a:buFont typeface="Wingdings 3" panose="05040102010807070707" pitchFamily="18" charset="2"/>
              <a:buNone/>
            </a:pPr>
            <a:r>
              <a:rPr lang="en-GB" altLang="en-US" sz="1200" dirty="0">
                <a:solidFill>
                  <a:schemeClr val="accent2"/>
                </a:solidFill>
                <a:latin typeface="Lucida Handwriting" panose="03010101010101010101" pitchFamily="66" charset="0"/>
              </a:rPr>
              <a:t>       </a:t>
            </a:r>
          </a:p>
        </p:txBody>
      </p:sp>
      <p:pic>
        <p:nvPicPr>
          <p:cNvPr id="61447" name="Picture 6">
            <a:extLst>
              <a:ext uri="{FF2B5EF4-FFF2-40B4-BE49-F238E27FC236}">
                <a16:creationId xmlns:a16="http://schemas.microsoft.com/office/drawing/2014/main" id="{B233BBC8-5FF4-43B3-B3E4-C61860B0B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558926" y="1114166"/>
            <a:ext cx="591607" cy="381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8" name="Picture 7">
            <a:extLst>
              <a:ext uri="{FF2B5EF4-FFF2-40B4-BE49-F238E27FC236}">
                <a16:creationId xmlns:a16="http://schemas.microsoft.com/office/drawing/2014/main" id="{6310C7E5-76C0-49B1-B591-6ADA67945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549962" y="2154038"/>
            <a:ext cx="600572" cy="359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9" name="Picture 8">
            <a:extLst>
              <a:ext uri="{FF2B5EF4-FFF2-40B4-BE49-F238E27FC236}">
                <a16:creationId xmlns:a16="http://schemas.microsoft.com/office/drawing/2014/main" id="{16F4A3F7-B687-4EB4-9124-A3F833D02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532032" y="2926963"/>
            <a:ext cx="600574" cy="35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0" name="Picture 9">
            <a:extLst>
              <a:ext uri="{FF2B5EF4-FFF2-40B4-BE49-F238E27FC236}">
                <a16:creationId xmlns:a16="http://schemas.microsoft.com/office/drawing/2014/main" id="{14375EB3-BE88-4D87-8531-543F9689C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525876" y="3791602"/>
            <a:ext cx="600574" cy="35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A62144-2F52-4870-863E-F4C35BD64EF5}"/>
              </a:ext>
            </a:extLst>
          </p:cNvPr>
          <p:cNvSpPr txBox="1"/>
          <p:nvPr/>
        </p:nvSpPr>
        <p:spPr>
          <a:xfrm>
            <a:off x="2254450" y="3763432"/>
            <a:ext cx="8641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There are a number of important measurements to be performed in the RG environment at </a:t>
            </a:r>
            <a:r>
              <a:rPr lang="en-GB" sz="2000" dirty="0" err="1"/>
              <a:t>LHCb</a:t>
            </a:r>
            <a:r>
              <a:rPr lang="en-GB" sz="2000" dirty="0"/>
              <a:t> and ALICE at low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C9F790-AF68-4623-88DB-A41DCE26D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862733" cy="75443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A2D26D6A-0EE1-4487-B6E7-190B14EB5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638" y="115888"/>
            <a:ext cx="5853209" cy="91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3A4635-5771-46CA-8DBA-A68D208550D6}"/>
              </a:ext>
            </a:extLst>
          </p:cNvPr>
          <p:cNvSpPr txBox="1"/>
          <p:nvPr/>
        </p:nvSpPr>
        <p:spPr>
          <a:xfrm>
            <a:off x="6879976" y="3968818"/>
            <a:ext cx="1080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μ</a:t>
            </a:r>
            <a:r>
              <a:rPr lang="en-GB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GB" sz="2800" dirty="0"/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6DF12F16-4F33-443B-A55F-9579966F0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0" t="17844" r="19647"/>
          <a:stretch>
            <a:fillRect/>
          </a:stretch>
        </p:blipFill>
        <p:spPr bwMode="auto">
          <a:xfrm>
            <a:off x="10657952" y="268278"/>
            <a:ext cx="814381" cy="708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DEAB73-EDF0-4C49-B771-7F8CF573C933}"/>
              </a:ext>
            </a:extLst>
          </p:cNvPr>
          <p:cNvSpPr txBox="1"/>
          <p:nvPr/>
        </p:nvSpPr>
        <p:spPr>
          <a:xfrm>
            <a:off x="2420982" y="2861024"/>
            <a:ext cx="7829007" cy="7571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 typeface="Wingdings 3" panose="05040102010807070707" pitchFamily="18" charset="2"/>
              <a:buNone/>
            </a:pPr>
            <a:r>
              <a:rPr lang="en-GB" altLang="en-US" sz="1800" b="1" dirty="0">
                <a:solidFill>
                  <a:srgbClr val="FF0000"/>
                </a:solidFill>
                <a:latin typeface="Arial Black" panose="020B0A04020102020204" pitchFamily="34" charset="0"/>
              </a:rPr>
              <a:t>FPT </a:t>
            </a:r>
            <a:r>
              <a:rPr lang="en-GB" altLang="en-US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GB" altLang="en-US" b="1" dirty="0">
                <a:solidFill>
                  <a:srgbClr val="002060"/>
                </a:solidFill>
                <a:latin typeface="Lucida Calligraphy" panose="03010101010101010101" pitchFamily="66" charset="0"/>
                <a:cs typeface="Arial" panose="020B0604020202020204" pitchFamily="34" charset="0"/>
              </a:rPr>
              <a:t>could</a:t>
            </a:r>
            <a:r>
              <a:rPr lang="en-GB" altLang="en-US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GB" altLang="en-US" sz="1800" dirty="0">
                <a:latin typeface="Lucida Bright" panose="02040602050505020304" pitchFamily="18" charset="0"/>
                <a:sym typeface="Wingdings 3" panose="05040102010807070707" pitchFamily="18" charset="2"/>
              </a:rPr>
              <a:t>serve as a spin-parity analyser and offers a sensitive probe of the CP structure of the new states.</a:t>
            </a:r>
          </a:p>
          <a:p>
            <a:pPr>
              <a:lnSpc>
                <a:spcPct val="80000"/>
              </a:lnSpc>
              <a:buFont typeface="Wingdings 3" panose="05040102010807070707" pitchFamily="18" charset="2"/>
              <a:buNone/>
            </a:pPr>
            <a:r>
              <a:rPr lang="en-GB" altLang="en-US" sz="1800" dirty="0">
                <a:latin typeface="Lucida Bright" panose="02040602050505020304" pitchFamily="18" charset="0"/>
                <a:sym typeface="Wingdings 3" panose="05040102010807070707" pitchFamily="18" charset="2"/>
              </a:rPr>
              <a:t>   </a:t>
            </a:r>
            <a:endParaRPr lang="en-GB" dirty="0"/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C725BEA1-778D-421B-B18C-5B985CB43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479972" y="4748235"/>
            <a:ext cx="600574" cy="35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DA7A756-348D-4301-A5F8-A35DF69FACF2}"/>
              </a:ext>
            </a:extLst>
          </p:cNvPr>
          <p:cNvSpPr txBox="1"/>
          <p:nvPr/>
        </p:nvSpPr>
        <p:spPr>
          <a:xfrm>
            <a:off x="2172988" y="4783179"/>
            <a:ext cx="959497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 The theory of the CEP  is in a reasonably healthy shape,</a:t>
            </a:r>
          </a:p>
          <a:p>
            <a:r>
              <a:rPr lang="en-GB" dirty="0"/>
              <a:t>and dedicated MCs (such as SCs) are well developed</a:t>
            </a:r>
          </a:p>
          <a:p>
            <a:endParaRPr lang="en-GB" dirty="0"/>
          </a:p>
          <a:p>
            <a:r>
              <a:rPr lang="en-GB" dirty="0"/>
              <a:t>The predictions are backed by the series of CDF/D0 CEP-like measurements as well</a:t>
            </a:r>
          </a:p>
          <a:p>
            <a:r>
              <a:rPr lang="en-GB" dirty="0"/>
              <a:t>as the RAP GAP measurements by the </a:t>
            </a:r>
            <a:r>
              <a:rPr lang="en-GB" dirty="0" err="1"/>
              <a:t>LHCb</a:t>
            </a:r>
            <a:r>
              <a:rPr lang="en-GB" dirty="0"/>
              <a:t> and ALICE </a:t>
            </a:r>
            <a:r>
              <a:rPr lang="en-GB" dirty="0">
                <a:solidFill>
                  <a:schemeClr val="accent2"/>
                </a:solidFill>
              </a:rPr>
              <a:t>+CEP results from ATLAS&amp; CMS</a:t>
            </a: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D448728A-9F64-4993-8974-390427824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524039" y="5574503"/>
            <a:ext cx="600574" cy="35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62DC10-C3D2-499D-B81F-A528B5FB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D339F7-3436-46E6-BDA1-142D95442FA9}" type="slidenum">
              <a:rPr lang="en-GB" altLang="en-US" smtClean="0"/>
              <a:pPr>
                <a:defRPr/>
              </a:pPr>
              <a:t>71</a:t>
            </a:fld>
            <a:endParaRPr lang="en-GB" altLang="en-US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4070916D-B34D-4FEF-9FCE-6AE4576BB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182514" y="694021"/>
            <a:ext cx="600574" cy="35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93DB50-7DF4-4591-9555-D2E5D112E4EC}"/>
              </a:ext>
            </a:extLst>
          </p:cNvPr>
          <p:cNvSpPr txBox="1"/>
          <p:nvPr/>
        </p:nvSpPr>
        <p:spPr>
          <a:xfrm>
            <a:off x="1827156" y="661014"/>
            <a:ext cx="103648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The dedicated AFP and PPS detectors are allowed to use the timing.</a:t>
            </a:r>
          </a:p>
          <a:p>
            <a:r>
              <a:rPr lang="en-GB" dirty="0"/>
              <a:t>The main issue is PU suppression, though some progress is foreseen,</a:t>
            </a:r>
          </a:p>
          <a:p>
            <a:r>
              <a:rPr lang="en-GB" dirty="0"/>
              <a:t> in particular with the addition of timing from the CD.</a:t>
            </a:r>
          </a:p>
          <a:p>
            <a:endParaRPr lang="en-GB" dirty="0"/>
          </a:p>
          <a:p>
            <a:r>
              <a:rPr lang="en-GB" dirty="0"/>
              <a:t>But ATLAS has already decided not to run AFP at HL-LHC</a:t>
            </a:r>
          </a:p>
          <a:p>
            <a:r>
              <a:rPr lang="en-GB" dirty="0">
                <a:solidFill>
                  <a:schemeClr val="accent6"/>
                </a:solidFill>
              </a:rPr>
              <a:t>(at least not in the foreseeable future)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95F2FF-16E1-4D92-A89A-F7A8551ADC25}"/>
              </a:ext>
            </a:extLst>
          </p:cNvPr>
          <p:cNvSpPr txBox="1"/>
          <p:nvPr/>
        </p:nvSpPr>
        <p:spPr>
          <a:xfrm>
            <a:off x="1674563" y="2831590"/>
            <a:ext cx="101318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  <a:p>
            <a:r>
              <a:rPr lang="en-GB" dirty="0"/>
              <a:t>At large </a:t>
            </a:r>
            <a:r>
              <a:rPr lang="en-GB" dirty="0" err="1"/>
              <a:t>M</a:t>
            </a:r>
            <a:r>
              <a:rPr lang="en-GB" baseline="-25000" dirty="0" err="1"/>
              <a:t>Mmis</a:t>
            </a:r>
            <a:r>
              <a:rPr lang="en-GB" dirty="0"/>
              <a:t>&gt; 150-200 GeV the photon-photon fusion dominates</a:t>
            </a:r>
          </a:p>
          <a:p>
            <a:r>
              <a:rPr lang="en-GB" dirty="0"/>
              <a:t>over the gg. LHC is the photon-photon collider!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F478D5-4DEE-4E78-9E16-CAF88CC34C8F}"/>
              </a:ext>
            </a:extLst>
          </p:cNvPr>
          <p:cNvSpPr txBox="1"/>
          <p:nvPr/>
        </p:nvSpPr>
        <p:spPr>
          <a:xfrm>
            <a:off x="1704857" y="4033999"/>
            <a:ext cx="107845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   Such important measurements  as the searches for the new Higgs-like states </a:t>
            </a:r>
          </a:p>
          <a:p>
            <a:r>
              <a:rPr lang="en-GB" dirty="0"/>
              <a:t>(e.g. resolving the 96 GeV puzzle) , as well as the moderately-heavy instantons, would require</a:t>
            </a:r>
          </a:p>
          <a:p>
            <a:r>
              <a:rPr lang="en-GB" dirty="0"/>
              <a:t>the 420 m stations.</a:t>
            </a:r>
          </a:p>
          <a:p>
            <a:endParaRPr lang="en-GB" dirty="0"/>
          </a:p>
          <a:p>
            <a:r>
              <a:rPr lang="en-GB" dirty="0"/>
              <a:t>The bulk of important physics (such as </a:t>
            </a:r>
            <a:r>
              <a:rPr lang="en-GB" dirty="0" err="1"/>
              <a:t>glueball,instantons</a:t>
            </a:r>
            <a:r>
              <a:rPr lang="en-GB" dirty="0"/>
              <a:t> and other new </a:t>
            </a:r>
          </a:p>
          <a:p>
            <a:r>
              <a:rPr lang="en-GB" dirty="0"/>
              <a:t>state searches)  would require low luminosity runs.</a:t>
            </a: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777CA305-D602-4573-8EF2-50866A353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081525" y="3193017"/>
            <a:ext cx="600574" cy="35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D44F477C-915F-451C-9989-56A71D961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103562" y="4041315"/>
            <a:ext cx="600574" cy="35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647F1E60-6CF0-4D44-9C04-96BCB2862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070508" y="5198092"/>
            <a:ext cx="600574" cy="35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0" descr="MCj04238480000[1]">
            <a:extLst>
              <a:ext uri="{FF2B5EF4-FFF2-40B4-BE49-F238E27FC236}">
                <a16:creationId xmlns:a16="http://schemas.microsoft.com/office/drawing/2014/main" id="{BE2FF3BF-DCCE-47EE-AF93-26BF0B407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94" y="1651882"/>
            <a:ext cx="420054" cy="46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MCj04344110000[1]">
            <a:extLst>
              <a:ext uri="{FF2B5EF4-FFF2-40B4-BE49-F238E27FC236}">
                <a16:creationId xmlns:a16="http://schemas.microsoft.com/office/drawing/2014/main" id="{106050F8-AC1F-4BFF-AED0-DEB20E3BA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66" y="5050622"/>
            <a:ext cx="44926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6C7D0D-9E27-4B61-9509-A44FDD0AD810}"/>
              </a:ext>
            </a:extLst>
          </p:cNvPr>
          <p:cNvSpPr txBox="1"/>
          <p:nvPr/>
        </p:nvSpPr>
        <p:spPr>
          <a:xfrm>
            <a:off x="9873049" y="694021"/>
            <a:ext cx="1933360" cy="369332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10ps in Run 4</a:t>
            </a:r>
          </a:p>
        </p:txBody>
      </p:sp>
    </p:spTree>
    <p:extLst>
      <p:ext uri="{BB962C8B-B14F-4D97-AF65-F5344CB8AC3E}">
        <p14:creationId xmlns:p14="http://schemas.microsoft.com/office/powerpoint/2010/main" val="95670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MC900105218[1]">
            <a:extLst>
              <a:ext uri="{FF2B5EF4-FFF2-40B4-BE49-F238E27FC236}">
                <a16:creationId xmlns:a16="http://schemas.microsoft.com/office/drawing/2014/main" id="{670678F3-A98E-4CBB-9C09-471D62C4E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5" y="747713"/>
            <a:ext cx="5797550" cy="525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 descr="MM900236303[1]">
            <a:extLst>
              <a:ext uri="{FF2B5EF4-FFF2-40B4-BE49-F238E27FC236}">
                <a16:creationId xmlns:a16="http://schemas.microsoft.com/office/drawing/2014/main" id="{EEBDF20F-A746-4A60-9A47-F803978CE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1989138"/>
            <a:ext cx="1766888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0194CD-45F7-4ABB-A7CD-BE3549000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B2EF1-70AD-4256-8113-4FD765754714}" type="slidenum">
              <a:rPr lang="en-GB" smtClean="0"/>
              <a:pPr>
                <a:defRPr/>
              </a:pPr>
              <a:t>72</a:t>
            </a:fld>
            <a:endParaRPr lang="en-GB"/>
          </a:p>
        </p:txBody>
      </p:sp>
    </p:spTree>
  </p:cSld>
  <p:clrMapOvr>
    <a:masterClrMapping/>
  </p:clrMapOvr>
  <p:transition spd="slow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3">
            <a:extLst>
              <a:ext uri="{FF2B5EF4-FFF2-40B4-BE49-F238E27FC236}">
                <a16:creationId xmlns:a16="http://schemas.microsoft.com/office/drawing/2014/main" id="{132A2A8F-48D8-4B26-8A34-5E9F5BFCC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8EFB253B-0889-4597-AB3C-6549554435E9}" type="slidenum">
              <a:rPr lang="en-GB" altLang="en-US" sz="1200">
                <a:solidFill>
                  <a:srgbClr val="898989"/>
                </a:solidFill>
              </a:rPr>
              <a:pPr algn="r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73</a:t>
            </a:fld>
            <a:endParaRPr lang="en-GB" altLang="en-US" sz="1200">
              <a:solidFill>
                <a:srgbClr val="898989"/>
              </a:solidFill>
            </a:endParaRPr>
          </a:p>
        </p:txBody>
      </p:sp>
      <p:pic>
        <p:nvPicPr>
          <p:cNvPr id="45059" name="Picture 2">
            <a:extLst>
              <a:ext uri="{FF2B5EF4-FFF2-40B4-BE49-F238E27FC236}">
                <a16:creationId xmlns:a16="http://schemas.microsoft.com/office/drawing/2014/main" id="{09A50C4E-9D1D-462F-833B-44249D50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4" b="7191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A4B1C78F-B82B-415D-8A6E-315CFECF5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E80C00D-4F90-4D6F-B304-B22950D9A292}" type="slidenum">
              <a:rPr lang="en-GB" altLang="en-US" sz="1200">
                <a:solidFill>
                  <a:srgbClr val="898989"/>
                </a:solidFill>
              </a:rPr>
              <a:pPr algn="r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73</a:t>
            </a:fld>
            <a:endParaRPr lang="en-GB" altLang="en-US" sz="1200">
              <a:solidFill>
                <a:srgbClr val="898989"/>
              </a:solidFill>
            </a:endParaRPr>
          </a:p>
        </p:txBody>
      </p:sp>
      <p:sp>
        <p:nvSpPr>
          <p:cNvPr id="45061" name="Footer Placeholder 4">
            <a:extLst>
              <a:ext uri="{FF2B5EF4-FFF2-40B4-BE49-F238E27FC236}">
                <a16:creationId xmlns:a16="http://schemas.microsoft.com/office/drawing/2014/main" id="{6AA9D3F7-B194-4EE5-8DDC-A3E68D19C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200">
              <a:solidFill>
                <a:srgbClr val="898989"/>
              </a:solidFill>
            </a:endParaRPr>
          </a:p>
        </p:txBody>
      </p:sp>
      <p:sp>
        <p:nvSpPr>
          <p:cNvPr id="45062" name="Slide Number Placeholder 5">
            <a:extLst>
              <a:ext uri="{FF2B5EF4-FFF2-40B4-BE49-F238E27FC236}">
                <a16:creationId xmlns:a16="http://schemas.microsoft.com/office/drawing/2014/main" id="{FB6E5082-E82B-4564-9714-5C8E884F9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1E32A72-7DE5-4DD0-B77C-73754F939219}" type="slidenum">
              <a:rPr lang="en-GB" altLang="en-US" sz="1200">
                <a:solidFill>
                  <a:srgbClr val="898989"/>
                </a:solidFill>
              </a:rPr>
              <a:pPr algn="r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73</a:t>
            </a:fld>
            <a:endParaRPr lang="en-GB" altLang="en-US" sz="1200">
              <a:solidFill>
                <a:srgbClr val="898989"/>
              </a:solidFill>
            </a:endParaRPr>
          </a:p>
        </p:txBody>
      </p:sp>
      <p:sp>
        <p:nvSpPr>
          <p:cNvPr id="45063" name="Slide Number Placeholder 6">
            <a:extLst>
              <a:ext uri="{FF2B5EF4-FFF2-40B4-BE49-F238E27FC236}">
                <a16:creationId xmlns:a16="http://schemas.microsoft.com/office/drawing/2014/main" id="{6B640510-1CAE-4544-B810-0521ADA7E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3BAB23DC-E651-481C-B409-74FA838E450F}" type="slidenum">
              <a:rPr lang="en-GB" altLang="en-US" sz="1200">
                <a:solidFill>
                  <a:srgbClr val="898989"/>
                </a:solidFill>
              </a:rPr>
              <a:pPr algn="r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73</a:t>
            </a:fld>
            <a:endParaRPr lang="en-GB" altLang="en-US" sz="1200">
              <a:solidFill>
                <a:srgbClr val="898989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FB6C5B-7D33-4B13-947C-155AE47A7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DFCE4A-464F-4E98-9AF8-235FEB703EEA}" type="slidenum">
              <a:rPr lang="en-GB" smtClean="0"/>
              <a:pPr>
                <a:defRPr/>
              </a:pPr>
              <a:t>73</a:t>
            </a:fld>
            <a:endParaRPr lang="en-GB"/>
          </a:p>
        </p:txBody>
      </p:sp>
    </p:spTree>
  </p:cSld>
  <p:clrMapOvr>
    <a:masterClrMapping/>
  </p:clrMapOvr>
  <p:transition spd="slow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0DA364-E82A-40DA-3E7E-B0D482870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74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206CC1-0EF8-D8CC-2F06-E967711175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51" t="23723" r="15294" b="12640"/>
          <a:stretch/>
        </p:blipFill>
        <p:spPr>
          <a:xfrm>
            <a:off x="200893" y="182879"/>
            <a:ext cx="11912860" cy="628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6951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DC23A3-F532-4AEA-B869-9C83880F8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281" y="432418"/>
            <a:ext cx="8388072" cy="5975235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67976B5-F32F-4529-9C3C-B83D3463B4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2" t="50000" r="51137" b="16162"/>
          <a:stretch/>
        </p:blipFill>
        <p:spPr>
          <a:xfrm>
            <a:off x="9739735" y="5355955"/>
            <a:ext cx="1302328" cy="93222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C55082-FEF3-46CC-8EFF-3B22A05B0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75</a:t>
            </a:fld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519263-4259-4406-98AC-E40590A2CBA3}"/>
              </a:ext>
            </a:extLst>
          </p:cNvPr>
          <p:cNvSpPr txBox="1"/>
          <p:nvPr/>
        </p:nvSpPr>
        <p:spPr>
          <a:xfrm>
            <a:off x="6436660" y="2332187"/>
            <a:ext cx="1163548" cy="3138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4EFC576-D64E-47A1-A47A-880376A10A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1" t="30408" r="9417" b="5647"/>
          <a:stretch/>
        </p:blipFill>
        <p:spPr bwMode="auto">
          <a:xfrm>
            <a:off x="5428254" y="2646010"/>
            <a:ext cx="3122624" cy="1751584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11982EC-3816-4014-9EA0-DCB33D8DE526}"/>
              </a:ext>
            </a:extLst>
          </p:cNvPr>
          <p:cNvSpPr/>
          <p:nvPr/>
        </p:nvSpPr>
        <p:spPr>
          <a:xfrm>
            <a:off x="5203788" y="2646009"/>
            <a:ext cx="3989743" cy="19642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471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1E2D968-50FA-4A1F-BF6E-FB3DA71F3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6C47D3-DEC2-42B7-933A-8AD681F5A1E0}" type="slidenum">
              <a:rPr lang="en-GB" altLang="en-US"/>
              <a:pPr>
                <a:defRPr/>
              </a:pPr>
              <a:t>76</a:t>
            </a:fld>
            <a:endParaRPr lang="en-GB" altLang="en-US"/>
          </a:p>
        </p:txBody>
      </p:sp>
      <p:pic>
        <p:nvPicPr>
          <p:cNvPr id="32771" name="Picture 4">
            <a:extLst>
              <a:ext uri="{FF2B5EF4-FFF2-40B4-BE49-F238E27FC236}">
                <a16:creationId xmlns:a16="http://schemas.microsoft.com/office/drawing/2014/main" id="{19922C44-9B79-4B39-A6BA-889C012B2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2" r="2249"/>
          <a:stretch>
            <a:fillRect/>
          </a:stretch>
        </p:blipFill>
        <p:spPr bwMode="auto">
          <a:xfrm>
            <a:off x="552310" y="115888"/>
            <a:ext cx="8280400" cy="601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5">
            <a:extLst>
              <a:ext uri="{FF2B5EF4-FFF2-40B4-BE49-F238E27FC236}">
                <a16:creationId xmlns:a16="http://schemas.microsoft.com/office/drawing/2014/main" id="{FAA1DFB2-B7A0-47E8-8B97-4230A4C3D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9" t="88750" r="12500" b="1479"/>
          <a:stretch>
            <a:fillRect/>
          </a:stretch>
        </p:blipFill>
        <p:spPr bwMode="auto">
          <a:xfrm>
            <a:off x="386109" y="5971694"/>
            <a:ext cx="903605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422A32-4C49-42E9-9434-334C35F38930}"/>
              </a:ext>
            </a:extLst>
          </p:cNvPr>
          <p:cNvSpPr txBox="1"/>
          <p:nvPr/>
        </p:nvSpPr>
        <p:spPr>
          <a:xfrm>
            <a:off x="7351059" y="286871"/>
            <a:ext cx="55581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FB4131-BAF1-45BB-9EAE-65368A9583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153" t="66232" r="39706" b="10556"/>
          <a:stretch/>
        </p:blipFill>
        <p:spPr>
          <a:xfrm>
            <a:off x="9143988" y="566535"/>
            <a:ext cx="2699546" cy="1591917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107C54-736C-4D13-A40E-DAFD0770CC16}"/>
              </a:ext>
            </a:extLst>
          </p:cNvPr>
          <p:cNvSpPr txBox="1"/>
          <p:nvPr/>
        </p:nvSpPr>
        <p:spPr>
          <a:xfrm>
            <a:off x="6096000" y="286871"/>
            <a:ext cx="55581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FB58A8-A50B-4A12-9D99-049B2BC207CD}"/>
              </a:ext>
            </a:extLst>
          </p:cNvPr>
          <p:cNvSpPr txBox="1"/>
          <p:nvPr/>
        </p:nvSpPr>
        <p:spPr>
          <a:xfrm>
            <a:off x="9556375" y="3585882"/>
            <a:ext cx="1819836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t   </a:t>
            </a:r>
            <a:r>
              <a:rPr lang="en-GB" dirty="0"/>
              <a:t>~(03-0.5) GeV</a:t>
            </a:r>
            <a:r>
              <a:rPr lang="en-GB" baseline="-25000" dirty="0"/>
              <a:t>  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DAA5CB-AE82-9985-66B2-C6AED4C7E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3068" y="4559588"/>
            <a:ext cx="2085990" cy="120742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641AC95C-98B4-4F15-8965-DF98D6286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CFE05-029D-452E-A5E4-360CA2CB1778}" type="slidenum">
              <a:rPr lang="en-GB" altLang="en-US"/>
              <a:pPr>
                <a:defRPr/>
              </a:pPr>
              <a:t>77</a:t>
            </a:fld>
            <a:endParaRPr lang="en-GB" altLang="en-US" dirty="0"/>
          </a:p>
        </p:txBody>
      </p:sp>
      <p:pic>
        <p:nvPicPr>
          <p:cNvPr id="17411" name="Picture 2">
            <a:extLst>
              <a:ext uri="{FF2B5EF4-FFF2-40B4-BE49-F238E27FC236}">
                <a16:creationId xmlns:a16="http://schemas.microsoft.com/office/drawing/2014/main" id="{65D6696B-A824-40DE-B00B-08D227907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-1047" r="2344"/>
          <a:stretch>
            <a:fillRect/>
          </a:stretch>
        </p:blipFill>
        <p:spPr bwMode="auto">
          <a:xfrm>
            <a:off x="1703389" y="35487"/>
            <a:ext cx="8569325" cy="631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Text Box 3">
            <a:extLst>
              <a:ext uri="{FF2B5EF4-FFF2-40B4-BE49-F238E27FC236}">
                <a16:creationId xmlns:a16="http://schemas.microsoft.com/office/drawing/2014/main" id="{2FF099F2-9680-4661-BC87-872FD8495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7564" y="3846513"/>
            <a:ext cx="840295" cy="400110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algn="l" eaLnBrk="1" hangingPunct="1"/>
            <a:r>
              <a:rPr lang="en-GB" altLang="en-US" sz="1000" b="1">
                <a:solidFill>
                  <a:srgbClr val="FF3300"/>
                </a:solidFill>
              </a:rPr>
              <a:t>(KMRS-04)</a:t>
            </a:r>
          </a:p>
          <a:p>
            <a:pPr algn="l" eaLnBrk="1" hangingPunct="1"/>
            <a:r>
              <a:rPr lang="en-GB" altLang="en-US" sz="1000" b="1">
                <a:solidFill>
                  <a:srgbClr val="FF3300"/>
                </a:solidFill>
              </a:rPr>
              <a:t>(HKRS-10)</a:t>
            </a:r>
            <a:endParaRPr lang="en-US" altLang="en-US" sz="1000" b="1">
              <a:solidFill>
                <a:srgbClr val="FF3300"/>
              </a:solidFill>
            </a:endParaRPr>
          </a:p>
        </p:txBody>
      </p:sp>
      <p:sp>
        <p:nvSpPr>
          <p:cNvPr id="17413" name="Rectangle 4">
            <a:extLst>
              <a:ext uri="{FF2B5EF4-FFF2-40B4-BE49-F238E27FC236}">
                <a16:creationId xmlns:a16="http://schemas.microsoft.com/office/drawing/2014/main" id="{CA9E464C-24BD-468E-A3B1-4A1973EE2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6021388"/>
            <a:ext cx="2954338" cy="431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14" name="Rectangle 5">
            <a:extLst>
              <a:ext uri="{FF2B5EF4-FFF2-40B4-BE49-F238E27FC236}">
                <a16:creationId xmlns:a16="http://schemas.microsoft.com/office/drawing/2014/main" id="{8C2A5D35-4255-4F48-BC30-503E8F7D1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113" y="1557339"/>
            <a:ext cx="1657350" cy="358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15" name="Rectangle 6">
            <a:extLst>
              <a:ext uri="{FF2B5EF4-FFF2-40B4-BE49-F238E27FC236}">
                <a16:creationId xmlns:a16="http://schemas.microsoft.com/office/drawing/2014/main" id="{C6BDC47F-9DFF-470B-B011-B458F9D82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1773238"/>
            <a:ext cx="2376488" cy="3603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16" name="Text Box 7">
            <a:extLst>
              <a:ext uri="{FF2B5EF4-FFF2-40B4-BE49-F238E27FC236}">
                <a16:creationId xmlns:a16="http://schemas.microsoft.com/office/drawing/2014/main" id="{D3922280-FF51-4177-916C-C2DEDC435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575" y="1772495"/>
            <a:ext cx="1124026" cy="30777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algn="l" eaLnBrk="1" hangingPunct="1"/>
            <a:r>
              <a:rPr lang="en-GB" altLang="en-US" b="1" dirty="0">
                <a:solidFill>
                  <a:srgbClr val="FF3300"/>
                </a:solidFill>
              </a:rPr>
              <a:t> 43 events</a:t>
            </a:r>
            <a:endParaRPr lang="en-US" altLang="en-US" b="1" dirty="0">
              <a:solidFill>
                <a:srgbClr val="FF3300"/>
              </a:solidFill>
            </a:endParaRPr>
          </a:p>
        </p:txBody>
      </p:sp>
      <p:sp>
        <p:nvSpPr>
          <p:cNvPr id="17417" name="Text Box 8">
            <a:extLst>
              <a:ext uri="{FF2B5EF4-FFF2-40B4-BE49-F238E27FC236}">
                <a16:creationId xmlns:a16="http://schemas.microsoft.com/office/drawing/2014/main" id="{708AA83C-E396-4F9C-8D94-082DF39C4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4" y="6359795"/>
            <a:ext cx="5615916" cy="30777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algn="l" eaLnBrk="1" hangingPunct="1"/>
            <a:r>
              <a:rPr lang="en-GB" altLang="en-US" b="1" dirty="0">
                <a:solidFill>
                  <a:srgbClr val="FF3300"/>
                </a:solidFill>
              </a:rPr>
              <a:t>proved to be very small </a:t>
            </a:r>
            <a:r>
              <a:rPr lang="en-GB" altLang="en-US" b="1" dirty="0">
                <a:solidFill>
                  <a:srgbClr val="333300"/>
                </a:solidFill>
              </a:rPr>
              <a:t>(</a:t>
            </a:r>
            <a:r>
              <a:rPr lang="en-GB" altLang="en-US" b="1" dirty="0">
                <a:solidFill>
                  <a:srgbClr val="006600"/>
                </a:solidFill>
              </a:rPr>
              <a:t>CDF)  </a:t>
            </a:r>
            <a:r>
              <a:rPr lang="en-GB" altLang="en-US" b="1" dirty="0">
                <a:solidFill>
                  <a:srgbClr val="FF0000"/>
                </a:solidFill>
              </a:rPr>
              <a:t>( </a:t>
            </a:r>
            <a:r>
              <a:rPr lang="en-GB" altLang="en-US" sz="1200" b="1" dirty="0">
                <a:solidFill>
                  <a:schemeClr val="accent2"/>
                </a:solidFill>
              </a:rPr>
              <a:t>in agreement with expectations)</a:t>
            </a:r>
            <a:r>
              <a:rPr lang="en-GB" altLang="en-US" dirty="0">
                <a:solidFill>
                  <a:schemeClr val="accent2"/>
                </a:solidFill>
              </a:rPr>
              <a:t> 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sp>
        <p:nvSpPr>
          <p:cNvPr id="17418" name="Rectangle 9">
            <a:extLst>
              <a:ext uri="{FF2B5EF4-FFF2-40B4-BE49-F238E27FC236}">
                <a16:creationId xmlns:a16="http://schemas.microsoft.com/office/drawing/2014/main" id="{F045A6A2-2C7B-478B-98F7-20C79F244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1313" y="3141663"/>
            <a:ext cx="360362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1pPr>
            <a:lvl2pPr marL="742950" indent="-28575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2pPr>
            <a:lvl3pPr marL="11430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3pPr>
            <a:lvl4pPr marL="16002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4pPr>
            <a:lvl5pPr marL="2057400" indent="-228600" algn="ctr"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Lucida Bright" panose="020406020505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16A6A4-2B1B-45DE-8709-449D81DA6800}"/>
              </a:ext>
            </a:extLst>
          </p:cNvPr>
          <p:cNvSpPr txBox="1"/>
          <p:nvPr/>
        </p:nvSpPr>
        <p:spPr>
          <a:xfrm>
            <a:off x="-35861" y="1712259"/>
            <a:ext cx="68198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/>
              <a:t>T. </a:t>
            </a:r>
            <a:r>
              <a:rPr lang="fr-FR" sz="1100" dirty="0" err="1"/>
              <a:t>Aaltonen</a:t>
            </a:r>
            <a:r>
              <a:rPr lang="fr-FR" sz="1100" dirty="0"/>
              <a:t> et al. (CDF Collaboration), Phys. </a:t>
            </a:r>
            <a:r>
              <a:rPr lang="fr-FR" sz="1100" dirty="0" err="1"/>
              <a:t>Rev</a:t>
            </a:r>
            <a:r>
              <a:rPr lang="fr-FR" sz="1100" dirty="0"/>
              <a:t>. </a:t>
            </a:r>
            <a:r>
              <a:rPr lang="fr-FR" sz="1100" dirty="0" err="1"/>
              <a:t>Lett</a:t>
            </a:r>
            <a:r>
              <a:rPr lang="fr-FR" sz="1100" dirty="0"/>
              <a:t>. 108, 081801 </a:t>
            </a:r>
            <a:r>
              <a:rPr lang="fr-FR" dirty="0"/>
              <a:t>(2012)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E77E85-4079-48AE-9C81-21F1BEADCF48}"/>
              </a:ext>
            </a:extLst>
          </p:cNvPr>
          <p:cNvSpPr txBox="1"/>
          <p:nvPr/>
        </p:nvSpPr>
        <p:spPr>
          <a:xfrm>
            <a:off x="251012" y="2465293"/>
            <a:ext cx="1237129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Et&gt;2.5 GeV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5F2E8B-7B7E-45DD-8409-A733FDBF7F3B}"/>
              </a:ext>
            </a:extLst>
          </p:cNvPr>
          <p:cNvSpPr txBox="1"/>
          <p:nvPr/>
        </p:nvSpPr>
        <p:spPr>
          <a:xfrm>
            <a:off x="1703389" y="43132"/>
            <a:ext cx="4148212" cy="6610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D3BC21-8CD5-4F7F-AFD9-EEF29E052946}"/>
              </a:ext>
            </a:extLst>
          </p:cNvPr>
          <p:cNvSpPr txBox="1"/>
          <p:nvPr/>
        </p:nvSpPr>
        <p:spPr>
          <a:xfrm>
            <a:off x="8247528" y="-152399"/>
            <a:ext cx="2240433" cy="8565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Number Placeholder 3">
            <a:extLst>
              <a:ext uri="{FF2B5EF4-FFF2-40B4-BE49-F238E27FC236}">
                <a16:creationId xmlns:a16="http://schemas.microsoft.com/office/drawing/2014/main" id="{F2D448A9-53FC-4B20-8BB4-FD3498E92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DAC372-85B9-4D10-A85B-62BC4964D933}" type="slidenum">
              <a:rPr lang="en-GB" altLang="en-US"/>
              <a:pPr>
                <a:defRPr/>
              </a:pPr>
              <a:t>78</a:t>
            </a:fld>
            <a:endParaRPr lang="en-GB" altLang="en-US"/>
          </a:p>
        </p:txBody>
      </p:sp>
      <p:sp>
        <p:nvSpPr>
          <p:cNvPr id="40963" name="Text Box 2">
            <a:extLst>
              <a:ext uri="{FF2B5EF4-FFF2-40B4-BE49-F238E27FC236}">
                <a16:creationId xmlns:a16="http://schemas.microsoft.com/office/drawing/2014/main" id="{563586D4-5BB0-4BFB-9ED5-9FF6AA8AF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8353" y="82159"/>
            <a:ext cx="9640117" cy="683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</a:t>
            </a:r>
            <a:endParaRPr lang="en-GB" alt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</a:t>
            </a:r>
            <a:r>
              <a:rPr lang="en-GB" altLang="en-US" sz="2000" b="1" dirty="0">
                <a:solidFill>
                  <a:srgbClr val="000099"/>
                </a:solidFill>
                <a:latin typeface="Lucida Bright" panose="02040602050505020304" pitchFamily="18" charset="0"/>
              </a:rPr>
              <a:t>The main advantages of </a:t>
            </a:r>
            <a:r>
              <a:rPr lang="en-GB" altLang="en-US" sz="2000" b="1" dirty="0">
                <a:solidFill>
                  <a:srgbClr val="FF0000"/>
                </a:solidFill>
                <a:latin typeface="Lucida Bright" panose="02040602050505020304" pitchFamily="18" charset="0"/>
              </a:rPr>
              <a:t>CEP</a:t>
            </a:r>
            <a:r>
              <a:rPr lang="en-GB" altLang="en-US" sz="2000" b="1" dirty="0">
                <a:solidFill>
                  <a:srgbClr val="000099"/>
                </a:solidFill>
                <a:latin typeface="Lucida Bright" panose="02040602050505020304" pitchFamily="18" charset="0"/>
              </a:rPr>
              <a:t> Higgs production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b="1" dirty="0">
              <a:solidFill>
                <a:srgbClr val="FF0000"/>
              </a:solidFill>
              <a:latin typeface="Lucida Bright" panose="020406020505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GB" altLang="en-US" sz="2400" b="1" dirty="0">
                <a:solidFill>
                  <a:srgbClr val="000099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</a:t>
            </a:r>
            <a:r>
              <a:rPr lang="en-GB" altLang="en-US" sz="2400" dirty="0">
                <a:solidFill>
                  <a:srgbClr val="000099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   </a:t>
            </a:r>
            <a:r>
              <a:rPr lang="en-GB" altLang="en-US" sz="1600" dirty="0">
                <a:latin typeface="Comic Sans MS" panose="030F0702030302020204" pitchFamily="66" charset="0"/>
              </a:rPr>
              <a:t>Prospects for high accuracy (~1%) mass measurement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GB" altLang="en-US" sz="1600" dirty="0">
                <a:latin typeface="Comic Sans MS" panose="030F0702030302020204" pitchFamily="66" charset="0"/>
              </a:rPr>
              <a:t>       (irrespectively of the decay mode).     </a:t>
            </a:r>
            <a:r>
              <a:rPr lang="en-GB" altLang="en-US" sz="1800" dirty="0">
                <a:solidFill>
                  <a:schemeClr val="accent2"/>
                </a:solidFill>
                <a:latin typeface="Comic Sans MS" panose="030F0702030302020204" pitchFamily="66" charset="0"/>
              </a:rPr>
              <a:t>  </a:t>
            </a:r>
            <a:endParaRPr lang="en-GB" altLang="en-US" sz="3600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0099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</a:t>
            </a:r>
            <a:r>
              <a:rPr lang="en-GB" altLang="en-US" dirty="0">
                <a:solidFill>
                  <a:srgbClr val="000099"/>
                </a:solidFill>
                <a:latin typeface="Comic Sans MS" panose="030F0702030302020204" pitchFamily="66" charset="0"/>
              </a:rPr>
              <a:t>  </a:t>
            </a:r>
            <a:r>
              <a:rPr lang="en-GB" altLang="en-US" sz="1600" dirty="0">
                <a:latin typeface="Comic Sans MS" panose="030F0702030302020204" pitchFamily="66" charset="0"/>
              </a:rPr>
              <a:t>Quantum number </a:t>
            </a:r>
            <a:r>
              <a:rPr lang="en-GB" altLang="en-US" sz="1600" dirty="0">
                <a:solidFill>
                  <a:srgbClr val="3333CC"/>
                </a:solidFill>
                <a:latin typeface="Comic Sans MS" panose="030F0702030302020204" pitchFamily="66" charset="0"/>
              </a:rPr>
              <a:t>filter</a:t>
            </a:r>
            <a:r>
              <a:rPr lang="en-GB" altLang="en-US" sz="1600" dirty="0">
                <a:latin typeface="Comic Sans MS" panose="030F0702030302020204" pitchFamily="66" charset="0"/>
              </a:rPr>
              <a:t>/</a:t>
            </a:r>
            <a:r>
              <a:rPr lang="en-GB" altLang="en-US" sz="1600" dirty="0">
                <a:solidFill>
                  <a:srgbClr val="336600"/>
                </a:solidFill>
                <a:latin typeface="Comic Sans MS" panose="030F0702030302020204" pitchFamily="66" charset="0"/>
              </a:rPr>
              <a:t>analyser</a:t>
            </a:r>
            <a:r>
              <a:rPr lang="en-GB" altLang="en-US" sz="2400" dirty="0">
                <a:latin typeface="Comic Sans MS" panose="030F0702030302020204" pitchFamily="66" charset="0"/>
              </a:rPr>
              <a:t>.       </a:t>
            </a:r>
            <a:endParaRPr lang="en-GB" altLang="en-US" sz="24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/>
              <a:t>        ( </a:t>
            </a:r>
            <a:r>
              <a:rPr lang="en-GB" altLang="en-US" sz="1800" dirty="0">
                <a:solidFill>
                  <a:srgbClr val="FF0000"/>
                </a:solidFill>
              </a:rPr>
              <a:t>0++</a:t>
            </a:r>
            <a:r>
              <a:rPr lang="en-GB" altLang="en-US" sz="1600" dirty="0"/>
              <a:t> </a:t>
            </a:r>
            <a:r>
              <a:rPr lang="en-GB" altLang="en-US" sz="1400" dirty="0" err="1"/>
              <a:t>dominance;</a:t>
            </a:r>
            <a:r>
              <a:rPr lang="en-GB" altLang="en-US" sz="2000" dirty="0" err="1">
                <a:solidFill>
                  <a:srgbClr val="FF0000"/>
                </a:solidFill>
              </a:rPr>
              <a:t>C,P-</a:t>
            </a:r>
            <a:r>
              <a:rPr lang="en-GB" altLang="en-US" sz="1600" dirty="0" err="1">
                <a:solidFill>
                  <a:srgbClr val="000099"/>
                </a:solidFill>
              </a:rPr>
              <a:t>even</a:t>
            </a:r>
            <a:r>
              <a:rPr lang="en-GB" altLang="en-US" sz="1600" dirty="0"/>
              <a:t>)</a:t>
            </a:r>
            <a:r>
              <a:rPr lang="en-GB" altLang="en-US" sz="18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sym typeface="Wingdings 2" panose="05020102010507070707" pitchFamily="18" charset="2"/>
              </a:rPr>
              <a:t></a:t>
            </a:r>
            <a:r>
              <a:rPr lang="en-GB" altLang="en-US" sz="1400" dirty="0"/>
              <a:t>    </a:t>
            </a:r>
            <a:r>
              <a:rPr lang="en-GB" altLang="en-US" sz="1800" dirty="0"/>
              <a:t>H -&gt;bb </a:t>
            </a:r>
            <a:r>
              <a:rPr lang="en-GB" altLang="en-US" sz="1600" dirty="0">
                <a:solidFill>
                  <a:srgbClr val="000099"/>
                </a:solidFill>
                <a:latin typeface="Comic Sans MS" panose="030F0702030302020204" pitchFamily="66" charset="0"/>
              </a:rPr>
              <a:t>opens up (</a:t>
            </a:r>
            <a:r>
              <a:rPr lang="en-GB" altLang="en-US" sz="1400" dirty="0" err="1">
                <a:latin typeface="Comic Sans MS" panose="030F0702030302020204" pitchFamily="66" charset="0"/>
              </a:rPr>
              <a:t>Hbb</a:t>
            </a:r>
            <a:r>
              <a:rPr lang="en-GB" altLang="en-US" sz="1400" dirty="0">
                <a:latin typeface="Comic Sans MS" panose="030F0702030302020204" pitchFamily="66" charset="0"/>
              </a:rPr>
              <a:t> Yukawa </a:t>
            </a:r>
            <a:r>
              <a:rPr lang="en-GB" altLang="en-US" sz="1400" dirty="0" err="1">
                <a:latin typeface="Comic Sans MS" panose="030F0702030302020204" pitchFamily="66" charset="0"/>
              </a:rPr>
              <a:t>coupl</a:t>
            </a:r>
            <a:r>
              <a:rPr lang="en-GB" altLang="en-US" sz="1400" dirty="0">
                <a:latin typeface="Comic Sans MS" panose="030F0702030302020204" pitchFamily="66" charset="0"/>
              </a:rPr>
              <a:t>.</a:t>
            </a:r>
            <a:r>
              <a:rPr lang="en-GB" altLang="en-US" sz="1600" dirty="0">
                <a:solidFill>
                  <a:srgbClr val="000099"/>
                </a:solidFill>
                <a:latin typeface="Comic Sans MS" panose="030F0702030302020204" pitchFamily="66" charset="0"/>
              </a:rPr>
              <a:t>) 0</a:t>
            </a:r>
            <a:endParaRPr lang="en-GB" altLang="en-US" sz="2800" dirty="0">
              <a:solidFill>
                <a:schemeClr val="accent2"/>
              </a:solidFill>
              <a:latin typeface="Comic Sans MS" panose="030F0702030302020204" pitchFamily="66" charset="0"/>
              <a:sym typeface="Webdings" panose="05030102010509060703" pitchFamily="18" charset="2"/>
            </a:endParaRPr>
          </a:p>
          <a:p>
            <a:pPr>
              <a:spcBef>
                <a:spcPct val="0"/>
              </a:spcBef>
              <a:buNone/>
            </a:pPr>
            <a:r>
              <a:rPr lang="en-GB" altLang="en-US" sz="1800" dirty="0"/>
              <a:t>   </a:t>
            </a:r>
            <a:r>
              <a:rPr lang="en-GB" altLang="en-US" sz="1600" dirty="0"/>
              <a:t>(gg)--,</a:t>
            </a:r>
            <a:r>
              <a:rPr lang="en-GB" altLang="en-US" sz="1200" dirty="0">
                <a:solidFill>
                  <a:srgbClr val="0000FF"/>
                </a:solidFill>
              </a:rPr>
              <a:t>++   </a:t>
            </a:r>
            <a:r>
              <a:rPr lang="en-GB" altLang="en-US" sz="2800" b="1" dirty="0">
                <a:solidFill>
                  <a:srgbClr val="CC0000"/>
                </a:solidFill>
                <a:sym typeface="Wingdings 2" panose="05020102010507070707" pitchFamily="18" charset="2"/>
              </a:rPr>
              <a:t></a:t>
            </a:r>
            <a:r>
              <a:rPr lang="en-GB" altLang="en-US" sz="2000" dirty="0">
                <a:sym typeface="Symbol" panose="05050102010706020507" pitchFamily="18" charset="2"/>
              </a:rPr>
              <a:t> </a:t>
            </a:r>
            <a:r>
              <a:rPr lang="en-GB" altLang="en-US" sz="1600" dirty="0">
                <a:sym typeface="Symbol" panose="05050102010706020507" pitchFamily="18" charset="2"/>
              </a:rPr>
              <a:t> </a:t>
            </a:r>
            <a:r>
              <a:rPr lang="en-GB" altLang="en-US" sz="1600" dirty="0"/>
              <a:t>bb</a:t>
            </a:r>
            <a:r>
              <a:rPr lang="en-GB" altLang="en-US" sz="1400" dirty="0"/>
              <a:t> </a:t>
            </a:r>
            <a:r>
              <a:rPr lang="en-GB" altLang="en-US" sz="1400" dirty="0">
                <a:solidFill>
                  <a:srgbClr val="FF0000"/>
                </a:solidFill>
              </a:rPr>
              <a:t> in</a:t>
            </a:r>
            <a:r>
              <a:rPr lang="en-GB" altLang="en-US" sz="1400" dirty="0"/>
              <a:t> </a:t>
            </a:r>
            <a:r>
              <a:rPr lang="en-GB" altLang="en-US" sz="1800" dirty="0">
                <a:solidFill>
                  <a:srgbClr val="FF0000"/>
                </a:solidFill>
              </a:rPr>
              <a:t> </a:t>
            </a:r>
            <a:r>
              <a:rPr lang="en-GB" altLang="en-US" sz="1400" dirty="0">
                <a:solidFill>
                  <a:srgbClr val="FF0000"/>
                </a:solidFill>
              </a:rPr>
              <a:t>LO</a:t>
            </a:r>
            <a:r>
              <a:rPr lang="en-GB" altLang="en-US" sz="1400" dirty="0"/>
              <a:t> ; </a:t>
            </a:r>
            <a:r>
              <a:rPr lang="en-GB" altLang="en-US" sz="1400" dirty="0">
                <a:solidFill>
                  <a:srgbClr val="0000FF"/>
                </a:solidFill>
              </a:rPr>
              <a:t>NLO,NNLO</a:t>
            </a:r>
            <a:r>
              <a:rPr lang="en-GB" altLang="en-US" sz="1400" dirty="0"/>
              <a:t>, </a:t>
            </a:r>
            <a:r>
              <a:rPr lang="en-GB" altLang="en-US" sz="1400" dirty="0">
                <a:solidFill>
                  <a:srgbClr val="000099"/>
                </a:solidFill>
              </a:rPr>
              <a:t>b- mass</a:t>
            </a:r>
            <a:r>
              <a:rPr lang="en-GB" altLang="en-US" sz="1400" dirty="0"/>
              <a:t> </a:t>
            </a:r>
            <a:r>
              <a:rPr lang="en-GB" altLang="en-US" sz="1800" dirty="0">
                <a:latin typeface="Comic Sans MS" panose="030F0702030302020204" pitchFamily="66" charset="0"/>
              </a:rPr>
              <a:t> </a:t>
            </a:r>
            <a:r>
              <a:rPr lang="en-GB" altLang="en-US" sz="1400" dirty="0">
                <a:solidFill>
                  <a:schemeClr val="accent2"/>
                </a:solidFill>
                <a:latin typeface="Comic Sans MS" panose="030F0702030302020204" pitchFamily="66" charset="0"/>
              </a:rPr>
              <a:t>effects</a:t>
            </a:r>
            <a:r>
              <a:rPr lang="en-GB" altLang="en-US" sz="1400" dirty="0">
                <a:solidFill>
                  <a:schemeClr val="accent2"/>
                </a:solidFill>
              </a:rPr>
              <a:t> – </a:t>
            </a:r>
            <a:r>
              <a:rPr lang="en-GB" altLang="en-US" sz="1400" dirty="0">
                <a:solidFill>
                  <a:srgbClr val="FF0000"/>
                </a:solidFill>
              </a:rPr>
              <a:t>controllable</a:t>
            </a:r>
            <a:r>
              <a:rPr lang="en-GB" altLang="en-US" sz="1400" dirty="0">
                <a:solidFill>
                  <a:schemeClr val="accent2"/>
                </a:solidFill>
              </a:rPr>
              <a:t>.         </a:t>
            </a:r>
            <a:r>
              <a:rPr lang="en-GB" altLang="en-US" sz="1400" dirty="0">
                <a:solidFill>
                  <a:srgbClr val="000099"/>
                </a:solidFill>
                <a:latin typeface="Comic Sans MS" panose="030F0702030302020204" pitchFamily="66" charset="0"/>
              </a:rPr>
              <a:t>M(+++-)=(M---+)=0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>
                <a:solidFill>
                  <a:schemeClr val="accent2"/>
                </a:solidFill>
              </a:rPr>
              <a:t>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/>
              <a:t>   </a:t>
            </a:r>
            <a:endParaRPr lang="en-GB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 dirty="0">
                <a:latin typeface="Comic Sans MS" panose="030F0702030302020204" pitchFamily="66" charset="0"/>
                <a:sym typeface="Wingdings 2" panose="05020102010507070707" pitchFamily="18" charset="2"/>
              </a:rPr>
              <a:t></a:t>
            </a:r>
            <a:r>
              <a:rPr lang="en-GB" altLang="en-US" sz="1600" dirty="0">
                <a:latin typeface="Comic Sans MS" panose="030F0702030302020204" pitchFamily="66" charset="0"/>
              </a:rPr>
              <a:t> </a:t>
            </a:r>
            <a:r>
              <a:rPr lang="en-GB" altLang="en-US" sz="1600" dirty="0">
                <a:latin typeface="Lucida Bright" panose="02040602050505020304" pitchFamily="18" charset="0"/>
              </a:rPr>
              <a:t>For some          scenarios</a:t>
            </a:r>
            <a:r>
              <a:rPr lang="en-GB" altLang="en-US" sz="1600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en-GB" altLang="en-US" sz="1600" b="1" dirty="0">
                <a:solidFill>
                  <a:srgbClr val="660066"/>
                </a:solidFill>
                <a:latin typeface="Book Antiqua" panose="02040602050305030304" pitchFamily="18" charset="0"/>
              </a:rPr>
              <a:t>CEP</a:t>
            </a:r>
            <a:r>
              <a:rPr lang="en-GB" altLang="en-US" sz="1600" dirty="0">
                <a:latin typeface="Comic Sans MS" panose="030F0702030302020204" pitchFamily="66" charset="0"/>
              </a:rPr>
              <a:t> </a:t>
            </a:r>
            <a:r>
              <a:rPr lang="en-GB" altLang="en-US" sz="1600" b="1" dirty="0">
                <a:solidFill>
                  <a:srgbClr val="009900"/>
                </a:solidFill>
                <a:latin typeface="Comic Sans MS" panose="030F0702030302020204" pitchFamily="66" charset="0"/>
              </a:rPr>
              <a:t>may</a:t>
            </a:r>
            <a:r>
              <a:rPr lang="en-GB" altLang="en-US" sz="1600" dirty="0">
                <a:solidFill>
                  <a:srgbClr val="000000"/>
                </a:solidFill>
                <a:latin typeface="Comic Sans MS" panose="030F0702030302020204" pitchFamily="66" charset="0"/>
              </a:rPr>
              <a:t> become</a:t>
            </a:r>
            <a:r>
              <a:rPr lang="en-GB" altLang="en-US" sz="1600" dirty="0">
                <a:latin typeface="Comic Sans MS" panose="030F0702030302020204" pitchFamily="66" charset="0"/>
              </a:rPr>
              <a:t> </a:t>
            </a:r>
            <a:r>
              <a:rPr lang="en-GB" altLang="en-US" sz="1400" dirty="0">
                <a:solidFill>
                  <a:srgbClr val="660066"/>
                </a:solidFill>
                <a:latin typeface="Lucida Calligraphy" panose="03010101010101010101" pitchFamily="66" charset="0"/>
              </a:rPr>
              <a:t>a</a:t>
            </a:r>
            <a:r>
              <a:rPr lang="en-GB" altLang="en-US" sz="1400" b="1" dirty="0">
                <a:solidFill>
                  <a:srgbClr val="660066"/>
                </a:solidFill>
                <a:latin typeface="Comic Sans MS" panose="030F0702030302020204" pitchFamily="66" charset="0"/>
              </a:rPr>
              <a:t> </a:t>
            </a:r>
            <a:r>
              <a:rPr lang="en-GB" altLang="en-US" sz="1600" b="1" dirty="0">
                <a:solidFill>
                  <a:srgbClr val="660066"/>
                </a:solidFill>
                <a:latin typeface="Comic Sans MS" panose="030F0702030302020204" pitchFamily="66" charset="0"/>
              </a:rPr>
              <a:t>discovery channel </a:t>
            </a:r>
            <a:r>
              <a:rPr lang="en-GB" altLang="en-US" sz="2800" b="1" dirty="0">
                <a:solidFill>
                  <a:schemeClr val="accent2"/>
                </a:solidFill>
                <a:latin typeface="Lucida Bright" panose="02040602050505020304" pitchFamily="18" charset="0"/>
                <a:sym typeface="Wingdings" panose="05000000000000000000" pitchFamily="2" charset="2"/>
              </a:rPr>
              <a:t></a:t>
            </a:r>
            <a:endParaRPr lang="en-GB" altLang="en-US" sz="28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GB" altLang="en-US" sz="24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rgbClr val="FF0000"/>
                </a:solidFill>
              </a:rPr>
              <a:t>      </a:t>
            </a:r>
            <a:r>
              <a:rPr lang="en-GB" altLang="en-US" sz="1800" dirty="0"/>
              <a:t> </a:t>
            </a:r>
            <a:r>
              <a:rPr lang="en-GB" altLang="en-US" sz="2000" dirty="0">
                <a:solidFill>
                  <a:srgbClr val="D60093"/>
                </a:solidFill>
              </a:rPr>
              <a:t> </a:t>
            </a:r>
            <a:r>
              <a:rPr lang="en-GB" altLang="en-US" sz="1800" dirty="0">
                <a:latin typeface="Lucida Bright" panose="02040602050505020304" pitchFamily="18" charset="0"/>
                <a:sym typeface="Symbol" panose="05050102010706020507" pitchFamily="18" charset="2"/>
              </a:rPr>
              <a:t></a:t>
            </a:r>
            <a:r>
              <a:rPr lang="en-GB" altLang="en-US" sz="1600" dirty="0">
                <a:latin typeface="Lucida Bright" panose="02040602050505020304" pitchFamily="18" charset="0"/>
                <a:sym typeface="Symbol" panose="05050102010706020507" pitchFamily="18" charset="2"/>
              </a:rPr>
              <a:t> </a:t>
            </a:r>
            <a:r>
              <a:rPr lang="en-GB" altLang="en-US" sz="1400" dirty="0">
                <a:latin typeface="Lucida Bright" panose="02040602050505020304" pitchFamily="18" charset="0"/>
                <a:sym typeface="Symbol" panose="05050102010706020507" pitchFamily="18" charset="2"/>
              </a:rPr>
              <a:t> </a:t>
            </a:r>
            <a:r>
              <a:rPr lang="en-GB" altLang="en-US" sz="1400" dirty="0">
                <a:latin typeface="Lucida Bright" panose="02040602050505020304" pitchFamily="18" charset="0"/>
              </a:rPr>
              <a:t>A handle on the overlap backgrounds- </a:t>
            </a:r>
            <a:r>
              <a:rPr lang="en-GB" altLang="en-US" sz="1400" b="1" dirty="0">
                <a:solidFill>
                  <a:srgbClr val="660066"/>
                </a:solidFill>
                <a:latin typeface="Lucida Bright" panose="02040602050505020304" pitchFamily="18" charset="0"/>
              </a:rPr>
              <a:t>F</a:t>
            </a:r>
            <a:r>
              <a:rPr lang="en-GB" altLang="en-US" sz="1400" dirty="0">
                <a:latin typeface="Lucida Bright" panose="02040602050505020304" pitchFamily="18" charset="0"/>
              </a:rPr>
              <a:t>ast </a:t>
            </a:r>
            <a:r>
              <a:rPr lang="en-GB" altLang="en-US" sz="1400" b="1" dirty="0">
                <a:solidFill>
                  <a:srgbClr val="660066"/>
                </a:solidFill>
                <a:latin typeface="Lucida Bright" panose="02040602050505020304" pitchFamily="18" charset="0"/>
              </a:rPr>
              <a:t>Ti</a:t>
            </a:r>
            <a:r>
              <a:rPr lang="en-GB" altLang="en-US" sz="1400" dirty="0">
                <a:latin typeface="Lucida Bright" panose="02040602050505020304" pitchFamily="18" charset="0"/>
              </a:rPr>
              <a:t>ming</a:t>
            </a:r>
            <a:r>
              <a:rPr lang="en-GB" altLang="en-US" sz="1400" b="1" dirty="0">
                <a:solidFill>
                  <a:srgbClr val="660066"/>
                </a:solidFill>
                <a:latin typeface="Lucida Bright" panose="02040602050505020304" pitchFamily="18" charset="0"/>
              </a:rPr>
              <a:t> D</a:t>
            </a:r>
            <a:r>
              <a:rPr lang="en-GB" altLang="en-US" sz="1400" dirty="0">
                <a:latin typeface="Lucida Bright" panose="02040602050505020304" pitchFamily="18" charset="0"/>
              </a:rPr>
              <a:t>etectors    (</a:t>
            </a:r>
            <a:r>
              <a:rPr lang="en-GB" altLang="en-US" sz="1200" dirty="0">
                <a:solidFill>
                  <a:srgbClr val="008000"/>
                </a:solidFill>
                <a:latin typeface="Lucida Bright" panose="02040602050505020304" pitchFamily="18" charset="0"/>
              </a:rPr>
              <a:t>10-20 </a:t>
            </a:r>
            <a:r>
              <a:rPr lang="en-GB" altLang="en-US" sz="1200" dirty="0" err="1">
                <a:solidFill>
                  <a:srgbClr val="008000"/>
                </a:solidFill>
                <a:latin typeface="Lucida Bright" panose="02040602050505020304" pitchFamily="18" charset="0"/>
              </a:rPr>
              <a:t>ps</a:t>
            </a:r>
            <a:r>
              <a:rPr lang="en-GB" altLang="en-US" sz="1200" dirty="0">
                <a:solidFill>
                  <a:srgbClr val="008000"/>
                </a:solidFill>
                <a:latin typeface="Lucida Bright" panose="02040602050505020304" pitchFamily="18" charset="0"/>
              </a:rPr>
              <a:t> timing or better</a:t>
            </a:r>
            <a:r>
              <a:rPr lang="en-GB" altLang="en-US" sz="1400" dirty="0">
                <a:latin typeface="Lucida Bright" panose="02040602050505020304" pitchFamily="18" charset="0"/>
              </a:rPr>
              <a:t>).  </a:t>
            </a:r>
            <a:endParaRPr lang="en-GB" altLang="en-US" sz="1000" dirty="0">
              <a:latin typeface="Lucida Bright" panose="02040602050505020304" pitchFamily="18" charset="0"/>
              <a:ea typeface="Arial Unicode MS" panose="020B0604020202020204" pitchFamily="34" charset="-128"/>
              <a:cs typeface="Arial Unicode MS" panose="020B0604020202020204" pitchFamily="34" charset="-128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000" dirty="0">
              <a:latin typeface="Lucida Bright" panose="02040602050505020304" pitchFamily="18" charset="0"/>
              <a:ea typeface="Arial Unicode MS" panose="020B0604020202020204" pitchFamily="34" charset="-128"/>
              <a:cs typeface="Arial Unicode MS" panose="020B0604020202020204" pitchFamily="34" charset="-128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en-GB" altLang="en-US" sz="1600" dirty="0">
                <a:solidFill>
                  <a:srgbClr val="FF000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  </a:t>
            </a:r>
            <a:r>
              <a:rPr lang="en-GB" altLang="en-US" sz="1600" dirty="0">
                <a:solidFill>
                  <a:srgbClr val="003300"/>
                </a:solidFill>
                <a:latin typeface="Comic Sans MS" panose="030F0702030302020204" pitchFamily="66" charset="0"/>
              </a:rPr>
              <a:t>New leverage</a:t>
            </a:r>
            <a:r>
              <a:rPr lang="en-GB" altLang="en-US" sz="1600" dirty="0">
                <a:solidFill>
                  <a:srgbClr val="D60093"/>
                </a:solidFill>
                <a:latin typeface="Comic Sans MS" panose="030F0702030302020204" pitchFamily="66" charset="0"/>
              </a:rPr>
              <a:t> –</a:t>
            </a:r>
            <a:r>
              <a:rPr lang="en-GB" altLang="en-US" sz="1600" dirty="0">
                <a:solidFill>
                  <a:srgbClr val="000066"/>
                </a:solidFill>
                <a:latin typeface="Comic Sans MS" panose="030F0702030302020204" pitchFamily="66" charset="0"/>
              </a:rPr>
              <a:t>proton momentum correlations</a:t>
            </a:r>
            <a:r>
              <a:rPr lang="en-GB" altLang="en-US" sz="1400" dirty="0">
                <a:latin typeface="Comic Sans MS" panose="030F0702030302020204" pitchFamily="66" charset="0"/>
              </a:rPr>
              <a:t>   </a:t>
            </a:r>
            <a:r>
              <a:rPr lang="en-GB" altLang="en-US" sz="1400" dirty="0">
                <a:solidFill>
                  <a:schemeClr val="accent2"/>
                </a:solidFill>
                <a:latin typeface="Comic Sans MS" panose="030F0702030302020204" pitchFamily="66" charset="0"/>
              </a:rPr>
              <a:t> (</a:t>
            </a:r>
            <a:r>
              <a:rPr lang="en-GB" altLang="en-US" sz="1200" dirty="0">
                <a:solidFill>
                  <a:srgbClr val="0000FF"/>
                </a:solidFill>
                <a:latin typeface="Comic Sans MS" panose="030F0702030302020204" pitchFamily="66" charset="0"/>
              </a:rPr>
              <a:t>probes of QCD dynamics ,  CP- violation effects…</a:t>
            </a:r>
            <a:r>
              <a:rPr lang="en-GB" altLang="en-US" sz="1400" dirty="0">
                <a:solidFill>
                  <a:schemeClr val="accent2"/>
                </a:solidFill>
                <a:latin typeface="Comic Sans MS" panose="030F0702030302020204" pitchFamily="66" charset="0"/>
              </a:rPr>
              <a:t>)</a:t>
            </a:r>
            <a:r>
              <a:rPr lang="en-GB" altLang="en-US" sz="1800" dirty="0"/>
              <a:t> </a:t>
            </a:r>
            <a:r>
              <a:rPr lang="en-GB" altLang="en-US" sz="1600" dirty="0"/>
              <a:t> </a:t>
            </a:r>
          </a:p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Char char=""/>
            </a:pPr>
            <a:endParaRPr lang="en-GB" altLang="en-US" sz="1600" dirty="0"/>
          </a:p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Char char=""/>
            </a:pPr>
            <a:endParaRPr lang="en-GB" altLang="en-US" sz="1600" dirty="0"/>
          </a:p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Char char=""/>
            </a:pPr>
            <a:endParaRPr lang="en-GB" altLang="en-US" sz="1600" dirty="0"/>
          </a:p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Char char=""/>
            </a:pPr>
            <a:endParaRPr lang="en-GB" altLang="en-US" sz="1600" dirty="0"/>
          </a:p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Char char=""/>
            </a:pPr>
            <a:endParaRPr lang="en-GB" altLang="en-US" sz="1600" dirty="0"/>
          </a:p>
        </p:txBody>
      </p:sp>
      <p:pic>
        <p:nvPicPr>
          <p:cNvPr id="40965" name="Picture 4">
            <a:extLst>
              <a:ext uri="{FF2B5EF4-FFF2-40B4-BE49-F238E27FC236}">
                <a16:creationId xmlns:a16="http://schemas.microsoft.com/office/drawing/2014/main" id="{614BF1C6-A971-4BE4-9D49-58999ACCC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" t="20572" r="66245" b="50000"/>
          <a:stretch>
            <a:fillRect/>
          </a:stretch>
        </p:blipFill>
        <p:spPr bwMode="auto">
          <a:xfrm>
            <a:off x="8329614" y="488951"/>
            <a:ext cx="1582737" cy="121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6" name="Text Box 5">
            <a:extLst>
              <a:ext uri="{FF2B5EF4-FFF2-40B4-BE49-F238E27FC236}">
                <a16:creationId xmlns:a16="http://schemas.microsoft.com/office/drawing/2014/main" id="{0F5C2CF7-B334-4277-885E-31E6A7E09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1714" y="963613"/>
            <a:ext cx="320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b="1">
                <a:solidFill>
                  <a:srgbClr val="FF0000"/>
                </a:solidFill>
                <a:latin typeface="Comic Sans MS" panose="030F0702030302020204" pitchFamily="66" charset="0"/>
              </a:rPr>
              <a:t>H</a:t>
            </a:r>
          </a:p>
        </p:txBody>
      </p:sp>
      <p:sp>
        <p:nvSpPr>
          <p:cNvPr id="40967" name="Text Box 6">
            <a:extLst>
              <a:ext uri="{FF2B5EF4-FFF2-40B4-BE49-F238E27FC236}">
                <a16:creationId xmlns:a16="http://schemas.microsoft.com/office/drawing/2014/main" id="{F15421AE-0795-42AA-B22C-D1561E5DE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6092826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omic Sans MS" panose="030F0702030302020204" pitchFamily="66" charset="0"/>
            </a:endParaRPr>
          </a:p>
        </p:txBody>
      </p:sp>
      <p:sp>
        <p:nvSpPr>
          <p:cNvPr id="40968" name="AutoShape 7">
            <a:extLst>
              <a:ext uri="{FF2B5EF4-FFF2-40B4-BE49-F238E27FC236}">
                <a16:creationId xmlns:a16="http://schemas.microsoft.com/office/drawing/2014/main" id="{46D8B759-E12E-4D0B-8E6A-C84BFBED1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404813"/>
            <a:ext cx="6408737" cy="4318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400">
              <a:latin typeface="Lucida Bright" panose="02040602050505020304" pitchFamily="18" charset="0"/>
            </a:endParaRPr>
          </a:p>
        </p:txBody>
      </p:sp>
      <p:sp>
        <p:nvSpPr>
          <p:cNvPr id="40969" name="Text Box 8">
            <a:extLst>
              <a:ext uri="{FF2B5EF4-FFF2-40B4-BE49-F238E27FC236}">
                <a16:creationId xmlns:a16="http://schemas.microsoft.com/office/drawing/2014/main" id="{2389E006-3747-411A-92E2-78B5B8DE3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053" y="3981024"/>
            <a:ext cx="6445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solidFill>
                  <a:srgbClr val="FF0000"/>
                </a:solidFill>
                <a:latin typeface="Rockwell" panose="02060603020205020403" pitchFamily="18" charset="0"/>
              </a:rPr>
              <a:t>BSM</a:t>
            </a:r>
            <a:endParaRPr lang="en-US" altLang="en-US" sz="1600" b="1">
              <a:solidFill>
                <a:srgbClr val="FF0000"/>
              </a:solidFill>
              <a:latin typeface="Rockwell" panose="02060603020205020403" pitchFamily="18" charset="0"/>
            </a:endParaRPr>
          </a:p>
        </p:txBody>
      </p:sp>
      <p:sp>
        <p:nvSpPr>
          <p:cNvPr id="40971" name="Rectangle 10">
            <a:extLst>
              <a:ext uri="{FF2B5EF4-FFF2-40B4-BE49-F238E27FC236}">
                <a16:creationId xmlns:a16="http://schemas.microsoft.com/office/drawing/2014/main" id="{35EA9454-1F20-4EB6-8C8C-88F545C44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984950" y="3154364"/>
            <a:ext cx="2857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A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2" name="Rectangle 11">
            <a:extLst>
              <a:ext uri="{FF2B5EF4-FFF2-40B4-BE49-F238E27FC236}">
                <a16:creationId xmlns:a16="http://schemas.microsoft.com/office/drawing/2014/main" id="{C82A9AB0-58C1-47DF-96CB-B8D97ADE7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922913" y="3154364"/>
            <a:ext cx="2730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=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3" name="Rectangle 12">
            <a:extLst>
              <a:ext uri="{FF2B5EF4-FFF2-40B4-BE49-F238E27FC236}">
                <a16:creationId xmlns:a16="http://schemas.microsoft.com/office/drawing/2014/main" id="{F2C793B6-A125-464D-80F4-D1F1066B0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069250" y="-98593275"/>
            <a:ext cx="2778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4" name="Rectangle 13">
            <a:extLst>
              <a:ext uri="{FF2B5EF4-FFF2-40B4-BE49-F238E27FC236}">
                <a16:creationId xmlns:a16="http://schemas.microsoft.com/office/drawing/2014/main" id="{ABE04285-356C-4603-A98F-5806D48CE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635588" y="-98593275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5" name="Rectangle 14">
            <a:extLst>
              <a:ext uri="{FF2B5EF4-FFF2-40B4-BE49-F238E27FC236}">
                <a16:creationId xmlns:a16="http://schemas.microsoft.com/office/drawing/2014/main" id="{0DCCCB68-8B26-440C-AC89-2E232696F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019288" y="-98593275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&lt;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6" name="Rectangle 15">
            <a:extLst>
              <a:ext uri="{FF2B5EF4-FFF2-40B4-BE49-F238E27FC236}">
                <a16:creationId xmlns:a16="http://schemas.microsoft.com/office/drawing/2014/main" id="{BDB907B9-CE31-4E97-9865-16580828E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738238" y="-98593275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7" name="Rectangle 16">
            <a:extLst>
              <a:ext uri="{FF2B5EF4-FFF2-40B4-BE49-F238E27FC236}">
                <a16:creationId xmlns:a16="http://schemas.microsoft.com/office/drawing/2014/main" id="{F5EBDB40-11C0-4DFD-BEE6-BB12D030B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553938" y="-98593275"/>
            <a:ext cx="2730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−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8" name="Rectangle 17">
            <a:extLst>
              <a:ext uri="{FF2B5EF4-FFF2-40B4-BE49-F238E27FC236}">
                <a16:creationId xmlns:a16="http://schemas.microsoft.com/office/drawing/2014/main" id="{5E89CE78-BE0E-4D77-88F0-40F6468C9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6997938" y="-98593275"/>
            <a:ext cx="2778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79" name="Rectangle 18">
            <a:extLst>
              <a:ext uri="{FF2B5EF4-FFF2-40B4-BE49-F238E27FC236}">
                <a16:creationId xmlns:a16="http://schemas.microsoft.com/office/drawing/2014/main" id="{6B74C371-8AD5-4463-8102-4D14795BD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83988250" y="-98593275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0" name="Rectangle 19">
            <a:extLst>
              <a:ext uri="{FF2B5EF4-FFF2-40B4-BE49-F238E27FC236}">
                <a16:creationId xmlns:a16="http://schemas.microsoft.com/office/drawing/2014/main" id="{37563686-AD9D-4EDF-AB84-B97038092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7949563" y="-98593275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&gt;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1" name="Rectangle 20">
            <a:extLst>
              <a:ext uri="{FF2B5EF4-FFF2-40B4-BE49-F238E27FC236}">
                <a16:creationId xmlns:a16="http://schemas.microsoft.com/office/drawing/2014/main" id="{2F46D3D5-23F9-492B-BEBF-67262F98C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666925" y="-98593275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2" name="Rectangle 21">
            <a:extLst>
              <a:ext uri="{FF2B5EF4-FFF2-40B4-BE49-F238E27FC236}">
                <a16:creationId xmlns:a16="http://schemas.microsoft.com/office/drawing/2014/main" id="{600A6850-89A5-43FA-BA0C-B1592C097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326550" y="104902000"/>
            <a:ext cx="2778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3" name="Rectangle 22">
            <a:extLst>
              <a:ext uri="{FF2B5EF4-FFF2-40B4-BE49-F238E27FC236}">
                <a16:creationId xmlns:a16="http://schemas.microsoft.com/office/drawing/2014/main" id="{C4BE4696-0599-4484-A761-AB7DA6565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892888" y="104902000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4" name="Rectangle 23">
            <a:extLst>
              <a:ext uri="{FF2B5EF4-FFF2-40B4-BE49-F238E27FC236}">
                <a16:creationId xmlns:a16="http://schemas.microsoft.com/office/drawing/2014/main" id="{A65AFD24-1E65-437C-9BF8-C893E389C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42717813" y="104902000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&lt;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5" name="Rectangle 24">
            <a:extLst>
              <a:ext uri="{FF2B5EF4-FFF2-40B4-BE49-F238E27FC236}">
                <a16:creationId xmlns:a16="http://schemas.microsoft.com/office/drawing/2014/main" id="{6F81DC4D-6534-4EA3-A531-4F3A69566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995538" y="104902000"/>
            <a:ext cx="3667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 +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6" name="Rectangle 25">
            <a:extLst>
              <a:ext uri="{FF2B5EF4-FFF2-40B4-BE49-F238E27FC236}">
                <a16:creationId xmlns:a16="http://schemas.microsoft.com/office/drawing/2014/main" id="{8950D849-85E4-491F-9531-BE14C988E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7012225" y="104902000"/>
            <a:ext cx="2778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7" name="Rectangle 26">
            <a:extLst>
              <a:ext uri="{FF2B5EF4-FFF2-40B4-BE49-F238E27FC236}">
                <a16:creationId xmlns:a16="http://schemas.microsoft.com/office/drawing/2014/main" id="{077EE2C5-D0AC-47C6-A9F1-84761E4B2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0578563" y="104902000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8" name="Rectangle 27">
            <a:extLst>
              <a:ext uri="{FF2B5EF4-FFF2-40B4-BE49-F238E27FC236}">
                <a16:creationId xmlns:a16="http://schemas.microsoft.com/office/drawing/2014/main" id="{E2C57456-B96C-4975-9101-DC020903C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7963850" y="104902000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&gt;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89" name="Rectangle 28">
            <a:extLst>
              <a:ext uri="{FF2B5EF4-FFF2-40B4-BE49-F238E27FC236}">
                <a16:creationId xmlns:a16="http://schemas.microsoft.com/office/drawing/2014/main" id="{7219A5D6-4C72-41AE-9056-CBE5CD42C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674863" y="104902000"/>
            <a:ext cx="2349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</a:t>
            </a:r>
            <a:endParaRPr lang="en-US" altLang="en-US" sz="1800"/>
          </a:p>
        </p:txBody>
      </p:sp>
      <p:sp>
        <p:nvSpPr>
          <p:cNvPr id="40990" name="Rectangle 29">
            <a:extLst>
              <a:ext uri="{FF2B5EF4-FFF2-40B4-BE49-F238E27FC236}">
                <a16:creationId xmlns:a16="http://schemas.microsoft.com/office/drawing/2014/main" id="{6E0FC282-C305-4490-BC9F-F953564DD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183475" y="-32527875"/>
            <a:ext cx="3571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~n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1" name="Rectangle 30">
            <a:extLst>
              <a:ext uri="{FF2B5EF4-FFF2-40B4-BE49-F238E27FC236}">
                <a16:creationId xmlns:a16="http://schemas.microsoft.com/office/drawing/2014/main" id="{1C302B46-B657-46A4-9DD4-5EAEB64CD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499238" y="38898513"/>
            <a:ext cx="2413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cs typeface="Arial" panose="020B0604020202020204" pitchFamily="34" charset="0"/>
              </a:rPr>
              <a:t>0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2" name="Rectangle 31">
            <a:extLst>
              <a:ext uri="{FF2B5EF4-FFF2-40B4-BE49-F238E27FC236}">
                <a16:creationId xmlns:a16="http://schemas.microsoft.com/office/drawing/2014/main" id="{313E8566-4F8A-470C-82E5-A6604AE24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045313" y="-32530236"/>
            <a:ext cx="23596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·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3" name="Rectangle 32">
            <a:extLst>
              <a:ext uri="{FF2B5EF4-FFF2-40B4-BE49-F238E27FC236}">
                <a16:creationId xmlns:a16="http://schemas.microsoft.com/office/drawing/2014/main" id="{9AE1C29D-3BFD-4359-B3CE-653AC3FBA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544938" y="-32527875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4" name="Rectangle 33">
            <a:extLst>
              <a:ext uri="{FF2B5EF4-FFF2-40B4-BE49-F238E27FC236}">
                <a16:creationId xmlns:a16="http://schemas.microsoft.com/office/drawing/2014/main" id="{4A5C9468-658F-45A3-ACE1-997F85D32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701750" y="-32527875"/>
            <a:ext cx="3571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~p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5" name="Rectangle 34">
            <a:extLst>
              <a:ext uri="{FF2B5EF4-FFF2-40B4-BE49-F238E27FC236}">
                <a16:creationId xmlns:a16="http://schemas.microsoft.com/office/drawing/2014/main" id="{17F38A81-A81C-4CD8-BD04-52A3E6BA7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966300" y="38898513"/>
            <a:ext cx="2413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cs typeface="Arial" panose="020B0604020202020204" pitchFamily="34" charset="0"/>
              </a:rPr>
              <a:t>1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6" name="Rectangle 35">
            <a:extLst>
              <a:ext uri="{FF2B5EF4-FFF2-40B4-BE49-F238E27FC236}">
                <a16:creationId xmlns:a16="http://schemas.microsoft.com/office/drawing/2014/main" id="{A818D763-A59B-4751-B614-0D527EBCC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178050" y="38896767"/>
            <a:ext cx="25199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cs typeface="Arial" panose="020B0604020202020204" pitchFamily="34" charset="0"/>
              </a:rPr>
              <a:t>⊥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7" name="Rectangle 36">
            <a:extLst>
              <a:ext uri="{FF2B5EF4-FFF2-40B4-BE49-F238E27FC236}">
                <a16:creationId xmlns:a16="http://schemas.microsoft.com/office/drawing/2014/main" id="{0486CADA-CBAA-4E68-ABDE-CB74FA091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427213" y="-32527875"/>
            <a:ext cx="2730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×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8" name="Rectangle 37">
            <a:extLst>
              <a:ext uri="{FF2B5EF4-FFF2-40B4-BE49-F238E27FC236}">
                <a16:creationId xmlns:a16="http://schemas.microsoft.com/office/drawing/2014/main" id="{7B14083C-962E-4C69-8AC5-CD5FF26BD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59631238" y="-32527875"/>
            <a:ext cx="3571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~p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99" name="Rectangle 38">
            <a:extLst>
              <a:ext uri="{FF2B5EF4-FFF2-40B4-BE49-F238E27FC236}">
                <a16:creationId xmlns:a16="http://schemas.microsoft.com/office/drawing/2014/main" id="{F49E4A73-C3F6-4ABD-9525-FF91CD955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5156400" y="38898513"/>
            <a:ext cx="2413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cs typeface="Arial" panose="020B0604020202020204" pitchFamily="34" charset="0"/>
              </a:rPr>
              <a:t>2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0" name="Rectangle 39">
            <a:extLst>
              <a:ext uri="{FF2B5EF4-FFF2-40B4-BE49-F238E27FC236}">
                <a16:creationId xmlns:a16="http://schemas.microsoft.com/office/drawing/2014/main" id="{6C9034AF-C2FB-4B54-9366-2C4BAA80A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8369738" y="38896767"/>
            <a:ext cx="25199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>
                <a:cs typeface="Arial" panose="020B0604020202020204" pitchFamily="34" charset="0"/>
              </a:rPr>
              <a:t>⊥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1" name="Rectangle 40">
            <a:extLst>
              <a:ext uri="{FF2B5EF4-FFF2-40B4-BE49-F238E27FC236}">
                <a16:creationId xmlns:a16="http://schemas.microsoft.com/office/drawing/2014/main" id="{16DEA3C5-B054-4C17-B165-CD2AABAAC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2456775" y="-32527875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2" name="Rectangle 41">
            <a:extLst>
              <a:ext uri="{FF2B5EF4-FFF2-40B4-BE49-F238E27FC236}">
                <a16:creationId xmlns:a16="http://schemas.microsoft.com/office/drawing/2014/main" id="{035A7D99-3A56-4835-BEC5-26713F709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33948663" y="-32530236"/>
            <a:ext cx="29367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∼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3" name="Rectangle 42">
            <a:extLst>
              <a:ext uri="{FF2B5EF4-FFF2-40B4-BE49-F238E27FC236}">
                <a16:creationId xmlns:a16="http://schemas.microsoft.com/office/drawing/2014/main" id="{88109C5D-BCC8-4DFB-8881-4B5F29FC5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20861313" y="-32527875"/>
            <a:ext cx="37782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sin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4" name="Rectangle 43">
            <a:extLst>
              <a:ext uri="{FF2B5EF4-FFF2-40B4-BE49-F238E27FC236}">
                <a16:creationId xmlns:a16="http://schemas.microsoft.com/office/drawing/2014/main" id="{9416876F-666B-40B2-B032-38BBF125B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497800" y="-32527875"/>
            <a:ext cx="3254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</a:t>
            </a:r>
            <a:endParaRPr lang="en-US" altLang="en-US" sz="1800"/>
          </a:p>
        </p:txBody>
      </p:sp>
      <p:sp>
        <p:nvSpPr>
          <p:cNvPr id="41005" name="Rectangle 44">
            <a:extLst>
              <a:ext uri="{FF2B5EF4-FFF2-40B4-BE49-F238E27FC236}">
                <a16:creationId xmlns:a16="http://schemas.microsoft.com/office/drawing/2014/main" id="{E3B04B89-2F3B-4CC4-B1C8-0024E4138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30350" y="2147483647"/>
            <a:ext cx="2857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A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6" name="Rectangle 45">
            <a:extLst>
              <a:ext uri="{FF2B5EF4-FFF2-40B4-BE49-F238E27FC236}">
                <a16:creationId xmlns:a16="http://schemas.microsoft.com/office/drawing/2014/main" id="{6DA40D30-FE0F-431B-9FF8-40D77FAD7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64210775" y="2147483647"/>
            <a:ext cx="2730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=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7" name="Rectangle 46">
            <a:extLst>
              <a:ext uri="{FF2B5EF4-FFF2-40B4-BE49-F238E27FC236}">
                <a16:creationId xmlns:a16="http://schemas.microsoft.com/office/drawing/2014/main" id="{A4B3AFD5-01F7-4D1E-B30B-35DDA033C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085750" y="-2147483648"/>
            <a:ext cx="2778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8" name="Rectangle 47">
            <a:extLst>
              <a:ext uri="{FF2B5EF4-FFF2-40B4-BE49-F238E27FC236}">
                <a16:creationId xmlns:a16="http://schemas.microsoft.com/office/drawing/2014/main" id="{8A3E117E-0B35-4B39-9B3C-D1DB09529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39250513" y="-2147483648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9" name="Rectangle 48">
            <a:extLst>
              <a:ext uri="{FF2B5EF4-FFF2-40B4-BE49-F238E27FC236}">
                <a16:creationId xmlns:a16="http://schemas.microsoft.com/office/drawing/2014/main" id="{28FD75AA-7B05-4D87-AD5C-A43502BB8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849925" y="-2147483648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&lt;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0" name="Rectangle 49">
            <a:extLst>
              <a:ext uri="{FF2B5EF4-FFF2-40B4-BE49-F238E27FC236}">
                <a16:creationId xmlns:a16="http://schemas.microsoft.com/office/drawing/2014/main" id="{C0E6FCAF-80DA-41D8-B0EB-F75CAA720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6460550" y="-2147483648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1" name="Rectangle 50">
            <a:extLst>
              <a:ext uri="{FF2B5EF4-FFF2-40B4-BE49-F238E27FC236}">
                <a16:creationId xmlns:a16="http://schemas.microsoft.com/office/drawing/2014/main" id="{D9597FD8-C748-45D3-A815-1CF2C2E92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541238" y="-2147483648"/>
            <a:ext cx="2730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−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2" name="Rectangle 51">
            <a:extLst>
              <a:ext uri="{FF2B5EF4-FFF2-40B4-BE49-F238E27FC236}">
                <a16:creationId xmlns:a16="http://schemas.microsoft.com/office/drawing/2014/main" id="{9CA577F9-40A0-4F97-A386-BA03991B2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2778738" y="-2147483648"/>
            <a:ext cx="2778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3" name="Rectangle 52">
            <a:extLst>
              <a:ext uri="{FF2B5EF4-FFF2-40B4-BE49-F238E27FC236}">
                <a16:creationId xmlns:a16="http://schemas.microsoft.com/office/drawing/2014/main" id="{B7212C76-D51B-4D5E-BF13-0E56ED14D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5630700" y="-2147483648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4" name="Rectangle 53">
            <a:extLst>
              <a:ext uri="{FF2B5EF4-FFF2-40B4-BE49-F238E27FC236}">
                <a16:creationId xmlns:a16="http://schemas.microsoft.com/office/drawing/2014/main" id="{7EAE36A0-C7E6-471E-BE70-F1A6455318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550850" y="-2147483648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&gt;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5" name="Rectangle 54">
            <a:extLst>
              <a:ext uri="{FF2B5EF4-FFF2-40B4-BE49-F238E27FC236}">
                <a16:creationId xmlns:a16="http://schemas.microsoft.com/office/drawing/2014/main" id="{5F54D303-F958-4059-8E8E-F593B4E70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6161475" y="-2147483648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6" name="Rectangle 55">
            <a:extLst>
              <a:ext uri="{FF2B5EF4-FFF2-40B4-BE49-F238E27FC236}">
                <a16:creationId xmlns:a16="http://schemas.microsoft.com/office/drawing/2014/main" id="{00852FAC-06B5-4B48-8881-C9BA00A90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328763" y="2147483647"/>
            <a:ext cx="2778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7" name="Rectangle 56">
            <a:extLst>
              <a:ext uri="{FF2B5EF4-FFF2-40B4-BE49-F238E27FC236}">
                <a16:creationId xmlns:a16="http://schemas.microsoft.com/office/drawing/2014/main" id="{941AA7A7-6878-4FCE-9C0A-505289993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180725" y="2147483647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8" name="Rectangle 57">
            <a:extLst>
              <a:ext uri="{FF2B5EF4-FFF2-40B4-BE49-F238E27FC236}">
                <a16:creationId xmlns:a16="http://schemas.microsoft.com/office/drawing/2014/main" id="{CC2E1BEE-FAA0-46AF-B196-84D5CBADB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100875" y="2147483647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&lt;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9" name="Rectangle 58">
            <a:extLst>
              <a:ext uri="{FF2B5EF4-FFF2-40B4-BE49-F238E27FC236}">
                <a16:creationId xmlns:a16="http://schemas.microsoft.com/office/drawing/2014/main" id="{C46642B7-1925-4249-A55E-6EF2F28E7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7711500" y="2147483647"/>
            <a:ext cx="3667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 +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20" name="Rectangle 59">
            <a:extLst>
              <a:ext uri="{FF2B5EF4-FFF2-40B4-BE49-F238E27FC236}">
                <a16:creationId xmlns:a16="http://schemas.microsoft.com/office/drawing/2014/main" id="{9CCADDEE-DA36-40FF-A7BE-7C629CC5A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2793025" y="2147483647"/>
            <a:ext cx="2778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σ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21" name="Rectangle 60">
            <a:extLst>
              <a:ext uri="{FF2B5EF4-FFF2-40B4-BE49-F238E27FC236}">
                <a16:creationId xmlns:a16="http://schemas.microsoft.com/office/drawing/2014/main" id="{9A8A1227-A4AC-4CA5-A834-94098419F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5637050" y="2147483647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(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22" name="Rectangle 61">
            <a:extLst>
              <a:ext uri="{FF2B5EF4-FFF2-40B4-BE49-F238E27FC236}">
                <a16:creationId xmlns:a16="http://schemas.microsoft.com/office/drawing/2014/main" id="{1114D78B-9948-4760-BFCA-35761CA55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557200" y="2147483647"/>
            <a:ext cx="5619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φ &gt; π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23" name="Rectangle 62">
            <a:extLst>
              <a:ext uri="{FF2B5EF4-FFF2-40B4-BE49-F238E27FC236}">
                <a16:creationId xmlns:a16="http://schemas.microsoft.com/office/drawing/2014/main" id="{CD564E02-8292-4154-839F-A5BE20BE3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6167825" y="2147483647"/>
            <a:ext cx="2349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)</a:t>
            </a:r>
            <a:endParaRPr lang="en-US" altLang="en-US" sz="900">
              <a:latin typeface="Lucida Bright" panose="020406020505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1026" name="Picture 65">
            <a:extLst>
              <a:ext uri="{FF2B5EF4-FFF2-40B4-BE49-F238E27FC236}">
                <a16:creationId xmlns:a16="http://schemas.microsoft.com/office/drawing/2014/main" id="{2DC2CDBB-AFB1-4CA4-8ED6-775A5188A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0" t="44987" r="29669" b="47038"/>
          <a:stretch>
            <a:fillRect/>
          </a:stretch>
        </p:blipFill>
        <p:spPr bwMode="auto">
          <a:xfrm>
            <a:off x="6240463" y="6092825"/>
            <a:ext cx="3384550" cy="585788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7" name="Picture 66">
            <a:extLst>
              <a:ext uri="{FF2B5EF4-FFF2-40B4-BE49-F238E27FC236}">
                <a16:creationId xmlns:a16="http://schemas.microsoft.com/office/drawing/2014/main" id="{DDF0CFB1-8E76-4C43-A59A-E8F5694D4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5661025"/>
            <a:ext cx="20574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28" name="Text Box 67">
            <a:extLst>
              <a:ext uri="{FF2B5EF4-FFF2-40B4-BE49-F238E27FC236}">
                <a16:creationId xmlns:a16="http://schemas.microsoft.com/office/drawing/2014/main" id="{7B00BB89-D450-43B9-8DB8-F2342E7E3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0089" y="5589588"/>
            <a:ext cx="25415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chemeClr val="accent2"/>
                </a:solidFill>
                <a:latin typeface="Lucida Bright" panose="02040602050505020304" pitchFamily="18" charset="0"/>
              </a:rPr>
              <a:t>Triple product correlation:</a:t>
            </a:r>
            <a:r>
              <a:rPr lang="en-GB" altLang="en-US" sz="1600">
                <a:latin typeface="Lucida Bright" panose="02040602050505020304" pitchFamily="18" charset="0"/>
              </a:rPr>
              <a:t> </a:t>
            </a:r>
            <a:endParaRPr lang="en-US" altLang="en-US" sz="1600">
              <a:latin typeface="Lucida Bright" panose="02040602050505020304" pitchFamily="18" charset="0"/>
            </a:endParaRPr>
          </a:p>
        </p:txBody>
      </p:sp>
      <p:sp>
        <p:nvSpPr>
          <p:cNvPr id="41029" name="Text Box 68">
            <a:extLst>
              <a:ext uri="{FF2B5EF4-FFF2-40B4-BE49-F238E27FC236}">
                <a16:creationId xmlns:a16="http://schemas.microsoft.com/office/drawing/2014/main" id="{5CA4D849-C099-44EF-8211-F03EDC984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6069013"/>
            <a:ext cx="31321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chemeClr val="accent2"/>
                </a:solidFill>
                <a:latin typeface="Lucida Bright" panose="02040602050505020304" pitchFamily="18" charset="0"/>
              </a:rPr>
              <a:t>Integrated counting asymmetry</a:t>
            </a:r>
            <a:r>
              <a:rPr lang="en-GB" altLang="en-US" sz="1800">
                <a:solidFill>
                  <a:schemeClr val="accent2"/>
                </a:solidFill>
                <a:latin typeface="Lucida Bright" panose="02040602050505020304" pitchFamily="18" charset="0"/>
              </a:rPr>
              <a:t> </a:t>
            </a:r>
            <a:r>
              <a:rPr lang="en-GB" altLang="en-US" sz="1200">
                <a:solidFill>
                  <a:schemeClr val="accent2"/>
                </a:solidFill>
                <a:latin typeface="Lucida Bright" panose="02040602050505020304" pitchFamily="18" charset="0"/>
              </a:rPr>
              <a:t>(~10%)</a:t>
            </a:r>
            <a:r>
              <a:rPr lang="en-GB" altLang="en-US" sz="1800">
                <a:solidFill>
                  <a:schemeClr val="accent2"/>
                </a:solidFill>
                <a:latin typeface="Lucida Bright" panose="02040602050505020304" pitchFamily="18" charset="0"/>
              </a:rPr>
              <a:t> </a:t>
            </a:r>
            <a:endParaRPr lang="en-US" altLang="en-US" sz="1800">
              <a:solidFill>
                <a:schemeClr val="accent2"/>
              </a:solidFill>
              <a:latin typeface="Lucida Bright" panose="02040602050505020304" pitchFamily="18" charset="0"/>
            </a:endParaRPr>
          </a:p>
        </p:txBody>
      </p:sp>
      <p:pic>
        <p:nvPicPr>
          <p:cNvPr id="41030" name="Picture 69">
            <a:extLst>
              <a:ext uri="{FF2B5EF4-FFF2-40B4-BE49-F238E27FC236}">
                <a16:creationId xmlns:a16="http://schemas.microsoft.com/office/drawing/2014/main" id="{DC6FF8DB-A0BF-4B25-B8D3-9D739F246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1462" y="5516563"/>
            <a:ext cx="255587" cy="27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1" name="Picture 70">
            <a:extLst>
              <a:ext uri="{FF2B5EF4-FFF2-40B4-BE49-F238E27FC236}">
                <a16:creationId xmlns:a16="http://schemas.microsoft.com/office/drawing/2014/main" id="{18955BEA-A04D-4AE6-82BB-DF0452385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254" y="4868863"/>
            <a:ext cx="255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Line 3">
            <a:extLst>
              <a:ext uri="{FF2B5EF4-FFF2-40B4-BE49-F238E27FC236}">
                <a16:creationId xmlns:a16="http://schemas.microsoft.com/office/drawing/2014/main" id="{C3732263-4E59-44B0-AEEC-770CC477EA76}"/>
              </a:ext>
            </a:extLst>
          </p:cNvPr>
          <p:cNvSpPr>
            <a:spLocks noChangeShapeType="1"/>
          </p:cNvSpPr>
          <p:nvPr/>
        </p:nvSpPr>
        <p:spPr bwMode="auto">
          <a:xfrm>
            <a:off x="2673824" y="3207286"/>
            <a:ext cx="431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18F1B4-50A4-4126-AA84-60461F98D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79</a:t>
            </a:fld>
            <a:endParaRPr lang="en-GB"/>
          </a:p>
        </p:txBody>
      </p:sp>
      <p:sp>
        <p:nvSpPr>
          <p:cNvPr id="5" name="Text Box 22">
            <a:extLst>
              <a:ext uri="{FF2B5EF4-FFF2-40B4-BE49-F238E27FC236}">
                <a16:creationId xmlns:a16="http://schemas.microsoft.com/office/drawing/2014/main" id="{96815C75-E744-4AC3-9F77-61554F763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4918" y="815787"/>
            <a:ext cx="3003176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SUPERCHIC  MCs</a:t>
            </a:r>
          </a:p>
        </p:txBody>
      </p:sp>
    </p:spTree>
    <p:extLst>
      <p:ext uri="{BB962C8B-B14F-4D97-AF65-F5344CB8AC3E}">
        <p14:creationId xmlns:p14="http://schemas.microsoft.com/office/powerpoint/2010/main" val="1924669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5DA1D5-79CD-49D5-8F5B-1F67385BA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140222" cy="365125"/>
          </a:xfrm>
        </p:spPr>
        <p:txBody>
          <a:bodyPr/>
          <a:lstStyle/>
          <a:p>
            <a:fld id="{810F5E82-72E1-4C4C-94B5-02949C7C5A49}" type="slidenum">
              <a:rPr lang="en-GB" smtClean="0"/>
              <a:t>8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D15008-3893-4101-92C9-6682D119B5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73" t="8902" r="4371" b="14049"/>
          <a:stretch/>
        </p:blipFill>
        <p:spPr>
          <a:xfrm>
            <a:off x="1290204" y="230522"/>
            <a:ext cx="9796896" cy="58756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90250F-04E3-450B-B5AD-B86E4BFFCEB9}"/>
              </a:ext>
            </a:extLst>
          </p:cNvPr>
          <p:cNvSpPr txBox="1"/>
          <p:nvPr/>
        </p:nvSpPr>
        <p:spPr>
          <a:xfrm>
            <a:off x="8504902" y="2664544"/>
            <a:ext cx="2358793" cy="26448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3EEB8B-C0B6-4712-8F5E-500BD05164BA}"/>
              </a:ext>
            </a:extLst>
          </p:cNvPr>
          <p:cNvSpPr txBox="1"/>
          <p:nvPr/>
        </p:nvSpPr>
        <p:spPr>
          <a:xfrm>
            <a:off x="1429208" y="2860573"/>
            <a:ext cx="608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ALFA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592AE7-CFFE-4BF1-9C56-3E31E19DEEB1}"/>
              </a:ext>
            </a:extLst>
          </p:cNvPr>
          <p:cNvSpPr txBox="1"/>
          <p:nvPr/>
        </p:nvSpPr>
        <p:spPr>
          <a:xfrm>
            <a:off x="7658100" y="2754632"/>
            <a:ext cx="582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ALFA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B56028-9CB9-4D39-96A3-DCB905842002}"/>
              </a:ext>
            </a:extLst>
          </p:cNvPr>
          <p:cNvSpPr txBox="1"/>
          <p:nvPr/>
        </p:nvSpPr>
        <p:spPr>
          <a:xfrm>
            <a:off x="8608389" y="2645122"/>
            <a:ext cx="2486622" cy="923330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     TOTEM  &amp; ALFA</a:t>
            </a:r>
          </a:p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CMS/PPS &amp; ATLAS/AFP</a:t>
            </a:r>
          </a:p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F44C9B-2324-4A82-993A-AA1432F0AD29}"/>
              </a:ext>
            </a:extLst>
          </p:cNvPr>
          <p:cNvSpPr txBox="1"/>
          <p:nvPr/>
        </p:nvSpPr>
        <p:spPr>
          <a:xfrm>
            <a:off x="4208206" y="4316366"/>
            <a:ext cx="5899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E87F8D6-59C8-43DA-849E-5059F13E90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29"/>
          <a:stretch/>
        </p:blipFill>
        <p:spPr>
          <a:xfrm>
            <a:off x="8610600" y="4549890"/>
            <a:ext cx="2291196" cy="3784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F2D624-96F8-46EB-A382-BF06F6D61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5765" y="4155711"/>
            <a:ext cx="2299448" cy="3239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72CAEF-B8B1-41CB-B052-3E057AA384A6}"/>
              </a:ext>
            </a:extLst>
          </p:cNvPr>
          <p:cNvSpPr txBox="1"/>
          <p:nvPr/>
        </p:nvSpPr>
        <p:spPr>
          <a:xfrm>
            <a:off x="7879080" y="1939012"/>
            <a:ext cx="2073449" cy="6723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DCF3E78-AAE3-41DB-8121-190DE42EA0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178" y="6316874"/>
            <a:ext cx="333571" cy="3651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358C9EF-C076-42F0-9D36-90DE36BE1E3E}"/>
              </a:ext>
            </a:extLst>
          </p:cNvPr>
          <p:cNvSpPr txBox="1"/>
          <p:nvPr/>
        </p:nvSpPr>
        <p:spPr>
          <a:xfrm>
            <a:off x="1074420" y="6344920"/>
            <a:ext cx="5817870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ALFA/TOTEM- radiation tolerance   </a:t>
            </a:r>
            <a:r>
              <a:rPr lang="en-GB" dirty="0">
                <a:sym typeface="Wingdings" panose="05000000000000000000" pitchFamily="2" charset="2"/>
              </a:rPr>
              <a:t>  low PU special runs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4600C6-BDB2-44C2-9221-A81465148A54}"/>
              </a:ext>
            </a:extLst>
          </p:cNvPr>
          <p:cNvSpPr txBox="1"/>
          <p:nvPr/>
        </p:nvSpPr>
        <p:spPr>
          <a:xfrm>
            <a:off x="10333821" y="5761822"/>
            <a:ext cx="4968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pSp>
        <p:nvGrpSpPr>
          <p:cNvPr id="5" name="Group 85">
            <a:extLst>
              <a:ext uri="{FF2B5EF4-FFF2-40B4-BE49-F238E27FC236}">
                <a16:creationId xmlns:a16="http://schemas.microsoft.com/office/drawing/2014/main" id="{6CDE7175-097C-1902-1E8B-5551399DB399}"/>
              </a:ext>
            </a:extLst>
          </p:cNvPr>
          <p:cNvGrpSpPr/>
          <p:nvPr/>
        </p:nvGrpSpPr>
        <p:grpSpPr>
          <a:xfrm>
            <a:off x="2351646" y="2278847"/>
            <a:ext cx="7543800" cy="1518571"/>
            <a:chOff x="2351646" y="2278847"/>
            <a:chExt cx="7543800" cy="1518571"/>
          </a:xfrm>
        </p:grpSpPr>
        <p:sp>
          <p:nvSpPr>
            <p:cNvPr id="12" name="Oval 84">
              <a:extLst>
                <a:ext uri="{FF2B5EF4-FFF2-40B4-BE49-F238E27FC236}">
                  <a16:creationId xmlns:a16="http://schemas.microsoft.com/office/drawing/2014/main" id="{7E53E26E-A58B-56C1-5FEB-F6A7ED19D7E3}"/>
                </a:ext>
              </a:extLst>
            </p:cNvPr>
            <p:cNvSpPr/>
            <p:nvPr/>
          </p:nvSpPr>
          <p:spPr>
            <a:xfrm rot="20666530">
              <a:off x="2567445" y="2278847"/>
              <a:ext cx="7239003" cy="1518571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00B0F0"/>
            </a:solidFill>
            <a:ln w="9528" cap="flat">
              <a:solidFill>
                <a:srgbClr val="000000"/>
              </a:solidFill>
              <a:prstDash val="solid"/>
              <a:round/>
            </a:ln>
            <a:effectLst>
              <a:outerShdw dist="38096" dir="2700000" algn="tl">
                <a:srgbClr val="000000">
                  <a:alpha val="74998"/>
                </a:srgbClr>
              </a:outerShdw>
            </a:effectLst>
          </p:spPr>
          <p:txBody>
            <a:bodyPr vert="horz" wrap="none" lIns="91440" tIns="45720" rIns="91440" bIns="45720" anchor="ctr" anchorCtr="0" compatLnSpc="1">
              <a:noAutofit/>
            </a:bodyPr>
            <a:lstStyle/>
            <a:p>
              <a:pPr marL="0" marR="0" lvl="0" indent="0" algn="l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13" name="Text Box 10">
              <a:extLst>
                <a:ext uri="{FF2B5EF4-FFF2-40B4-BE49-F238E27FC236}">
                  <a16:creationId xmlns:a16="http://schemas.microsoft.com/office/drawing/2014/main" id="{35EEBFC1-1002-B8D3-0269-E1CE0BF47B72}"/>
                </a:ext>
              </a:extLst>
            </p:cNvPr>
            <p:cNvSpPr txBox="1"/>
            <p:nvPr/>
          </p:nvSpPr>
          <p:spPr>
            <a:xfrm rot="20666530">
              <a:off x="2351646" y="2864047"/>
              <a:ext cx="7543800" cy="4612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400" b="1" i="0" u="none" strike="noStrike" kern="1200" cap="none" spc="0" baseline="0">
                  <a:solidFill>
                    <a:srgbClr val="002060"/>
                  </a:solidFill>
                  <a:uFillTx/>
                  <a:latin typeface="Tahoma" pitchFamily="34"/>
                  <a:ea typeface="ＭＳ Ｐゴシック" pitchFamily="48"/>
                </a:rPr>
                <a:t>The LHC is an excellent mass spectrometer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0E3623E-1366-8E93-7B3B-D796D4B4F1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8179" y="5036205"/>
            <a:ext cx="1206996" cy="3607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032B6CB-88BA-58FA-C3B5-F87856589EB7}"/>
                  </a:ext>
                </a:extLst>
              </p:cNvPr>
              <p:cNvSpPr txBox="1"/>
              <p:nvPr/>
            </p:nvSpPr>
            <p:spPr>
              <a:xfrm>
                <a:off x="9283758" y="5074483"/>
                <a:ext cx="370408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GB" sz="120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032B6CB-88BA-58FA-C3B5-F87856589E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3758" y="5074483"/>
                <a:ext cx="370408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005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F9531D-5FF9-4FD2-B21F-B3CB84970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80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1E9D38-B1BD-41AF-96DD-B412FF842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236" y="-197771"/>
            <a:ext cx="9359152" cy="69474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5A3081-B7CA-4696-BB1B-B1BB6F78D4F7}"/>
              </a:ext>
            </a:extLst>
          </p:cNvPr>
          <p:cNvSpPr txBox="1"/>
          <p:nvPr/>
        </p:nvSpPr>
        <p:spPr>
          <a:xfrm>
            <a:off x="8850345" y="6100607"/>
            <a:ext cx="2115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SC 3-4  </a:t>
            </a:r>
            <a:r>
              <a:rPr lang="en-GB" dirty="0"/>
              <a:t>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pp/</a:t>
            </a:r>
            <a:r>
              <a:rPr lang="en-GB" dirty="0" err="1">
                <a:solidFill>
                  <a:schemeClr val="accent6">
                    <a:lumMod val="75000"/>
                  </a:schemeClr>
                </a:solidFill>
              </a:rPr>
              <a:t>pA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/AA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96814D-669C-41F4-B57F-57908691FFE9}"/>
              </a:ext>
            </a:extLst>
          </p:cNvPr>
          <p:cNvSpPr txBox="1"/>
          <p:nvPr/>
        </p:nvSpPr>
        <p:spPr>
          <a:xfrm>
            <a:off x="1371600" y="1025913"/>
            <a:ext cx="2642839" cy="7025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32F4F1-FFE6-4DEF-B082-3AA65B043BA6}"/>
              </a:ext>
            </a:extLst>
          </p:cNvPr>
          <p:cNvSpPr txBox="1"/>
          <p:nvPr/>
        </p:nvSpPr>
        <p:spPr>
          <a:xfrm>
            <a:off x="4014439" y="981309"/>
            <a:ext cx="59324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60170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1F1DDE-34B5-48BD-A2E2-51ED7836B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81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9B4E26-4F87-4C4C-94F4-31F9BDCBC1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08"/>
          <a:stretch/>
        </p:blipFill>
        <p:spPr>
          <a:xfrm>
            <a:off x="1494503" y="130355"/>
            <a:ext cx="8603226" cy="6054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9B7DC3-54D7-4342-89C1-FF8B28D8E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2307" y="5349879"/>
            <a:ext cx="2246212" cy="365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5973CA-4BF6-4D7B-9346-80A1A1CA75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7380" r="11650" b="-1"/>
          <a:stretch/>
        </p:blipFill>
        <p:spPr>
          <a:xfrm>
            <a:off x="3000452" y="5786507"/>
            <a:ext cx="558828" cy="3901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F7BF73-CD51-4562-AD35-6AFD49BA6200}"/>
              </a:ext>
            </a:extLst>
          </p:cNvPr>
          <p:cNvSpPr txBox="1"/>
          <p:nvPr/>
        </p:nvSpPr>
        <p:spPr>
          <a:xfrm>
            <a:off x="9252143" y="5381692"/>
            <a:ext cx="7472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</a:rPr>
              <a:t>HTKR</a:t>
            </a:r>
            <a:endParaRPr lang="en-GB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38316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176B21-3F34-4F12-8D79-08F036F9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6B38BE-B387-4728-A75E-58716F816513}" type="slidenum">
              <a:rPr lang="en-GB" smtClean="0"/>
              <a:pPr>
                <a:defRPr/>
              </a:pPr>
              <a:t>82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86384E-121E-4B39-BEE5-292B9CEFC2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1" r="2394"/>
          <a:stretch/>
        </p:blipFill>
        <p:spPr>
          <a:xfrm>
            <a:off x="1703294" y="185579"/>
            <a:ext cx="8516471" cy="64094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55DF2E-1C29-4550-9102-63998723807F}"/>
              </a:ext>
            </a:extLst>
          </p:cNvPr>
          <p:cNvSpPr txBox="1"/>
          <p:nvPr/>
        </p:nvSpPr>
        <p:spPr>
          <a:xfrm>
            <a:off x="5062654" y="5151863"/>
            <a:ext cx="19068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D8D810-F437-3E67-9C33-32BBD21A4CB4}"/>
              </a:ext>
            </a:extLst>
          </p:cNvPr>
          <p:cNvSpPr txBox="1"/>
          <p:nvPr/>
        </p:nvSpPr>
        <p:spPr>
          <a:xfrm>
            <a:off x="2018805" y="6356350"/>
            <a:ext cx="6305798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Encouraging comparison with the new TOTEM/PPS data </a:t>
            </a:r>
          </a:p>
        </p:txBody>
      </p:sp>
      <p:pic>
        <p:nvPicPr>
          <p:cNvPr id="7" name="Picture 6" descr="A close-up of a newspaper&#10;&#10;Description automatically generated">
            <a:extLst>
              <a:ext uri="{FF2B5EF4-FFF2-40B4-BE49-F238E27FC236}">
                <a16:creationId xmlns:a16="http://schemas.microsoft.com/office/drawing/2014/main" id="{9106E81F-2ACF-AE99-E251-8BA7F24ED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136926" y="6056417"/>
            <a:ext cx="1046818" cy="66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927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3CD3A7-DECB-44B2-AFCB-AC210F9C1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836" y="265738"/>
            <a:ext cx="8892988" cy="643867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856D1B-02B7-47C4-93D8-B09BE8D76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10F5E82-72E1-4C4C-94B5-02949C7C5A49}" type="slidenum">
              <a:rPr lang="en-GB" smtClean="0"/>
              <a:pPr>
                <a:spcAft>
                  <a:spcPts val="600"/>
                </a:spcAft>
              </a:pPr>
              <a:t>83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CF8F69-E362-40FA-8682-704F5472CC61}"/>
              </a:ext>
            </a:extLst>
          </p:cNvPr>
          <p:cNvSpPr txBox="1"/>
          <p:nvPr/>
        </p:nvSpPr>
        <p:spPr>
          <a:xfrm>
            <a:off x="2106706" y="628285"/>
            <a:ext cx="2097741" cy="5460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6C9668-6597-4FC5-962E-47D751EFA509}"/>
              </a:ext>
            </a:extLst>
          </p:cNvPr>
          <p:cNvSpPr txBox="1"/>
          <p:nvPr/>
        </p:nvSpPr>
        <p:spPr>
          <a:xfrm>
            <a:off x="3729318" y="502024"/>
            <a:ext cx="5047129" cy="67235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572958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5FDAD6-E7EE-47AB-AA43-EC441AD11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84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763287-4CD9-43D2-A9E8-7A391A2CF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909" y="-17498"/>
            <a:ext cx="8005480" cy="58720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33BD75-6609-4444-89ED-9BB896553739}"/>
              </a:ext>
            </a:extLst>
          </p:cNvPr>
          <p:cNvSpPr txBox="1"/>
          <p:nvPr/>
        </p:nvSpPr>
        <p:spPr>
          <a:xfrm>
            <a:off x="2008093" y="537882"/>
            <a:ext cx="44823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3FFDEF-7C90-4A3A-983D-5CDEF97293E4}"/>
              </a:ext>
            </a:extLst>
          </p:cNvPr>
          <p:cNvSpPr txBox="1"/>
          <p:nvPr/>
        </p:nvSpPr>
        <p:spPr>
          <a:xfrm>
            <a:off x="2259106" y="2034988"/>
            <a:ext cx="1030941" cy="6275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B9F9D3-4FE1-4806-8079-6C3B92417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3667" y="314395"/>
            <a:ext cx="669110" cy="4366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8653DD-4CA5-4388-BDF9-E2CDF611DE4F}"/>
              </a:ext>
            </a:extLst>
          </p:cNvPr>
          <p:cNvSpPr txBox="1"/>
          <p:nvPr/>
        </p:nvSpPr>
        <p:spPr>
          <a:xfrm>
            <a:off x="3048001" y="4769224"/>
            <a:ext cx="1550894" cy="378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869DAD-3C0C-4FAF-83B9-491BA7A8D36F}"/>
              </a:ext>
            </a:extLst>
          </p:cNvPr>
          <p:cNvSpPr txBox="1"/>
          <p:nvPr/>
        </p:nvSpPr>
        <p:spPr>
          <a:xfrm>
            <a:off x="2886636" y="6069106"/>
            <a:ext cx="8722658" cy="36933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Of special interest: searching for the structures in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5E1F7F-44C0-481F-9611-EF1405FC2BFE}"/>
              </a:ext>
            </a:extLst>
          </p:cNvPr>
          <p:cNvSpPr txBox="1"/>
          <p:nvPr/>
        </p:nvSpPr>
        <p:spPr>
          <a:xfrm>
            <a:off x="7628961" y="607717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J/</a:t>
            </a:r>
            <a:r>
              <a:rPr lang="el-GR" dirty="0"/>
              <a:t>ψ</a:t>
            </a:r>
            <a:r>
              <a:rPr lang="en-GB" dirty="0"/>
              <a:t>J/</a:t>
            </a:r>
            <a:r>
              <a:rPr lang="el-GR" dirty="0"/>
              <a:t>ψ</a:t>
            </a:r>
            <a:r>
              <a:rPr lang="en-GB" dirty="0"/>
              <a:t>  spectrum in the CEP environment.</a:t>
            </a:r>
          </a:p>
        </p:txBody>
      </p:sp>
      <p:pic>
        <p:nvPicPr>
          <p:cNvPr id="12" name="Picture 16">
            <a:extLst>
              <a:ext uri="{FF2B5EF4-FFF2-40B4-BE49-F238E27FC236}">
                <a16:creationId xmlns:a16="http://schemas.microsoft.com/office/drawing/2014/main" id="{3E9084C8-5203-49FD-A1E9-4295E2843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2168248" y="6155485"/>
            <a:ext cx="44767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312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>
            <a:extLst>
              <a:ext uri="{FF2B5EF4-FFF2-40B4-BE49-F238E27FC236}">
                <a16:creationId xmlns:a16="http://schemas.microsoft.com/office/drawing/2014/main" id="{A20F4864-A080-4831-85F7-C2B0CCBF9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1" r="2901"/>
          <a:stretch>
            <a:fillRect/>
          </a:stretch>
        </p:blipFill>
        <p:spPr bwMode="auto">
          <a:xfrm>
            <a:off x="427038" y="1460500"/>
            <a:ext cx="631190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5">
            <a:extLst>
              <a:ext uri="{FF2B5EF4-FFF2-40B4-BE49-F238E27FC236}">
                <a16:creationId xmlns:a16="http://schemas.microsoft.com/office/drawing/2014/main" id="{6A414B1D-0847-4352-93FB-EE6BB7874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0" y="238125"/>
            <a:ext cx="7264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Instantons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have never been observed </a:t>
            </a: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experimentally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however, they are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playing a very important role in the 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theoretical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models of confinement and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chiral symmetry breaking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9A1BB1-1E73-4DBF-AD3B-CF8327EEBCFC}"/>
              </a:ext>
            </a:extLst>
          </p:cNvPr>
          <p:cNvSpPr/>
          <p:nvPr/>
        </p:nvSpPr>
        <p:spPr>
          <a:xfrm>
            <a:off x="874713" y="1779588"/>
            <a:ext cx="2465387" cy="30797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69" name="Picture 8">
            <a:extLst>
              <a:ext uri="{FF2B5EF4-FFF2-40B4-BE49-F238E27FC236}">
                <a16:creationId xmlns:a16="http://schemas.microsoft.com/office/drawing/2014/main" id="{8DE9DEBF-1156-4E43-82F2-041D7ACF5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965200"/>
            <a:ext cx="1441450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0">
            <a:extLst>
              <a:ext uri="{FF2B5EF4-FFF2-40B4-BE49-F238E27FC236}">
                <a16:creationId xmlns:a16="http://schemas.microsoft.com/office/drawing/2014/main" id="{73BDB6EB-0882-4C19-A3B4-D6EABD323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5070475"/>
            <a:ext cx="5370513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Box 11">
            <a:extLst>
              <a:ext uri="{FF2B5EF4-FFF2-40B4-BE49-F238E27FC236}">
                <a16:creationId xmlns:a16="http://schemas.microsoft.com/office/drawing/2014/main" id="{4346C309-A64F-407F-A252-0411B93F5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8025" y="6172200"/>
            <a:ext cx="7821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Effectively –a family of new multiparton  vertices  in Feynman diagrams</a:t>
            </a:r>
          </a:p>
        </p:txBody>
      </p:sp>
      <p:pic>
        <p:nvPicPr>
          <p:cNvPr id="11272" name="Picture 3">
            <a:extLst>
              <a:ext uri="{FF2B5EF4-FFF2-40B4-BE49-F238E27FC236}">
                <a16:creationId xmlns:a16="http://schemas.microsoft.com/office/drawing/2014/main" id="{2AD0ED2B-C3DB-46F8-88CA-386F55B31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1938338"/>
            <a:ext cx="45831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TextBox 4">
            <a:extLst>
              <a:ext uri="{FF2B5EF4-FFF2-40B4-BE49-F238E27FC236}">
                <a16:creationId xmlns:a16="http://schemas.microsoft.com/office/drawing/2014/main" id="{EDA6764D-0CCA-4F07-AEEE-F9316BFA2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7288" y="5160963"/>
            <a:ext cx="3275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Extended objects in space-time</a:t>
            </a:r>
          </a:p>
        </p:txBody>
      </p:sp>
      <p:pic>
        <p:nvPicPr>
          <p:cNvPr id="11274" name="Picture 7">
            <a:extLst>
              <a:ext uri="{FF2B5EF4-FFF2-40B4-BE49-F238E27FC236}">
                <a16:creationId xmlns:a16="http://schemas.microsoft.com/office/drawing/2014/main" id="{A8CDA5F1-1A5E-4DDD-86E3-392318DEE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63" y="2555875"/>
            <a:ext cx="3425825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B4AEF-1EAA-4EC7-941E-47354F5B0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72B86-CAA2-47C2-9BE2-4993B655E79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76" name="TextBox 12">
            <a:extLst>
              <a:ext uri="{FF2B5EF4-FFF2-40B4-BE49-F238E27FC236}">
                <a16:creationId xmlns:a16="http://schemas.microsoft.com/office/drawing/2014/main" id="{657E3FA7-0B69-48E8-8732-31038BB12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9075" y="1019175"/>
            <a:ext cx="5505450" cy="3698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FRM1095"/>
                <a:ea typeface="+mn-ea"/>
                <a:cs typeface="+mn-cs"/>
              </a:rPr>
              <a:t>one of the biggest challenges for particle physics to date</a:t>
            </a: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B5041A-790D-4CBE-B9A8-562300BBC5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1158875"/>
            <a:ext cx="3275013" cy="287338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C521C4F-7EFA-4751-9C88-FBDF09348D5E}"/>
              </a:ext>
            </a:extLst>
          </p:cNvPr>
          <p:cNvSpPr txBox="1"/>
          <p:nvPr/>
        </p:nvSpPr>
        <p:spPr>
          <a:xfrm>
            <a:off x="4694238" y="2944813"/>
            <a:ext cx="730091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FTI1095"/>
                <a:ea typeface="+mn-ea"/>
                <a:cs typeface="+mn-cs"/>
              </a:rPr>
              <a:t>‘soft bombs’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FRM1095"/>
                <a:ea typeface="+mn-ea"/>
                <a:cs typeface="+mn-cs"/>
              </a:rPr>
              <a:t>–high-multiplicity spherically symmetric distributions of relatively soft particles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279" name="TextBox 1">
            <a:extLst>
              <a:ext uri="{FF2B5EF4-FFF2-40B4-BE49-F238E27FC236}">
                <a16:creationId xmlns:a16="http://schemas.microsoft.com/office/drawing/2014/main" id="{236BD960-8CAA-4BFE-A8BB-F98A27AE0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8477" y="433388"/>
            <a:ext cx="2742345" cy="369332"/>
          </a:xfrm>
          <a:prstGeom prst="rect">
            <a:avLst/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V.Yu.Petrov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M.G.Ryskin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432482-980E-4894-91CD-2697298CF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8C7532-94D0-488E-9A93-C5D02F8B6EC8}" type="slidenum">
              <a:rPr lang="en-GB" smtClean="0"/>
              <a:pPr>
                <a:defRPr/>
              </a:pPr>
              <a:t>86</a:t>
            </a:fld>
            <a:endParaRPr lang="en-GB"/>
          </a:p>
        </p:txBody>
      </p:sp>
      <p:pic>
        <p:nvPicPr>
          <p:cNvPr id="25603" name="Picture 3">
            <a:extLst>
              <a:ext uri="{FF2B5EF4-FFF2-40B4-BE49-F238E27FC236}">
                <a16:creationId xmlns:a16="http://schemas.microsoft.com/office/drawing/2014/main" id="{08919AEE-F408-4B9A-9ACE-1FF29E0E1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3" y="49213"/>
            <a:ext cx="7231062" cy="520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4">
            <a:extLst>
              <a:ext uri="{FF2B5EF4-FFF2-40B4-BE49-F238E27FC236}">
                <a16:creationId xmlns:a16="http://schemas.microsoft.com/office/drawing/2014/main" id="{E3A7C13B-9BF6-43E5-85C4-17BE359DD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2363" y="4230688"/>
            <a:ext cx="16398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b="1">
                <a:solidFill>
                  <a:schemeClr val="accent1"/>
                </a:solidFill>
              </a:rPr>
              <a:t>KMR-like</a:t>
            </a:r>
          </a:p>
        </p:txBody>
      </p:sp>
      <p:sp>
        <p:nvSpPr>
          <p:cNvPr id="25605" name="TextBox 2">
            <a:extLst>
              <a:ext uri="{FF2B5EF4-FFF2-40B4-BE49-F238E27FC236}">
                <a16:creationId xmlns:a16="http://schemas.microsoft.com/office/drawing/2014/main" id="{1E3FE182-EE71-4B8F-BD58-8552B560E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9775" y="2693988"/>
            <a:ext cx="1343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rgbClr val="FF0000"/>
                </a:solidFill>
              </a:rPr>
              <a:t>dominates</a:t>
            </a:r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3786A61A-F971-4E94-BD1D-EC56B276802C}"/>
              </a:ext>
            </a:extLst>
          </p:cNvPr>
          <p:cNvSpPr/>
          <p:nvPr/>
        </p:nvSpPr>
        <p:spPr>
          <a:xfrm>
            <a:off x="8637588" y="2700338"/>
            <a:ext cx="615950" cy="354012"/>
          </a:xfrm>
          <a:prstGeom prst="leftArrow">
            <a:avLst>
              <a:gd name="adj1" fmla="val 17186"/>
              <a:gd name="adj2" fmla="val 417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0000"/>
              </a:solidFill>
            </a:endParaRPr>
          </a:p>
        </p:txBody>
      </p:sp>
      <p:sp>
        <p:nvSpPr>
          <p:cNvPr id="25608" name="TextBox 8">
            <a:extLst>
              <a:ext uri="{FF2B5EF4-FFF2-40B4-BE49-F238E27FC236}">
                <a16:creationId xmlns:a16="http://schemas.microsoft.com/office/drawing/2014/main" id="{C219C2D7-C161-460D-ADAE-41316BA6D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63" y="5384800"/>
            <a:ext cx="6838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FF0000"/>
                </a:solidFill>
                <a:sym typeface="Wingdings" panose="05000000000000000000" pitchFamily="2" charset="2"/>
              </a:rPr>
              <a:t></a:t>
            </a:r>
            <a:endParaRPr lang="en-GB" altLang="en-US" sz="2400"/>
          </a:p>
        </p:txBody>
      </p:sp>
      <p:sp>
        <p:nvSpPr>
          <p:cNvPr id="25609" name="TextBox 10">
            <a:extLst>
              <a:ext uri="{FF2B5EF4-FFF2-40B4-BE49-F238E27FC236}">
                <a16:creationId xmlns:a16="http://schemas.microsoft.com/office/drawing/2014/main" id="{2D3AD6FF-8CA4-45A0-A75E-B6B73AE69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3" y="4686300"/>
            <a:ext cx="9017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FF0000"/>
                </a:solidFill>
                <a:sym typeface="Wingdings" panose="05000000000000000000" pitchFamily="2" charset="2"/>
              </a:rPr>
              <a:t></a:t>
            </a:r>
            <a:r>
              <a:rPr lang="en-GB" altLang="en-US" sz="1800">
                <a:solidFill>
                  <a:srgbClr val="FF0000"/>
                </a:solidFill>
                <a:sym typeface="Wingdings" panose="05000000000000000000" pitchFamily="2" charset="2"/>
              </a:rPr>
              <a:t>  </a:t>
            </a:r>
            <a:r>
              <a:rPr lang="en-GB" altLang="en-US" sz="1800">
                <a:sym typeface="Wingdings" panose="05000000000000000000" pitchFamily="2" charset="2"/>
              </a:rPr>
              <a:t>Detecting two outgoing protons would allow placing an upper limit on Instanton mass.</a:t>
            </a:r>
            <a:endParaRPr lang="en-GB" altLang="en-US" sz="1800"/>
          </a:p>
        </p:txBody>
      </p:sp>
      <p:pic>
        <p:nvPicPr>
          <p:cNvPr id="25610" name="Picture 11">
            <a:extLst>
              <a:ext uri="{FF2B5EF4-FFF2-40B4-BE49-F238E27FC236}">
                <a16:creationId xmlns:a16="http://schemas.microsoft.com/office/drawing/2014/main" id="{38081066-1EF5-4CFA-A393-EBF909E8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38" y="5556250"/>
            <a:ext cx="4306887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3">
            <a:extLst>
              <a:ext uri="{FF2B5EF4-FFF2-40B4-BE49-F238E27FC236}">
                <a16:creationId xmlns:a16="http://schemas.microsoft.com/office/drawing/2014/main" id="{B8E17763-7F32-4D3E-8BA1-9CF5FACD6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04" b="19356"/>
          <a:stretch>
            <a:fillRect/>
          </a:stretch>
        </p:blipFill>
        <p:spPr bwMode="auto">
          <a:xfrm>
            <a:off x="6219825" y="5534025"/>
            <a:ext cx="16224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2" name="TextBox 14">
            <a:extLst>
              <a:ext uri="{FF2B5EF4-FFF2-40B4-BE49-F238E27FC236}">
                <a16:creationId xmlns:a16="http://schemas.microsoft.com/office/drawing/2014/main" id="{8E757985-3E5B-4736-A472-2191BECFE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5451475"/>
            <a:ext cx="9636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/>
              <a:t>state</a:t>
            </a:r>
          </a:p>
        </p:txBody>
      </p:sp>
      <p:sp>
        <p:nvSpPr>
          <p:cNvPr id="25613" name="TextBox 15">
            <a:extLst>
              <a:ext uri="{FF2B5EF4-FFF2-40B4-BE49-F238E27FC236}">
                <a16:creationId xmlns:a16="http://schemas.microsoft.com/office/drawing/2014/main" id="{C6EDEB5F-E8F0-488A-BC9F-E132A7AFE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8313" y="5443538"/>
            <a:ext cx="1463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accent1"/>
                </a:solidFill>
              </a:rPr>
              <a:t>(‘hermiticity’)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D8BCDD-DC5E-4442-BCF6-4F815E56E370}"/>
              </a:ext>
            </a:extLst>
          </p:cNvPr>
          <p:cNvSpPr txBox="1"/>
          <p:nvPr/>
        </p:nvSpPr>
        <p:spPr>
          <a:xfrm>
            <a:off x="8803340" y="376518"/>
            <a:ext cx="2097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KKMRT-2021-2022</a:t>
            </a:r>
          </a:p>
        </p:txBody>
      </p:sp>
    </p:spTree>
  </p:cSld>
  <p:clrMapOvr>
    <a:masterClrMapping/>
  </p:clrMapOvr>
  <p:transition spd="slow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8B812C-9253-3651-7429-38099A2C6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6B38BE-B387-4728-A75E-58716F816513}" type="slidenum">
              <a:rPr lang="en-GB" smtClean="0"/>
              <a:pPr>
                <a:defRPr/>
              </a:pPr>
              <a:t>87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3ADD3F-F25A-C192-CEE4-4C1A46CC8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891" y="135147"/>
            <a:ext cx="9959546" cy="742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829925"/>
      </p:ext>
    </p:extLst>
  </p:cSld>
  <p:clrMapOvr>
    <a:masterClrMapping/>
  </p:clrMapOvr>
  <p:transition spd="slow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9CB2BCE-A2C4-4702-901C-4B165FDEF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85E3A7-6324-4942-BFB8-C13999C195F8}" type="slidenum">
              <a:rPr lang="en-GB" altLang="en-US" sz="1400">
                <a:solidFill>
                  <a:srgbClr val="000000"/>
                </a:solidFill>
                <a:latin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88</a:t>
            </a:fld>
            <a:endParaRPr lang="en-GB" altLang="en-US" sz="140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675" name="Picture 2">
            <a:extLst>
              <a:ext uri="{FF2B5EF4-FFF2-40B4-BE49-F238E27FC236}">
                <a16:creationId xmlns:a16="http://schemas.microsoft.com/office/drawing/2014/main" id="{EA9EC7E9-9A15-41F9-A33D-FAD1D0241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" b="13676"/>
          <a:stretch/>
        </p:blipFill>
        <p:spPr bwMode="auto">
          <a:xfrm>
            <a:off x="1506071" y="-26988"/>
            <a:ext cx="8766642" cy="565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6" name="Text Box 8">
            <a:extLst>
              <a:ext uri="{FF2B5EF4-FFF2-40B4-BE49-F238E27FC236}">
                <a16:creationId xmlns:a16="http://schemas.microsoft.com/office/drawing/2014/main" id="{3C7C54C6-726D-4853-A523-6D8906C23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0326" y="2636838"/>
            <a:ext cx="42883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400" dirty="0">
                <a:solidFill>
                  <a:srgbClr val="000099"/>
                </a:solidFill>
                <a:latin typeface="Lucida Bright" panose="02040602050505020304" pitchFamily="18" charset="0"/>
              </a:rPr>
              <a:t>(Tumanov-1953,A. Alekseev-1958-</a:t>
            </a:r>
            <a:r>
              <a:rPr lang="en-GB" altLang="en-US" sz="1400" dirty="0">
                <a:solidFill>
                  <a:srgbClr val="00B050"/>
                </a:solidFill>
                <a:latin typeface="Lucida Bright" panose="02040602050505020304" pitchFamily="18" charset="0"/>
              </a:rPr>
              <a:t>positronium</a:t>
            </a:r>
            <a:r>
              <a:rPr lang="en-GB" altLang="en-US" sz="1400" dirty="0">
                <a:solidFill>
                  <a:srgbClr val="000099"/>
                </a:solidFill>
                <a:latin typeface="Lucida Bright" panose="02040602050505020304" pitchFamily="18" charset="0"/>
              </a:rPr>
              <a:t>)</a:t>
            </a:r>
          </a:p>
        </p:txBody>
      </p:sp>
      <p:sp>
        <p:nvSpPr>
          <p:cNvPr id="28677" name="Rectangle 4">
            <a:extLst>
              <a:ext uri="{FF2B5EF4-FFF2-40B4-BE49-F238E27FC236}">
                <a16:creationId xmlns:a16="http://schemas.microsoft.com/office/drawing/2014/main" id="{82B5A2CE-9501-46CF-95E2-9DCD03455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3" y="6092825"/>
            <a:ext cx="8636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700">
              <a:solidFill>
                <a:srgbClr val="000000"/>
              </a:solidFill>
              <a:latin typeface="Lucida Bright" panose="02040602050505020304" pitchFamily="18" charset="0"/>
            </a:endParaRPr>
          </a:p>
        </p:txBody>
      </p:sp>
      <p:sp>
        <p:nvSpPr>
          <p:cNvPr id="28678" name="Rectangle 5">
            <a:extLst>
              <a:ext uri="{FF2B5EF4-FFF2-40B4-BE49-F238E27FC236}">
                <a16:creationId xmlns:a16="http://schemas.microsoft.com/office/drawing/2014/main" id="{402CBDE8-73DF-4843-80CB-626F5551A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1" y="6381750"/>
            <a:ext cx="11525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400">
              <a:solidFill>
                <a:srgbClr val="000000"/>
              </a:solidFill>
              <a:latin typeface="Lucida Bright" panose="02040602050505020304" pitchFamily="18" charset="0"/>
            </a:endParaRPr>
          </a:p>
        </p:txBody>
      </p:sp>
      <p:sp>
        <p:nvSpPr>
          <p:cNvPr id="28679" name="Rectangle 6">
            <a:extLst>
              <a:ext uri="{FF2B5EF4-FFF2-40B4-BE49-F238E27FC236}">
                <a16:creationId xmlns:a16="http://schemas.microsoft.com/office/drawing/2014/main" id="{2218F0C0-4C9E-4533-8F31-34FFEE74F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8" y="5734051"/>
            <a:ext cx="4824412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200" dirty="0">
                <a:solidFill>
                  <a:srgbClr val="000000"/>
                </a:solidFill>
                <a:latin typeface="Lucida Bright" panose="02040602050505020304" pitchFamily="18" charset="0"/>
              </a:rPr>
              <a:t> </a:t>
            </a:r>
            <a:endParaRPr lang="en-US" altLang="en-US" sz="1600" dirty="0">
              <a:solidFill>
                <a:srgbClr val="009900"/>
              </a:solidFill>
              <a:latin typeface="Lucida Bright" panose="02040602050505020304" pitchFamily="18" charset="0"/>
            </a:endParaRPr>
          </a:p>
        </p:txBody>
      </p:sp>
      <p:sp>
        <p:nvSpPr>
          <p:cNvPr id="28680" name="Text Box 7">
            <a:extLst>
              <a:ext uri="{FF2B5EF4-FFF2-40B4-BE49-F238E27FC236}">
                <a16:creationId xmlns:a16="http://schemas.microsoft.com/office/drawing/2014/main" id="{F8169519-FB7D-4451-9BFC-D8DA199C7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7163" y="2649539"/>
            <a:ext cx="7604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1200">
                <a:solidFill>
                  <a:srgbClr val="FF0000"/>
                </a:solidFill>
                <a:latin typeface="Lucida Bright" panose="02040602050505020304" pitchFamily="18" charset="0"/>
              </a:rPr>
              <a:t>KMR-01</a:t>
            </a:r>
            <a:endParaRPr lang="en-US" altLang="en-US" sz="1200">
              <a:solidFill>
                <a:srgbClr val="FF0000"/>
              </a:solidFill>
              <a:latin typeface="Lucida Bright" panose="02040602050505020304" pitchFamily="18" charset="0"/>
            </a:endParaRPr>
          </a:p>
        </p:txBody>
      </p:sp>
      <p:sp>
        <p:nvSpPr>
          <p:cNvPr id="28685" name="Oval 12">
            <a:extLst>
              <a:ext uri="{FF2B5EF4-FFF2-40B4-BE49-F238E27FC236}">
                <a16:creationId xmlns:a16="http://schemas.microsoft.com/office/drawing/2014/main" id="{40223F88-46CB-48BA-89B4-F9A613F35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6451" y="6115051"/>
            <a:ext cx="576263" cy="6270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400">
              <a:solidFill>
                <a:srgbClr val="000000"/>
              </a:solidFill>
              <a:latin typeface="Lucida Bright" panose="020406020505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5CD2B9-B897-4FEF-97C7-45E46EEBE666}"/>
              </a:ext>
            </a:extLst>
          </p:cNvPr>
          <p:cNvSpPr txBox="1"/>
          <p:nvPr/>
        </p:nvSpPr>
        <p:spPr>
          <a:xfrm>
            <a:off x="9930384" y="2249425"/>
            <a:ext cx="1911096" cy="246221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accent2"/>
                </a:solidFill>
              </a:rPr>
              <a:t>RC-numerically  suppressed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195C68-D3AE-44C9-B097-EEC01E798404}"/>
              </a:ext>
            </a:extLst>
          </p:cNvPr>
          <p:cNvSpPr txBox="1"/>
          <p:nvPr/>
        </p:nvSpPr>
        <p:spPr>
          <a:xfrm>
            <a:off x="9966960" y="2615184"/>
            <a:ext cx="2087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Glueball Filter  </a:t>
            </a:r>
            <a:r>
              <a:rPr lang="en-GB" dirty="0">
                <a:solidFill>
                  <a:srgbClr val="002060"/>
                </a:solidFill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251266923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0A197A-6B3D-4A1F-B8EB-2C13DA444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89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4DB08C-8ABF-49A0-AADE-D8B7F0FFE0D9}"/>
              </a:ext>
            </a:extLst>
          </p:cNvPr>
          <p:cNvSpPr txBox="1"/>
          <p:nvPr/>
        </p:nvSpPr>
        <p:spPr>
          <a:xfrm>
            <a:off x="1864655" y="1210236"/>
            <a:ext cx="68221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GB" altLang="en-US" sz="1800" b="1" dirty="0">
                <a:solidFill>
                  <a:srgbClr val="3333CC"/>
                </a:solidFill>
                <a:latin typeface="CG Times" pitchFamily="18" charset="0"/>
              </a:rPr>
              <a:t>CDF</a:t>
            </a:r>
            <a:r>
              <a:rPr lang="en-GB" altLang="en-US" sz="1800" dirty="0">
                <a:latin typeface="Comic Sans MS" panose="030F0702030302020204" pitchFamily="66" charset="0"/>
              </a:rPr>
              <a:t> results </a:t>
            </a:r>
            <a:r>
              <a:rPr lang="en-GB" altLang="en-US" sz="1600" dirty="0">
                <a:latin typeface="Comic Sans MS" panose="030F0702030302020204" pitchFamily="66" charset="0"/>
              </a:rPr>
              <a:t>on exclusive </a:t>
            </a:r>
            <a:r>
              <a:rPr lang="en-GB" altLang="en-US" sz="1800" dirty="0">
                <a:latin typeface="Century Schoolbook" panose="02040604050505020304" pitchFamily="18" charset="0"/>
              </a:rPr>
              <a:t>charmonium </a:t>
            </a:r>
            <a:r>
              <a:rPr lang="en-GB" altLang="en-US" sz="1600" b="1" dirty="0">
                <a:latin typeface="Century Schoolbook" panose="02040604050505020304" pitchFamily="18" charset="0"/>
              </a:rPr>
              <a:t> </a:t>
            </a:r>
            <a:r>
              <a:rPr lang="en-GB" altLang="en-US" sz="1800" dirty="0">
                <a:solidFill>
                  <a:srgbClr val="000099"/>
                </a:solidFill>
                <a:latin typeface="Century Schoolbook" panose="02040604050505020304" pitchFamily="18" charset="0"/>
              </a:rPr>
              <a:t>CEP</a:t>
            </a:r>
            <a:r>
              <a:rPr lang="en-GB" altLang="en-US" sz="1800" dirty="0">
                <a:latin typeface="Comic Sans MS" panose="030F0702030302020204" pitchFamily="66" charset="0"/>
              </a:rPr>
              <a:t>, (</a:t>
            </a:r>
            <a:r>
              <a:rPr lang="en-GB" altLang="en-US" b="1" dirty="0">
                <a:solidFill>
                  <a:srgbClr val="FF3300"/>
                </a:solidFill>
              </a:rPr>
              <a:t>CDF</a:t>
            </a:r>
            <a:r>
              <a:rPr lang="en-GB" altLang="en-US" dirty="0">
                <a:latin typeface="Comic Sans MS" panose="030F0702030302020204" pitchFamily="66" charset="0"/>
              </a:rPr>
              <a:t>, PRL-09</a:t>
            </a:r>
            <a:r>
              <a:rPr lang="en-GB" altLang="en-US" sz="1800" dirty="0">
                <a:latin typeface="Comic Sans MS" panose="030F0702030302020204" pitchFamily="66" charset="0"/>
              </a:rPr>
              <a:t>)  </a:t>
            </a:r>
            <a:endParaRPr lang="en-GB" altLang="en-US" sz="1600" dirty="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24">
            <a:extLst>
              <a:ext uri="{FF2B5EF4-FFF2-40B4-BE49-F238E27FC236}">
                <a16:creationId xmlns:a16="http://schemas.microsoft.com/office/drawing/2014/main" id="{EF53C48D-A3E2-4FA1-B19B-C60E7DB6F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218269" y="1321673"/>
            <a:ext cx="377451" cy="22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4">
            <a:extLst>
              <a:ext uri="{FF2B5EF4-FFF2-40B4-BE49-F238E27FC236}">
                <a16:creationId xmlns:a16="http://schemas.microsoft.com/office/drawing/2014/main" id="{6F3F7CF5-9199-4C88-853E-E50101AA7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223645" y="345798"/>
            <a:ext cx="360363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E05CA9-ED5B-4053-AB47-689BD9C41645}"/>
              </a:ext>
            </a:extLst>
          </p:cNvPr>
          <p:cNvSpPr txBox="1"/>
          <p:nvPr/>
        </p:nvSpPr>
        <p:spPr>
          <a:xfrm>
            <a:off x="1801899" y="362632"/>
            <a:ext cx="94129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GB" altLang="en-US" sz="1800" dirty="0">
                <a:latin typeface="Comic Sans MS" panose="030F0702030302020204" pitchFamily="66" charset="0"/>
              </a:rPr>
              <a:t>The ratio of high Et </a:t>
            </a:r>
            <a:r>
              <a:rPr lang="en-GB" altLang="en-US" sz="1800" dirty="0" err="1">
                <a:latin typeface="Comic Sans MS" panose="030F0702030302020204" pitchFamily="66" charset="0"/>
              </a:rPr>
              <a:t>dijets</a:t>
            </a:r>
            <a:r>
              <a:rPr lang="en-GB" altLang="en-US" sz="1800" dirty="0">
                <a:latin typeface="Comic Sans MS" panose="030F0702030302020204" pitchFamily="66" charset="0"/>
              </a:rPr>
              <a:t>  in production with </a:t>
            </a:r>
            <a:r>
              <a:rPr lang="en-GB" altLang="en-US" sz="1800" dirty="0">
                <a:solidFill>
                  <a:srgbClr val="3333CC"/>
                </a:solidFill>
                <a:latin typeface="Comic Sans MS" panose="030F0702030302020204" pitchFamily="66" charset="0"/>
              </a:rPr>
              <a:t>one </a:t>
            </a:r>
            <a:r>
              <a:rPr lang="en-GB" altLang="en-US" sz="1800" dirty="0">
                <a:latin typeface="Comic Sans MS" panose="030F0702030302020204" pitchFamily="66" charset="0"/>
              </a:rPr>
              <a:t>and </a:t>
            </a:r>
            <a:r>
              <a:rPr lang="en-GB" altLang="en-US" sz="1800" dirty="0">
                <a:solidFill>
                  <a:srgbClr val="3333CC"/>
                </a:solidFill>
                <a:latin typeface="Comic Sans MS" panose="030F0702030302020204" pitchFamily="66" charset="0"/>
              </a:rPr>
              <a:t>two </a:t>
            </a:r>
            <a:r>
              <a:rPr lang="en-GB" altLang="en-US" sz="1800" dirty="0">
                <a:solidFill>
                  <a:srgbClr val="FF00FF"/>
                </a:solidFill>
                <a:latin typeface="Comic Sans MS" panose="030F0702030302020204" pitchFamily="66" charset="0"/>
              </a:rPr>
              <a:t>rapidity gaps.  </a:t>
            </a:r>
            <a:r>
              <a:rPr lang="en-GB" altLang="en-US" b="1" dirty="0">
                <a:solidFill>
                  <a:srgbClr val="FF0000"/>
                </a:solidFill>
              </a:rPr>
              <a:t>CDF</a:t>
            </a:r>
            <a:endParaRPr lang="en-GB" altLang="en-US" sz="1800" dirty="0">
              <a:latin typeface="Comic Sans MS" panose="030F0702030302020204" pitchFamily="66" charset="0"/>
            </a:endParaRPr>
          </a:p>
        </p:txBody>
      </p:sp>
      <p:pic>
        <p:nvPicPr>
          <p:cNvPr id="9" name="Picture 24">
            <a:extLst>
              <a:ext uri="{FF2B5EF4-FFF2-40B4-BE49-F238E27FC236}">
                <a16:creationId xmlns:a16="http://schemas.microsoft.com/office/drawing/2014/main" id="{444C09B7-E263-49C9-8C1A-31B127B44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60287" r="88182" b="32854"/>
          <a:stretch>
            <a:fillRect/>
          </a:stretch>
        </p:blipFill>
        <p:spPr bwMode="auto">
          <a:xfrm>
            <a:off x="1187788" y="2131719"/>
            <a:ext cx="372071" cy="222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D088E0-43BD-4B8C-9F09-833F9BBD2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829" y="1969423"/>
            <a:ext cx="552571" cy="3605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85DAF9-B395-49DF-B249-7508556AB7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73" t="88759" r="51985" b="5917"/>
          <a:stretch/>
        </p:blipFill>
        <p:spPr>
          <a:xfrm>
            <a:off x="3065926" y="2026023"/>
            <a:ext cx="3711389" cy="3651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8578391-A270-4F99-9603-16276706C8EB}"/>
              </a:ext>
            </a:extLst>
          </p:cNvPr>
          <p:cNvSpPr txBox="1"/>
          <p:nvPr/>
        </p:nvSpPr>
        <p:spPr>
          <a:xfrm flipH="1">
            <a:off x="7324165" y="1960668"/>
            <a:ext cx="3505199" cy="369332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Hopes  to continue with HERSCHEL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43FE81D-BE26-4985-993F-77900D6977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198" t="14118" r="18235" b="18648"/>
          <a:stretch/>
        </p:blipFill>
        <p:spPr>
          <a:xfrm>
            <a:off x="2162114" y="2676198"/>
            <a:ext cx="5853954" cy="3325864"/>
          </a:xfrm>
          <a:prstGeom prst="rect">
            <a:avLst/>
          </a:prstGeom>
        </p:spPr>
      </p:pic>
      <p:sp>
        <p:nvSpPr>
          <p:cNvPr id="18" name="Line 6">
            <a:extLst>
              <a:ext uri="{FF2B5EF4-FFF2-40B4-BE49-F238E27FC236}">
                <a16:creationId xmlns:a16="http://schemas.microsoft.com/office/drawing/2014/main" id="{48F6CF78-7F0B-436F-B739-C6C21B2744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55459" y="4769223"/>
            <a:ext cx="959223" cy="73510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B11A2F-2627-4586-BB45-29C72880EB8E}"/>
              </a:ext>
            </a:extLst>
          </p:cNvPr>
          <p:cNvSpPr txBox="1"/>
          <p:nvPr/>
        </p:nvSpPr>
        <p:spPr>
          <a:xfrm flipH="1">
            <a:off x="7566209" y="5754443"/>
            <a:ext cx="75304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3" name="Picture 12" descr="A picture containing text, sky, sign, outdoor&#10;&#10;Description automatically generated">
            <a:extLst>
              <a:ext uri="{FF2B5EF4-FFF2-40B4-BE49-F238E27FC236}">
                <a16:creationId xmlns:a16="http://schemas.microsoft.com/office/drawing/2014/main" id="{877DE77D-4B3C-489F-AC1B-2E1DC0CD56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1089628" y="1953440"/>
            <a:ext cx="654138" cy="435547"/>
          </a:xfrm>
          <a:prstGeom prst="rect">
            <a:avLst/>
          </a:prstGeom>
        </p:spPr>
      </p:pic>
      <p:pic>
        <p:nvPicPr>
          <p:cNvPr id="21" name="Picture 12" descr="MCj04344110000[1]">
            <a:extLst>
              <a:ext uri="{FF2B5EF4-FFF2-40B4-BE49-F238E27FC236}">
                <a16:creationId xmlns:a16="http://schemas.microsoft.com/office/drawing/2014/main" id="{34B172DD-23B9-42D4-A393-B05364D9D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59" y="2076548"/>
            <a:ext cx="276225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6273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349D4A-86A5-4E7F-CDA4-958C2637E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9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ABBEFE-83A8-D4A9-59E2-511E8FAC7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41" y="388318"/>
            <a:ext cx="8916407" cy="606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4887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4" name="Picture 4">
            <a:extLst>
              <a:ext uri="{FF2B5EF4-FFF2-40B4-BE49-F238E27FC236}">
                <a16:creationId xmlns:a16="http://schemas.microsoft.com/office/drawing/2014/main" id="{C0F5DD61-6639-4203-A042-CF1AFDDAD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26988"/>
            <a:ext cx="9180513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65" name="Picture 5">
            <a:extLst>
              <a:ext uri="{FF2B5EF4-FFF2-40B4-BE49-F238E27FC236}">
                <a16:creationId xmlns:a16="http://schemas.microsoft.com/office/drawing/2014/main" id="{9A1BA437-12AF-4A60-A448-AD3E6D125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5"/>
          <a:stretch>
            <a:fillRect/>
          </a:stretch>
        </p:blipFill>
        <p:spPr bwMode="auto">
          <a:xfrm>
            <a:off x="1703389" y="692151"/>
            <a:ext cx="5329237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66" name="Text Box 6">
            <a:extLst>
              <a:ext uri="{FF2B5EF4-FFF2-40B4-BE49-F238E27FC236}">
                <a16:creationId xmlns:a16="http://schemas.microsoft.com/office/drawing/2014/main" id="{D64FE8FA-19E6-46A6-B202-C6343BFB9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8526" y="1004888"/>
            <a:ext cx="2087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GB" altLang="en-US" sz="1600" b="1">
                <a:solidFill>
                  <a:srgbClr val="FF0000"/>
                </a:solidFill>
              </a:rPr>
              <a:t>1 :  0.03 : 0.08</a:t>
            </a:r>
            <a:endParaRPr lang="en-US" altLang="en-US" sz="1600" b="1">
              <a:solidFill>
                <a:srgbClr val="FF0000"/>
              </a:solidFill>
            </a:endParaRPr>
          </a:p>
        </p:txBody>
      </p:sp>
      <p:pic>
        <p:nvPicPr>
          <p:cNvPr id="143367" name="Picture 7">
            <a:extLst>
              <a:ext uri="{FF2B5EF4-FFF2-40B4-BE49-F238E27FC236}">
                <a16:creationId xmlns:a16="http://schemas.microsoft.com/office/drawing/2014/main" id="{19C2743A-C0B8-4001-B3E8-D8F4A9295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3" r="1038" b="24983"/>
          <a:stretch>
            <a:fillRect/>
          </a:stretch>
        </p:blipFill>
        <p:spPr bwMode="auto">
          <a:xfrm>
            <a:off x="1774826" y="1917701"/>
            <a:ext cx="8105142" cy="424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091108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CFDF0D-7FC9-4B0A-8E94-108DB6E0C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5E82-72E1-4C4C-94B5-02949C7C5A49}" type="slidenum">
              <a:rPr lang="en-GB" smtClean="0"/>
              <a:t>91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2BEF0A-9156-49AC-8258-CEBCC20B41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005" t="15643" b="39831"/>
          <a:stretch/>
        </p:blipFill>
        <p:spPr>
          <a:xfrm>
            <a:off x="1554894" y="3366793"/>
            <a:ext cx="8285833" cy="28602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9B122D-F4A9-450E-8A03-6FBD43B39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121" y="236778"/>
            <a:ext cx="6507480" cy="3082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94337E-17FF-4F30-B768-ECC56DB0593D}"/>
              </a:ext>
            </a:extLst>
          </p:cNvPr>
          <p:cNvSpPr txBox="1"/>
          <p:nvPr/>
        </p:nvSpPr>
        <p:spPr>
          <a:xfrm>
            <a:off x="6384175" y="3731067"/>
            <a:ext cx="2859741" cy="197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614404-0604-4A62-A2C8-91BE3A8EBBC7}"/>
              </a:ext>
            </a:extLst>
          </p:cNvPr>
          <p:cNvSpPr txBox="1"/>
          <p:nvPr/>
        </p:nvSpPr>
        <p:spPr>
          <a:xfrm>
            <a:off x="3264408" y="1865376"/>
            <a:ext cx="877824" cy="2103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1B8B58CF-2CC6-4668-9B70-09AE5A609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6310" y="3319029"/>
            <a:ext cx="37735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3300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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F5D4AD-A288-A94A-C4C4-D490CC58568A}"/>
              </a:ext>
            </a:extLst>
          </p:cNvPr>
          <p:cNvSpPr txBox="1"/>
          <p:nvPr/>
        </p:nvSpPr>
        <p:spPr>
          <a:xfrm>
            <a:off x="5202195" y="4337706"/>
            <a:ext cx="39418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660255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745DF6A-3782-42FE-8DA5-53B0B3365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BB8A169-1E9F-4D6C-8F25-5E94AF48F741}" type="slidenum">
              <a:rPr lang="en-GB" altLang="en-US" sz="1400">
                <a:solidFill>
                  <a:srgbClr val="000000"/>
                </a:solidFill>
                <a:latin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92</a:t>
            </a:fld>
            <a:endParaRPr lang="en-GB" altLang="en-US" sz="14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1668" name="Picture 4">
            <a:extLst>
              <a:ext uri="{FF2B5EF4-FFF2-40B4-BE49-F238E27FC236}">
                <a16:creationId xmlns:a16="http://schemas.microsoft.com/office/drawing/2014/main" id="{ACCEE050-6DF5-4AD1-91DA-210884CE0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" r="4256" b="1292"/>
          <a:stretch>
            <a:fillRect/>
          </a:stretch>
        </p:blipFill>
        <p:spPr bwMode="auto">
          <a:xfrm>
            <a:off x="1759967" y="374904"/>
            <a:ext cx="7559675" cy="554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1672" name="Text Box 8">
            <a:extLst>
              <a:ext uri="{FF2B5EF4-FFF2-40B4-BE49-F238E27FC236}">
                <a16:creationId xmlns:a16="http://schemas.microsoft.com/office/drawing/2014/main" id="{E77D3965-77BA-4538-AEE9-CE950BD2F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408" y="378183"/>
            <a:ext cx="36617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3300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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47783CB-8713-4531-B6AA-99AA1CAA2A50}"/>
              </a:ext>
            </a:extLst>
          </p:cNvPr>
          <p:cNvCxnSpPr/>
          <p:nvPr/>
        </p:nvCxnSpPr>
        <p:spPr bwMode="auto">
          <a:xfrm>
            <a:off x="1993392" y="1472184"/>
            <a:ext cx="5449824" cy="0"/>
          </a:xfrm>
          <a:prstGeom prst="lin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413A68-9A40-44B3-A86A-E3D6DA85B7BD}"/>
              </a:ext>
            </a:extLst>
          </p:cNvPr>
          <p:cNvCxnSpPr/>
          <p:nvPr/>
        </p:nvCxnSpPr>
        <p:spPr bwMode="auto">
          <a:xfrm>
            <a:off x="7379208" y="1499616"/>
            <a:ext cx="914400" cy="914400"/>
          </a:xfrm>
          <a:prstGeom prst="lin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1B317CB-3F4B-414A-8CDA-A2361C59DC09}"/>
              </a:ext>
            </a:extLst>
          </p:cNvPr>
          <p:cNvCxnSpPr/>
          <p:nvPr/>
        </p:nvCxnSpPr>
        <p:spPr bwMode="auto">
          <a:xfrm>
            <a:off x="1993392" y="1847088"/>
            <a:ext cx="6135624" cy="0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95F67E9-9EF0-4D01-B6C8-2D9692E5F119}"/>
              </a:ext>
            </a:extLst>
          </p:cNvPr>
          <p:cNvSpPr txBox="1"/>
          <p:nvPr/>
        </p:nvSpPr>
        <p:spPr>
          <a:xfrm>
            <a:off x="9735024" y="4855464"/>
            <a:ext cx="1548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HKRS-10</a:t>
            </a:r>
          </a:p>
        </p:txBody>
      </p:sp>
      <p:pic>
        <p:nvPicPr>
          <p:cNvPr id="21" name="Picture 3" descr="MMj02545000000[1]">
            <a:extLst>
              <a:ext uri="{FF2B5EF4-FFF2-40B4-BE49-F238E27FC236}">
                <a16:creationId xmlns:a16="http://schemas.microsoft.com/office/drawing/2014/main" id="{63988C7A-C414-4513-A29D-E1959D9558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89" y="1609344"/>
            <a:ext cx="433515" cy="43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70C9CD-7A9E-4A60-9CD8-F17C5B6F0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6B38BE-B387-4728-A75E-58716F816513}" type="slidenum">
              <a:rPr lang="en-GB" smtClean="0"/>
              <a:pPr>
                <a:defRPr/>
              </a:pPr>
              <a:t>93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778961-AE6F-48BD-8C48-B9136434B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861" y="1048215"/>
            <a:ext cx="9248152" cy="428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43949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Bright" panose="020406020505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Bright" panose="020406020505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Bright" panose="020406020505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Bright" panose="020406020505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6306</TotalTime>
  <Words>1984</Words>
  <Application>Microsoft Office PowerPoint</Application>
  <PresentationFormat>Widescreen</PresentationFormat>
  <Paragraphs>497</Paragraphs>
  <Slides>93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32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131" baseType="lpstr">
      <vt:lpstr>Arial Unicode MS</vt:lpstr>
      <vt:lpstr>Algerian</vt:lpstr>
      <vt:lpstr>Amasis MT Pro Black</vt:lpstr>
      <vt:lpstr>-apple-system</vt:lpstr>
      <vt:lpstr>Arial</vt:lpstr>
      <vt:lpstr>Arial Black</vt:lpstr>
      <vt:lpstr>Arial Rounded MT Bold</vt:lpstr>
      <vt:lpstr>Book Antiqua</vt:lpstr>
      <vt:lpstr>Calibri</vt:lpstr>
      <vt:lpstr>Calibri Light</vt:lpstr>
      <vt:lpstr>Cambria Math</vt:lpstr>
      <vt:lpstr>Century Schoolbook</vt:lpstr>
      <vt:lpstr>CG Times</vt:lpstr>
      <vt:lpstr>Comic Sans MS</vt:lpstr>
      <vt:lpstr>KaTeX_Math</vt:lpstr>
      <vt:lpstr>LGJFYK+CMR10</vt:lpstr>
      <vt:lpstr>Lucida Bright</vt:lpstr>
      <vt:lpstr>Lucida Calligraphy</vt:lpstr>
      <vt:lpstr>Lucida Handwriting</vt:lpstr>
      <vt:lpstr>Roboto</vt:lpstr>
      <vt:lpstr>Rockwell</vt:lpstr>
      <vt:lpstr>SEANYT+CMSY7</vt:lpstr>
      <vt:lpstr>SFRM1095</vt:lpstr>
      <vt:lpstr>SFTI1095</vt:lpstr>
      <vt:lpstr>Symbol</vt:lpstr>
      <vt:lpstr>Tahoma</vt:lpstr>
      <vt:lpstr>Times New Roman</vt:lpstr>
      <vt:lpstr>Wingdings</vt:lpstr>
      <vt:lpstr>Wingdings 2</vt:lpstr>
      <vt:lpstr>Wingdings 3</vt:lpstr>
      <vt:lpstr>YGQNYC+CMMI10</vt:lpstr>
      <vt:lpstr>ZapfChancery</vt:lpstr>
      <vt:lpstr>Office Theme</vt:lpstr>
      <vt:lpstr>1_Office Theme</vt:lpstr>
      <vt:lpstr>Default Design</vt:lpstr>
      <vt:lpstr>2_Default Design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Durham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KHOZE, VALERY A.</dc:creator>
  <cp:lastModifiedBy>KHOZE, VALERY A.</cp:lastModifiedBy>
  <cp:revision>248</cp:revision>
  <dcterms:created xsi:type="dcterms:W3CDTF">2022-12-04T16:47:15Z</dcterms:created>
  <dcterms:modified xsi:type="dcterms:W3CDTF">2023-10-17T13:43:29Z</dcterms:modified>
</cp:coreProperties>
</file>