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905" r:id="rId2"/>
    <p:sldId id="869" r:id="rId3"/>
    <p:sldId id="883" r:id="rId4"/>
    <p:sldId id="890" r:id="rId5"/>
    <p:sldId id="899" r:id="rId6"/>
    <p:sldId id="902"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78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F0000"/>
    <a:srgbClr val="FFCC99"/>
    <a:srgbClr val="990033"/>
    <a:srgbClr val="008000"/>
    <a:srgbClr val="FF9900"/>
    <a:srgbClr val="C0D927"/>
    <a:srgbClr val="9705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01" autoAdjust="0"/>
    <p:restoredTop sz="94646" autoAdjust="0"/>
  </p:normalViewPr>
  <p:slideViewPr>
    <p:cSldViewPr>
      <p:cViewPr varScale="1">
        <p:scale>
          <a:sx n="64" d="100"/>
          <a:sy n="64" d="100"/>
        </p:scale>
        <p:origin x="828" y="44"/>
      </p:cViewPr>
      <p:guideLst>
        <p:guide orient="horz" pos="2160"/>
        <p:guide pos="2784"/>
      </p:guideLst>
    </p:cSldViewPr>
  </p:slideViewPr>
  <p:outlineViewPr>
    <p:cViewPr>
      <p:scale>
        <a:sx n="33" d="100"/>
        <a:sy n="33" d="100"/>
      </p:scale>
      <p:origin x="0" y="0"/>
    </p:cViewPr>
  </p:outlineViewPr>
  <p:notesTextViewPr>
    <p:cViewPr>
      <p:scale>
        <a:sx n="3" d="2"/>
        <a:sy n="3" d="2"/>
      </p:scale>
      <p:origin x="0" y="0"/>
    </p:cViewPr>
  </p:notesTextViewPr>
  <p:sorterViewPr>
    <p:cViewPr>
      <p:scale>
        <a:sx n="34" d="100"/>
        <a:sy n="34"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A4CC0E-65F5-41C1-BE6F-94865586878C}" type="datetimeFigureOut">
              <a:rPr lang="en-GB" smtClean="0"/>
              <a:t>03/10/2026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73C271-8D9F-4887-83E2-C9EB447B16FA}" type="slidenum">
              <a:rPr lang="en-GB" smtClean="0"/>
              <a:t>‹#›</a:t>
            </a:fld>
            <a:endParaRPr lang="en-GB"/>
          </a:p>
        </p:txBody>
      </p:sp>
    </p:spTree>
    <p:extLst>
      <p:ext uri="{BB962C8B-B14F-4D97-AF65-F5344CB8AC3E}">
        <p14:creationId xmlns:p14="http://schemas.microsoft.com/office/powerpoint/2010/main" val="1293199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529B2A1-13FB-48B0-92E6-0B29C26B4A72}" type="datetime1">
              <a:rPr lang="en-GB" smtClean="0"/>
              <a:t>03/10/2026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C27751-5DDA-4738-AB35-EF7F2BA692E9}" type="slidenum">
              <a:rPr lang="en-GB" smtClean="0"/>
              <a:t>‹#›</a:t>
            </a:fld>
            <a:endParaRPr lang="en-GB"/>
          </a:p>
        </p:txBody>
      </p:sp>
    </p:spTree>
    <p:extLst>
      <p:ext uri="{BB962C8B-B14F-4D97-AF65-F5344CB8AC3E}">
        <p14:creationId xmlns:p14="http://schemas.microsoft.com/office/powerpoint/2010/main" val="2338765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BBDC4B-0F13-4CE7-86B5-47E5C77D0FA7}" type="datetime1">
              <a:rPr lang="en-GB" smtClean="0"/>
              <a:t>03/10/2026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C27751-5DDA-4738-AB35-EF7F2BA692E9}" type="slidenum">
              <a:rPr lang="en-GB" smtClean="0"/>
              <a:t>‹#›</a:t>
            </a:fld>
            <a:endParaRPr lang="en-GB"/>
          </a:p>
        </p:txBody>
      </p:sp>
    </p:spTree>
    <p:extLst>
      <p:ext uri="{BB962C8B-B14F-4D97-AF65-F5344CB8AC3E}">
        <p14:creationId xmlns:p14="http://schemas.microsoft.com/office/powerpoint/2010/main" val="40687768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DDB052-97ED-46FD-BF60-EF8D751E9036}" type="datetime1">
              <a:rPr lang="en-GB" smtClean="0"/>
              <a:t>03/10/2026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C27751-5DDA-4738-AB35-EF7F2BA692E9}" type="slidenum">
              <a:rPr lang="en-GB" smtClean="0"/>
              <a:t>‹#›</a:t>
            </a:fld>
            <a:endParaRPr lang="en-GB"/>
          </a:p>
        </p:txBody>
      </p:sp>
    </p:spTree>
    <p:extLst>
      <p:ext uri="{BB962C8B-B14F-4D97-AF65-F5344CB8AC3E}">
        <p14:creationId xmlns:p14="http://schemas.microsoft.com/office/powerpoint/2010/main" val="218251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9478570-8F7B-4FC0-8713-3482FB05C5E7}" type="datetime1">
              <a:rPr lang="en-GB" smtClean="0"/>
              <a:t>03/10/2026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C27751-5DDA-4738-AB35-EF7F2BA692E9}" type="slidenum">
              <a:rPr lang="en-GB" smtClean="0"/>
              <a:t>‹#›</a:t>
            </a:fld>
            <a:endParaRPr lang="en-GB"/>
          </a:p>
        </p:txBody>
      </p:sp>
    </p:spTree>
    <p:extLst>
      <p:ext uri="{BB962C8B-B14F-4D97-AF65-F5344CB8AC3E}">
        <p14:creationId xmlns:p14="http://schemas.microsoft.com/office/powerpoint/2010/main" val="725603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9D1D61E-A405-4497-9834-382C8E851CD2}" type="datetime1">
              <a:rPr lang="en-GB" smtClean="0"/>
              <a:t>03/10/2026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C27751-5DDA-4738-AB35-EF7F2BA692E9}" type="slidenum">
              <a:rPr lang="en-GB" smtClean="0"/>
              <a:t>‹#›</a:t>
            </a:fld>
            <a:endParaRPr lang="en-GB"/>
          </a:p>
        </p:txBody>
      </p:sp>
    </p:spTree>
    <p:extLst>
      <p:ext uri="{BB962C8B-B14F-4D97-AF65-F5344CB8AC3E}">
        <p14:creationId xmlns:p14="http://schemas.microsoft.com/office/powerpoint/2010/main" val="1500838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D27D886-83C7-4B82-A1A5-D636FB3B7442}" type="datetime1">
              <a:rPr lang="en-GB" smtClean="0"/>
              <a:t>03/10/2026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C27751-5DDA-4738-AB35-EF7F2BA692E9}" type="slidenum">
              <a:rPr lang="en-GB" smtClean="0"/>
              <a:t>‹#›</a:t>
            </a:fld>
            <a:endParaRPr lang="en-GB"/>
          </a:p>
        </p:txBody>
      </p:sp>
    </p:spTree>
    <p:extLst>
      <p:ext uri="{BB962C8B-B14F-4D97-AF65-F5344CB8AC3E}">
        <p14:creationId xmlns:p14="http://schemas.microsoft.com/office/powerpoint/2010/main" val="3001973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A91539-B44B-49CA-99E4-268892110B66}" type="datetime1">
              <a:rPr lang="en-GB" smtClean="0"/>
              <a:t>03/10/2026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1C27751-5DDA-4738-AB35-EF7F2BA692E9}" type="slidenum">
              <a:rPr lang="en-GB" smtClean="0"/>
              <a:t>‹#›</a:t>
            </a:fld>
            <a:endParaRPr lang="en-GB"/>
          </a:p>
        </p:txBody>
      </p:sp>
    </p:spTree>
    <p:extLst>
      <p:ext uri="{BB962C8B-B14F-4D97-AF65-F5344CB8AC3E}">
        <p14:creationId xmlns:p14="http://schemas.microsoft.com/office/powerpoint/2010/main" val="1809032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881C34-3BBC-4588-8123-66CDEB607D77}" type="datetime1">
              <a:rPr lang="en-GB" smtClean="0"/>
              <a:t>03/10/2026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C27751-5DDA-4738-AB35-EF7F2BA692E9}" type="slidenum">
              <a:rPr lang="en-GB" smtClean="0"/>
              <a:t>‹#›</a:t>
            </a:fld>
            <a:endParaRPr lang="en-GB"/>
          </a:p>
        </p:txBody>
      </p:sp>
    </p:spTree>
    <p:extLst>
      <p:ext uri="{BB962C8B-B14F-4D97-AF65-F5344CB8AC3E}">
        <p14:creationId xmlns:p14="http://schemas.microsoft.com/office/powerpoint/2010/main" val="3640547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AB3C3B-A318-4C71-9833-8C268EAB012D}" type="datetime1">
              <a:rPr lang="en-GB" smtClean="0"/>
              <a:t>03/10/2026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C27751-5DDA-4738-AB35-EF7F2BA692E9}" type="slidenum">
              <a:rPr lang="en-GB" smtClean="0"/>
              <a:t>‹#›</a:t>
            </a:fld>
            <a:endParaRPr lang="en-GB"/>
          </a:p>
        </p:txBody>
      </p:sp>
    </p:spTree>
    <p:extLst>
      <p:ext uri="{BB962C8B-B14F-4D97-AF65-F5344CB8AC3E}">
        <p14:creationId xmlns:p14="http://schemas.microsoft.com/office/powerpoint/2010/main" val="3641161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20987B3-6017-42DD-AB68-E2EA22B2F7E9}" type="datetime1">
              <a:rPr lang="en-GB" smtClean="0"/>
              <a:t>03/10/2026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C27751-5DDA-4738-AB35-EF7F2BA692E9}" type="slidenum">
              <a:rPr lang="en-GB" smtClean="0"/>
              <a:t>‹#›</a:t>
            </a:fld>
            <a:endParaRPr lang="en-GB"/>
          </a:p>
        </p:txBody>
      </p:sp>
    </p:spTree>
    <p:extLst>
      <p:ext uri="{BB962C8B-B14F-4D97-AF65-F5344CB8AC3E}">
        <p14:creationId xmlns:p14="http://schemas.microsoft.com/office/powerpoint/2010/main" val="2209944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2464E2-6196-45B2-A915-0F430ADA07EA}" type="datetime1">
              <a:rPr lang="en-GB" smtClean="0"/>
              <a:t>03/10/2026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C27751-5DDA-4738-AB35-EF7F2BA692E9}" type="slidenum">
              <a:rPr lang="en-GB" smtClean="0"/>
              <a:t>‹#›</a:t>
            </a:fld>
            <a:endParaRPr lang="en-GB"/>
          </a:p>
        </p:txBody>
      </p:sp>
    </p:spTree>
    <p:extLst>
      <p:ext uri="{BB962C8B-B14F-4D97-AF65-F5344CB8AC3E}">
        <p14:creationId xmlns:p14="http://schemas.microsoft.com/office/powerpoint/2010/main" val="184884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C00137-B5A2-4FA5-B599-E029544B526D}" type="datetime1">
              <a:rPr lang="en-GB" smtClean="0"/>
              <a:t>03/10/2026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C27751-5DDA-4738-AB35-EF7F2BA692E9}" type="slidenum">
              <a:rPr lang="en-GB" smtClean="0"/>
              <a:t>‹#›</a:t>
            </a:fld>
            <a:endParaRPr lang="en-GB"/>
          </a:p>
        </p:txBody>
      </p:sp>
    </p:spTree>
    <p:extLst>
      <p:ext uri="{BB962C8B-B14F-4D97-AF65-F5344CB8AC3E}">
        <p14:creationId xmlns:p14="http://schemas.microsoft.com/office/powerpoint/2010/main" val="23416603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emf"/><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hyperlink" Target="https://atlas.cern/updates/updates/news/live-talk-top-quark" TargetMode="Externa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44DEF-530E-0429-6FB6-7CBD72BC9EDB}"/>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86A547B-80D3-1CAF-C42A-DFAFE0FB792C}"/>
              </a:ext>
            </a:extLst>
          </p:cNvPr>
          <p:cNvSpPr>
            <a:spLocks noGrp="1"/>
          </p:cNvSpPr>
          <p:nvPr>
            <p:ph type="sldNum" sz="quarter" idx="12"/>
          </p:nvPr>
        </p:nvSpPr>
        <p:spPr/>
        <p:txBody>
          <a:bodyPr/>
          <a:lstStyle/>
          <a:p>
            <a:fld id="{11C27751-5DDA-4738-AB35-EF7F2BA692E9}" type="slidenum">
              <a:rPr lang="en-GB" smtClean="0"/>
              <a:t>1</a:t>
            </a:fld>
            <a:endParaRPr lang="en-GB"/>
          </a:p>
        </p:txBody>
      </p:sp>
      <p:sp>
        <p:nvSpPr>
          <p:cNvPr id="7" name="TextBox 14">
            <a:extLst>
              <a:ext uri="{FF2B5EF4-FFF2-40B4-BE49-F238E27FC236}">
                <a16:creationId xmlns:a16="http://schemas.microsoft.com/office/drawing/2014/main" id="{43F43BAB-12D5-048A-B4D4-BF4B5D965CC3}"/>
              </a:ext>
            </a:extLst>
          </p:cNvPr>
          <p:cNvSpPr txBox="1">
            <a:spLocks noChangeArrowheads="1"/>
          </p:cNvSpPr>
          <p:nvPr/>
        </p:nvSpPr>
        <p:spPr bwMode="auto">
          <a:xfrm>
            <a:off x="1524000" y="1447800"/>
            <a:ext cx="4948238" cy="523220"/>
          </a:xfrm>
          <a:prstGeom prst="rect">
            <a:avLst/>
          </a:prstGeom>
          <a:solidFill>
            <a:schemeClr val="bg1"/>
          </a:solidFill>
          <a:ln w="9525">
            <a:solidFill>
              <a:schemeClr val="accent1"/>
            </a:solidFill>
            <a:miter lim="800000"/>
            <a:headEnd/>
            <a:tailEnd/>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400" b="1" dirty="0">
                <a:solidFill>
                  <a:schemeClr val="accent1"/>
                </a:solidFill>
                <a:latin typeface="Bahnschrift" panose="020B0502040204020203" pitchFamily="34" charset="0"/>
              </a:rPr>
              <a:t>VALERY A. KHOZE </a:t>
            </a:r>
          </a:p>
          <a:p>
            <a:pPr algn="ctr">
              <a:lnSpc>
                <a:spcPct val="100000"/>
              </a:lnSpc>
              <a:spcBef>
                <a:spcPct val="0"/>
              </a:spcBef>
              <a:buFontTx/>
              <a:buNone/>
            </a:pPr>
            <a:r>
              <a:rPr lang="en-GB" altLang="en-US" sz="1400" b="1" dirty="0">
                <a:solidFill>
                  <a:schemeClr val="accent1"/>
                </a:solidFill>
                <a:latin typeface="Arial Unicode MS" pitchFamily="34" charset="-128"/>
              </a:rPr>
              <a:t> (IPPP, Durham University)</a:t>
            </a:r>
          </a:p>
        </p:txBody>
      </p:sp>
      <p:pic>
        <p:nvPicPr>
          <p:cNvPr id="8" name="Picture 22">
            <a:extLst>
              <a:ext uri="{FF2B5EF4-FFF2-40B4-BE49-F238E27FC236}">
                <a16:creationId xmlns:a16="http://schemas.microsoft.com/office/drawing/2014/main" id="{B59CE9E6-EA88-92F6-4BCA-4F97A5753A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1081" t="25481" r="2815" b="64742"/>
          <a:stretch>
            <a:fillRect/>
          </a:stretch>
        </p:blipFill>
        <p:spPr bwMode="auto">
          <a:xfrm>
            <a:off x="595428" y="1600200"/>
            <a:ext cx="852372" cy="365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48A27E68-F452-1CBE-C37A-D8E77D222F60}"/>
              </a:ext>
            </a:extLst>
          </p:cNvPr>
          <p:cNvPicPr>
            <a:picLocks noChangeAspect="1"/>
          </p:cNvPicPr>
          <p:nvPr/>
        </p:nvPicPr>
        <p:blipFill>
          <a:blip r:embed="rId3">
            <a:extLst>
              <a:ext uri="{28A0092B-C50C-407E-A947-70E740481C1C}">
                <a14:useLocalDpi xmlns:a14="http://schemas.microsoft.com/office/drawing/2010/main" val="0"/>
              </a:ext>
            </a:extLst>
          </a:blip>
          <a:srcRect l="1554" t="11511" r="19084" b="65275"/>
          <a:stretch>
            <a:fillRect/>
          </a:stretch>
        </p:blipFill>
        <p:spPr>
          <a:xfrm>
            <a:off x="533400" y="76200"/>
            <a:ext cx="8200189" cy="1272520"/>
          </a:xfrm>
          <a:prstGeom prst="rect">
            <a:avLst/>
          </a:prstGeom>
        </p:spPr>
      </p:pic>
      <p:sp>
        <p:nvSpPr>
          <p:cNvPr id="14" name="TextBox 13">
            <a:extLst>
              <a:ext uri="{FF2B5EF4-FFF2-40B4-BE49-F238E27FC236}">
                <a16:creationId xmlns:a16="http://schemas.microsoft.com/office/drawing/2014/main" id="{837B254C-04B4-EA4E-1A1D-64267601786A}"/>
              </a:ext>
            </a:extLst>
          </p:cNvPr>
          <p:cNvSpPr txBox="1"/>
          <p:nvPr/>
        </p:nvSpPr>
        <p:spPr>
          <a:xfrm>
            <a:off x="533400" y="2209800"/>
            <a:ext cx="3886200" cy="338554"/>
          </a:xfrm>
          <a:prstGeom prst="rect">
            <a:avLst/>
          </a:prstGeom>
          <a:noFill/>
        </p:spPr>
        <p:txBody>
          <a:bodyPr wrap="square" rtlCol="0">
            <a:spAutoFit/>
          </a:bodyPr>
          <a:lstStyle/>
          <a:p>
            <a:r>
              <a:rPr lang="en-GB" sz="1600" dirty="0">
                <a:solidFill>
                  <a:schemeClr val="tx2"/>
                </a:solidFill>
              </a:rPr>
              <a:t>Tuesday, October 13</a:t>
            </a:r>
            <a:r>
              <a:rPr lang="en-GB" sz="1600" baseline="30000" dirty="0">
                <a:solidFill>
                  <a:schemeClr val="tx2"/>
                </a:solidFill>
              </a:rPr>
              <a:t>th</a:t>
            </a:r>
            <a:r>
              <a:rPr lang="en-GB" sz="1600" dirty="0">
                <a:solidFill>
                  <a:schemeClr val="tx2"/>
                </a:solidFill>
              </a:rPr>
              <a:t>, Class B, Exact Science</a:t>
            </a:r>
          </a:p>
        </p:txBody>
      </p:sp>
      <p:sp>
        <p:nvSpPr>
          <p:cNvPr id="18" name="TextBox 17">
            <a:extLst>
              <a:ext uri="{FF2B5EF4-FFF2-40B4-BE49-F238E27FC236}">
                <a16:creationId xmlns:a16="http://schemas.microsoft.com/office/drawing/2014/main" id="{D6612339-BA66-31E4-CCDE-71275910E9B9}"/>
              </a:ext>
            </a:extLst>
          </p:cNvPr>
          <p:cNvSpPr txBox="1"/>
          <p:nvPr/>
        </p:nvSpPr>
        <p:spPr>
          <a:xfrm>
            <a:off x="1524000" y="2819400"/>
            <a:ext cx="4948238" cy="369332"/>
          </a:xfrm>
          <a:prstGeom prst="rect">
            <a:avLst/>
          </a:prstGeom>
          <a:solidFill>
            <a:schemeClr val="bg1"/>
          </a:solidFill>
        </p:spPr>
        <p:txBody>
          <a:bodyPr wrap="square" rtlCol="0">
            <a:spAutoFit/>
          </a:bodyPr>
          <a:lstStyle/>
          <a:p>
            <a:r>
              <a:rPr lang="en-GB" dirty="0">
                <a:solidFill>
                  <a:schemeClr val="tx2"/>
                </a:solidFill>
                <a:latin typeface="Amasis MT Pro Black" panose="02040A04050005020304" pitchFamily="18" charset="0"/>
              </a:rPr>
              <a:t>Presentation of major current activities</a:t>
            </a:r>
          </a:p>
        </p:txBody>
      </p:sp>
      <p:sp>
        <p:nvSpPr>
          <p:cNvPr id="19" name="TextBox 18">
            <a:extLst>
              <a:ext uri="{FF2B5EF4-FFF2-40B4-BE49-F238E27FC236}">
                <a16:creationId xmlns:a16="http://schemas.microsoft.com/office/drawing/2014/main" id="{E94E0C1B-2842-6211-0F28-E8230CF9E257}"/>
              </a:ext>
            </a:extLst>
          </p:cNvPr>
          <p:cNvSpPr txBox="1"/>
          <p:nvPr/>
        </p:nvSpPr>
        <p:spPr>
          <a:xfrm>
            <a:off x="595428" y="3704272"/>
            <a:ext cx="7100772" cy="1477328"/>
          </a:xfrm>
          <a:prstGeom prst="rect">
            <a:avLst/>
          </a:prstGeom>
          <a:noFill/>
        </p:spPr>
        <p:txBody>
          <a:bodyPr wrap="square" rtlCol="0">
            <a:spAutoFit/>
          </a:bodyPr>
          <a:lstStyle/>
          <a:p>
            <a:pPr marL="342900" indent="-342900">
              <a:buAutoNum type="arabicPeriod"/>
            </a:pPr>
            <a:r>
              <a:rPr lang="en-GB" dirty="0"/>
              <a:t>Very special properties of the Top quark</a:t>
            </a:r>
          </a:p>
          <a:p>
            <a:pPr marL="342900" indent="-342900">
              <a:buAutoNum type="arabicPeriod"/>
            </a:pPr>
            <a:endParaRPr lang="en-GB" dirty="0"/>
          </a:p>
          <a:p>
            <a:pPr marL="342900" indent="-342900">
              <a:buAutoNum type="arabicPeriod"/>
            </a:pPr>
            <a:r>
              <a:rPr lang="en-GB" dirty="0"/>
              <a:t>Searches for new ways to confirm the existence of the </a:t>
            </a:r>
            <a:r>
              <a:rPr lang="en-GB" dirty="0" err="1"/>
              <a:t>Odderon</a:t>
            </a:r>
            <a:r>
              <a:rPr lang="en-GB" dirty="0"/>
              <a:t>.</a:t>
            </a:r>
          </a:p>
          <a:p>
            <a:pPr marL="342900" indent="-342900">
              <a:buAutoNum type="arabicPeriod"/>
            </a:pPr>
            <a:endParaRPr lang="en-GB" dirty="0"/>
          </a:p>
          <a:p>
            <a:pPr marL="342900" indent="-342900">
              <a:buAutoNum type="arabicPeriod"/>
            </a:pPr>
            <a:r>
              <a:rPr lang="en-GB" dirty="0"/>
              <a:t>Searches for Instantons</a:t>
            </a:r>
          </a:p>
        </p:txBody>
      </p:sp>
      <p:pic>
        <p:nvPicPr>
          <p:cNvPr id="3" name="Picture 2">
            <a:extLst>
              <a:ext uri="{FF2B5EF4-FFF2-40B4-BE49-F238E27FC236}">
                <a16:creationId xmlns:a16="http://schemas.microsoft.com/office/drawing/2014/main" id="{1B1050D6-4409-F5A4-D1A4-3EFE54728B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91400" y="1447800"/>
            <a:ext cx="762000" cy="702056"/>
          </a:xfrm>
          <a:prstGeom prst="rect">
            <a:avLst/>
          </a:prstGeom>
        </p:spPr>
      </p:pic>
    </p:spTree>
    <p:extLst>
      <p:ext uri="{BB962C8B-B14F-4D97-AF65-F5344CB8AC3E}">
        <p14:creationId xmlns:p14="http://schemas.microsoft.com/office/powerpoint/2010/main" val="258042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C5B6AAA-986E-2B04-8169-16A23BC87178}"/>
              </a:ext>
            </a:extLst>
          </p:cNvPr>
          <p:cNvSpPr>
            <a:spLocks noGrp="1"/>
          </p:cNvSpPr>
          <p:nvPr>
            <p:ph type="sldNum" sz="quarter" idx="12"/>
          </p:nvPr>
        </p:nvSpPr>
        <p:spPr/>
        <p:txBody>
          <a:bodyPr/>
          <a:lstStyle/>
          <a:p>
            <a:fld id="{11C27751-5DDA-4738-AB35-EF7F2BA692E9}" type="slidenum">
              <a:rPr lang="en-GB" smtClean="0"/>
              <a:t>2</a:t>
            </a:fld>
            <a:endParaRPr lang="en-GB"/>
          </a:p>
        </p:txBody>
      </p:sp>
      <p:pic>
        <p:nvPicPr>
          <p:cNvPr id="4" name="Picture 3">
            <a:extLst>
              <a:ext uri="{FF2B5EF4-FFF2-40B4-BE49-F238E27FC236}">
                <a16:creationId xmlns:a16="http://schemas.microsoft.com/office/drawing/2014/main" id="{F14F0CB5-3E23-CC7C-6E5C-948B2C90B11D}"/>
              </a:ext>
            </a:extLst>
          </p:cNvPr>
          <p:cNvPicPr>
            <a:picLocks noChangeAspect="1"/>
          </p:cNvPicPr>
          <p:nvPr/>
        </p:nvPicPr>
        <p:blipFill>
          <a:blip r:embed="rId2"/>
          <a:srcRect l="24167" t="23333" r="21667" b="14445"/>
          <a:stretch>
            <a:fillRect/>
          </a:stretch>
        </p:blipFill>
        <p:spPr>
          <a:xfrm>
            <a:off x="237672" y="152400"/>
            <a:ext cx="8668656" cy="6210886"/>
          </a:xfrm>
          <a:prstGeom prst="rect">
            <a:avLst/>
          </a:prstGeom>
        </p:spPr>
      </p:pic>
      <p:sp>
        <p:nvSpPr>
          <p:cNvPr id="6" name="TextBox 5">
            <a:extLst>
              <a:ext uri="{FF2B5EF4-FFF2-40B4-BE49-F238E27FC236}">
                <a16:creationId xmlns:a16="http://schemas.microsoft.com/office/drawing/2014/main" id="{D54912DB-3415-9BD5-4253-94E3A0A7D2A1}"/>
              </a:ext>
            </a:extLst>
          </p:cNvPr>
          <p:cNvSpPr txBox="1"/>
          <p:nvPr/>
        </p:nvSpPr>
        <p:spPr>
          <a:xfrm>
            <a:off x="2057400" y="381000"/>
            <a:ext cx="4114800" cy="261610"/>
          </a:xfrm>
          <a:prstGeom prst="rect">
            <a:avLst/>
          </a:prstGeom>
          <a:noFill/>
        </p:spPr>
        <p:txBody>
          <a:bodyPr wrap="square" rtlCol="0">
            <a:spAutoFit/>
          </a:bodyPr>
          <a:lstStyle/>
          <a:p>
            <a:r>
              <a:rPr lang="en-GB" sz="1100" b="1" dirty="0">
                <a:solidFill>
                  <a:schemeClr val="bg1"/>
                </a:solidFill>
              </a:rPr>
              <a:t>Colliding Energy 13.6 e+12 electron volts</a:t>
            </a:r>
          </a:p>
        </p:txBody>
      </p:sp>
      <p:pic>
        <p:nvPicPr>
          <p:cNvPr id="8" name="Picture 7" descr="LHC logo. LHC letter. LHC letter logo design. Initials LHC logo linked with circle and uppercase monogram logo. LHC typography for technology, business and real estate brand. 9028414 Vector Art at Vecteezy">
            <a:extLst>
              <a:ext uri="{FF2B5EF4-FFF2-40B4-BE49-F238E27FC236}">
                <a16:creationId xmlns:a16="http://schemas.microsoft.com/office/drawing/2014/main" id="{048E9D5C-8B85-D5CE-949C-A8E7FFA3808C}"/>
              </a:ext>
            </a:extLst>
          </p:cNvPr>
          <p:cNvPicPr>
            <a:picLocks noChangeAspect="1"/>
          </p:cNvPicPr>
          <p:nvPr/>
        </p:nvPicPr>
        <p:blipFill>
          <a:blip r:embed="rId3"/>
          <a:stretch>
            <a:fillRect/>
          </a:stretch>
        </p:blipFill>
        <p:spPr>
          <a:xfrm>
            <a:off x="381000" y="304800"/>
            <a:ext cx="838200" cy="838200"/>
          </a:xfrm>
          <a:prstGeom prst="rect">
            <a:avLst/>
          </a:prstGeom>
        </p:spPr>
      </p:pic>
    </p:spTree>
    <p:extLst>
      <p:ext uri="{BB962C8B-B14F-4D97-AF65-F5344CB8AC3E}">
        <p14:creationId xmlns:p14="http://schemas.microsoft.com/office/powerpoint/2010/main" val="13696809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FDD3F-B062-FB96-BD65-9634F5E59C99}"/>
            </a:ext>
          </a:extLst>
        </p:cNvPr>
        <p:cNvGrpSpPr/>
        <p:nvPr/>
      </p:nvGrpSpPr>
      <p:grpSpPr>
        <a:xfrm>
          <a:off x="0" y="0"/>
          <a:ext cx="0" cy="0"/>
          <a:chOff x="0" y="0"/>
          <a:chExt cx="0" cy="0"/>
        </a:xfrm>
      </p:grpSpPr>
      <p:pic>
        <p:nvPicPr>
          <p:cNvPr id="3074" name="Picture 2">
            <a:extLst>
              <a:ext uri="{FF2B5EF4-FFF2-40B4-BE49-F238E27FC236}">
                <a16:creationId xmlns:a16="http://schemas.microsoft.com/office/drawing/2014/main" id="{C0A32E12-688F-ACA1-B455-8EB3B5BCEF7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9610"/>
          <a:stretch>
            <a:fillRect/>
          </a:stretch>
        </p:blipFill>
        <p:spPr bwMode="auto">
          <a:xfrm>
            <a:off x="1828800" y="1019479"/>
            <a:ext cx="4038600" cy="2257121"/>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3" name="TextBox 2">
            <a:extLst>
              <a:ext uri="{FF2B5EF4-FFF2-40B4-BE49-F238E27FC236}">
                <a16:creationId xmlns:a16="http://schemas.microsoft.com/office/drawing/2014/main" id="{2066BEBE-061F-4576-543E-D84E4DA900D0}"/>
              </a:ext>
            </a:extLst>
          </p:cNvPr>
          <p:cNvSpPr txBox="1"/>
          <p:nvPr/>
        </p:nvSpPr>
        <p:spPr>
          <a:xfrm>
            <a:off x="1295400" y="533400"/>
            <a:ext cx="6429376" cy="369332"/>
          </a:xfrm>
          <a:prstGeom prst="rect">
            <a:avLst/>
          </a:prstGeom>
          <a:noFill/>
          <a:ln w="28575">
            <a:solidFill>
              <a:srgbClr val="0070C0"/>
            </a:solidFill>
          </a:ln>
        </p:spPr>
        <p:txBody>
          <a:bodyPr wrap="square" rtlCol="0">
            <a:spAutoFit/>
          </a:bodyPr>
          <a:lstStyle/>
          <a:p>
            <a:r>
              <a:rPr lang="en-GB" dirty="0">
                <a:solidFill>
                  <a:schemeClr val="accent3">
                    <a:lumMod val="50000"/>
                  </a:schemeClr>
                </a:solidFill>
                <a:latin typeface="Arial Rounded MT Bold" panose="020F0704030504030204" pitchFamily="34" charset="0"/>
              </a:rPr>
              <a:t>10 years prior to the top quark  experimental discovery</a:t>
            </a:r>
          </a:p>
        </p:txBody>
      </p:sp>
      <p:sp>
        <p:nvSpPr>
          <p:cNvPr id="6" name="Slide Number Placeholder 5">
            <a:extLst>
              <a:ext uri="{FF2B5EF4-FFF2-40B4-BE49-F238E27FC236}">
                <a16:creationId xmlns:a16="http://schemas.microsoft.com/office/drawing/2014/main" id="{02C438CA-5C30-6E9A-06EE-CBEA2DC08F57}"/>
              </a:ext>
            </a:extLst>
          </p:cNvPr>
          <p:cNvSpPr>
            <a:spLocks noGrp="1"/>
          </p:cNvSpPr>
          <p:nvPr>
            <p:ph type="sldNum" sz="quarter" idx="12"/>
          </p:nvPr>
        </p:nvSpPr>
        <p:spPr/>
        <p:txBody>
          <a:bodyPr/>
          <a:lstStyle/>
          <a:p>
            <a:fld id="{11C27751-5DDA-4738-AB35-EF7F2BA692E9}" type="slidenum">
              <a:rPr lang="en-GB" smtClean="0"/>
              <a:t>3</a:t>
            </a:fld>
            <a:endParaRPr lang="en-GB"/>
          </a:p>
        </p:txBody>
      </p:sp>
      <p:sp>
        <p:nvSpPr>
          <p:cNvPr id="4" name="TextBox 3">
            <a:extLst>
              <a:ext uri="{FF2B5EF4-FFF2-40B4-BE49-F238E27FC236}">
                <a16:creationId xmlns:a16="http://schemas.microsoft.com/office/drawing/2014/main" id="{1A1FCA78-3A43-CFEC-B1E2-3A5284784637}"/>
              </a:ext>
            </a:extLst>
          </p:cNvPr>
          <p:cNvSpPr txBox="1"/>
          <p:nvPr/>
        </p:nvSpPr>
        <p:spPr>
          <a:xfrm>
            <a:off x="609600" y="3352800"/>
            <a:ext cx="7772400" cy="261610"/>
          </a:xfrm>
          <a:prstGeom prst="rect">
            <a:avLst/>
          </a:prstGeom>
          <a:noFill/>
        </p:spPr>
        <p:txBody>
          <a:bodyPr wrap="square">
            <a:spAutoFit/>
          </a:bodyPr>
          <a:lstStyle/>
          <a:p>
            <a:r>
              <a:rPr lang="en-GB" sz="1100" dirty="0"/>
              <a:t>A top quark decays long before it can be hadronized.  No dressed hadronic states containing top (t-flavoured hadrons).</a:t>
            </a:r>
          </a:p>
        </p:txBody>
      </p:sp>
      <p:pic>
        <p:nvPicPr>
          <p:cNvPr id="7" name="Picture 16">
            <a:extLst>
              <a:ext uri="{FF2B5EF4-FFF2-40B4-BE49-F238E27FC236}">
                <a16:creationId xmlns:a16="http://schemas.microsoft.com/office/drawing/2014/main" id="{639B77FF-6772-E934-3F1D-74F4EEA8F2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175" t="60287" r="88182" b="32854"/>
          <a:stretch>
            <a:fillRect/>
          </a:stretch>
        </p:blipFill>
        <p:spPr bwMode="auto">
          <a:xfrm>
            <a:off x="152400" y="3352800"/>
            <a:ext cx="428625" cy="25744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16">
            <a:extLst>
              <a:ext uri="{FF2B5EF4-FFF2-40B4-BE49-F238E27FC236}">
                <a16:creationId xmlns:a16="http://schemas.microsoft.com/office/drawing/2014/main" id="{763734CF-6BC4-359B-2E72-DE6EE59F6C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175" t="60287" r="88182" b="32854"/>
          <a:stretch>
            <a:fillRect/>
          </a:stretch>
        </p:blipFill>
        <p:spPr bwMode="auto">
          <a:xfrm>
            <a:off x="638175" y="3628755"/>
            <a:ext cx="428625" cy="25744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FAD5972A-ACA5-00DA-E462-43780E0A376D}"/>
              </a:ext>
            </a:extLst>
          </p:cNvPr>
          <p:cNvPicPr>
            <a:picLocks noChangeAspect="1"/>
          </p:cNvPicPr>
          <p:nvPr/>
        </p:nvPicPr>
        <p:blipFill>
          <a:blip r:embed="rId4"/>
          <a:srcRect t="47723"/>
          <a:stretch>
            <a:fillRect/>
          </a:stretch>
        </p:blipFill>
        <p:spPr>
          <a:xfrm>
            <a:off x="152400" y="3581400"/>
            <a:ext cx="6400800" cy="477619"/>
          </a:xfrm>
          <a:prstGeom prst="rect">
            <a:avLst/>
          </a:prstGeom>
        </p:spPr>
      </p:pic>
      <p:sp>
        <p:nvSpPr>
          <p:cNvPr id="15" name="TextBox 14">
            <a:extLst>
              <a:ext uri="{FF2B5EF4-FFF2-40B4-BE49-F238E27FC236}">
                <a16:creationId xmlns:a16="http://schemas.microsoft.com/office/drawing/2014/main" id="{D93E69BC-D6C0-7DB6-B2C9-44202E3DFDC1}"/>
              </a:ext>
            </a:extLst>
          </p:cNvPr>
          <p:cNvSpPr txBox="1"/>
          <p:nvPr/>
        </p:nvSpPr>
        <p:spPr>
          <a:xfrm>
            <a:off x="457200" y="4114800"/>
            <a:ext cx="8382000" cy="307777"/>
          </a:xfrm>
          <a:prstGeom prst="rect">
            <a:avLst/>
          </a:prstGeom>
          <a:noFill/>
        </p:spPr>
        <p:txBody>
          <a:bodyPr wrap="square">
            <a:spAutoFit/>
          </a:bodyPr>
          <a:lstStyle/>
          <a:p>
            <a:r>
              <a:rPr lang="en-GB" sz="1400" dirty="0"/>
              <a:t>The characteristics of top production and of accompanying hadrons could be analytically calculable.</a:t>
            </a:r>
          </a:p>
        </p:txBody>
      </p:sp>
      <p:pic>
        <p:nvPicPr>
          <p:cNvPr id="17" name="Picture 16">
            <a:extLst>
              <a:ext uri="{FF2B5EF4-FFF2-40B4-BE49-F238E27FC236}">
                <a16:creationId xmlns:a16="http://schemas.microsoft.com/office/drawing/2014/main" id="{6E10E2C6-4F69-DFB8-9714-824C88F680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175" t="60287" r="88182" b="32854"/>
          <a:stretch>
            <a:fillRect/>
          </a:stretch>
        </p:blipFill>
        <p:spPr bwMode="auto">
          <a:xfrm>
            <a:off x="152400" y="4114800"/>
            <a:ext cx="381000" cy="25744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8">
            <a:extLst>
              <a:ext uri="{FF2B5EF4-FFF2-40B4-BE49-F238E27FC236}">
                <a16:creationId xmlns:a16="http://schemas.microsoft.com/office/drawing/2014/main" id="{3EF17C0E-8D7E-C83B-3328-032347DBE6EC}"/>
              </a:ext>
            </a:extLst>
          </p:cNvPr>
          <p:cNvPicPr>
            <a:picLocks noChangeAspect="1"/>
          </p:cNvPicPr>
          <p:nvPr/>
        </p:nvPicPr>
        <p:blipFill>
          <a:blip r:embed="rId5"/>
          <a:srcRect l="25078" t="18889" r="25068" b="76925"/>
          <a:stretch>
            <a:fillRect/>
          </a:stretch>
        </p:blipFill>
        <p:spPr>
          <a:xfrm>
            <a:off x="152400" y="76200"/>
            <a:ext cx="7820026" cy="369332"/>
          </a:xfrm>
          <a:prstGeom prst="rect">
            <a:avLst/>
          </a:prstGeom>
        </p:spPr>
      </p:pic>
      <p:pic>
        <p:nvPicPr>
          <p:cNvPr id="21" name="Picture 20">
            <a:extLst>
              <a:ext uri="{FF2B5EF4-FFF2-40B4-BE49-F238E27FC236}">
                <a16:creationId xmlns:a16="http://schemas.microsoft.com/office/drawing/2014/main" id="{27CC2462-1019-B7BC-7F34-41528B469C3D}"/>
              </a:ext>
            </a:extLst>
          </p:cNvPr>
          <p:cNvPicPr>
            <a:picLocks noChangeAspect="1"/>
          </p:cNvPicPr>
          <p:nvPr/>
        </p:nvPicPr>
        <p:blipFill>
          <a:blip r:embed="rId5"/>
          <a:srcRect l="58259" t="28816" r="25224" b="45063"/>
          <a:stretch>
            <a:fillRect/>
          </a:stretch>
        </p:blipFill>
        <p:spPr>
          <a:xfrm>
            <a:off x="7086600" y="1524000"/>
            <a:ext cx="1408359" cy="1252799"/>
          </a:xfrm>
          <a:prstGeom prst="rect">
            <a:avLst/>
          </a:prstGeom>
        </p:spPr>
      </p:pic>
      <p:pic>
        <p:nvPicPr>
          <p:cNvPr id="23" name="Picture 22">
            <a:extLst>
              <a:ext uri="{FF2B5EF4-FFF2-40B4-BE49-F238E27FC236}">
                <a16:creationId xmlns:a16="http://schemas.microsoft.com/office/drawing/2014/main" id="{0F6CD5F8-0F22-E89C-FB9E-D079D4E3CBF6}"/>
              </a:ext>
            </a:extLst>
          </p:cNvPr>
          <p:cNvPicPr>
            <a:picLocks noChangeAspect="1"/>
          </p:cNvPicPr>
          <p:nvPr/>
        </p:nvPicPr>
        <p:blipFill rotWithShape="1">
          <a:blip r:embed="rId6"/>
          <a:srcRect l="3448" t="14195" r="3448"/>
          <a:stretch/>
        </p:blipFill>
        <p:spPr>
          <a:xfrm>
            <a:off x="609600" y="4724400"/>
            <a:ext cx="1873624" cy="1179689"/>
          </a:xfrm>
          <a:prstGeom prst="rect">
            <a:avLst/>
          </a:prstGeom>
        </p:spPr>
      </p:pic>
      <p:pic>
        <p:nvPicPr>
          <p:cNvPr id="25" name="Picture 24">
            <a:extLst>
              <a:ext uri="{FF2B5EF4-FFF2-40B4-BE49-F238E27FC236}">
                <a16:creationId xmlns:a16="http://schemas.microsoft.com/office/drawing/2014/main" id="{10BC744A-AA53-0A16-83F3-2C5018B2E62F}"/>
              </a:ext>
            </a:extLst>
          </p:cNvPr>
          <p:cNvPicPr>
            <a:picLocks noChangeAspect="1"/>
          </p:cNvPicPr>
          <p:nvPr/>
        </p:nvPicPr>
        <p:blipFill>
          <a:blip r:embed="rId7"/>
          <a:srcRect l="11861" t="928" r="5917" b="18551"/>
          <a:stretch>
            <a:fillRect/>
          </a:stretch>
        </p:blipFill>
        <p:spPr>
          <a:xfrm>
            <a:off x="2246559" y="5715000"/>
            <a:ext cx="420441" cy="393450"/>
          </a:xfrm>
          <a:prstGeom prst="rect">
            <a:avLst/>
          </a:prstGeom>
        </p:spPr>
      </p:pic>
      <p:pic>
        <p:nvPicPr>
          <p:cNvPr id="27" name="Picture 26">
            <a:extLst>
              <a:ext uri="{FF2B5EF4-FFF2-40B4-BE49-F238E27FC236}">
                <a16:creationId xmlns:a16="http://schemas.microsoft.com/office/drawing/2014/main" id="{C1E72D0C-82FD-EDFB-108E-17B801A3F040}"/>
              </a:ext>
            </a:extLst>
          </p:cNvPr>
          <p:cNvPicPr>
            <a:picLocks noChangeAspect="1"/>
          </p:cNvPicPr>
          <p:nvPr/>
        </p:nvPicPr>
        <p:blipFill>
          <a:blip r:embed="rId8"/>
          <a:stretch>
            <a:fillRect/>
          </a:stretch>
        </p:blipFill>
        <p:spPr>
          <a:xfrm>
            <a:off x="1905000" y="6082661"/>
            <a:ext cx="6019800" cy="549663"/>
          </a:xfrm>
          <a:prstGeom prst="rect">
            <a:avLst/>
          </a:prstGeom>
        </p:spPr>
      </p:pic>
      <p:sp>
        <p:nvSpPr>
          <p:cNvPr id="5" name="TextBox 4">
            <a:extLst>
              <a:ext uri="{FF2B5EF4-FFF2-40B4-BE49-F238E27FC236}">
                <a16:creationId xmlns:a16="http://schemas.microsoft.com/office/drawing/2014/main" id="{F79589DB-4C85-916E-AA4E-D2D43D54F485}"/>
              </a:ext>
            </a:extLst>
          </p:cNvPr>
          <p:cNvSpPr txBox="1"/>
          <p:nvPr/>
        </p:nvSpPr>
        <p:spPr>
          <a:xfrm>
            <a:off x="3048000" y="4953000"/>
            <a:ext cx="3962400" cy="1600438"/>
          </a:xfrm>
          <a:prstGeom prst="rect">
            <a:avLst/>
          </a:prstGeom>
          <a:noFill/>
        </p:spPr>
        <p:txBody>
          <a:bodyPr wrap="square" rtlCol="0">
            <a:spAutoFit/>
          </a:bodyPr>
          <a:lstStyle/>
          <a:p>
            <a:r>
              <a:rPr lang="en-GB" sz="1100" dirty="0">
                <a:solidFill>
                  <a:schemeClr val="tx2"/>
                </a:solidFill>
              </a:rPr>
              <a:t>Top mass-an important ingredient for SM precision analyses. </a:t>
            </a:r>
          </a:p>
          <a:p>
            <a:r>
              <a:rPr lang="en-GB" sz="1100" dirty="0"/>
              <a:t>Equivalent to the mass of an atom of    </a:t>
            </a:r>
            <a:r>
              <a:rPr lang="en-GB" b="1" dirty="0">
                <a:solidFill>
                  <a:srgbClr val="FFC000"/>
                </a:solidFill>
              </a:rPr>
              <a:t>gold</a:t>
            </a:r>
          </a:p>
          <a:p>
            <a:r>
              <a:rPr lang="en-GB" sz="1100" dirty="0">
                <a:solidFill>
                  <a:schemeClr val="tx2"/>
                </a:solidFill>
              </a:rPr>
              <a:t>              </a:t>
            </a:r>
            <a:r>
              <a:rPr lang="en-GB" sz="1100" dirty="0">
                <a:solidFill>
                  <a:srgbClr val="FF0000"/>
                </a:solidFill>
              </a:rPr>
              <a:t>Stability of the Universe</a:t>
            </a:r>
            <a:r>
              <a:rPr lang="en-GB" sz="1100" dirty="0">
                <a:solidFill>
                  <a:schemeClr val="tx2"/>
                </a:solidFill>
              </a:rPr>
              <a:t>.</a:t>
            </a:r>
          </a:p>
          <a:p>
            <a:endParaRPr lang="en-GB" sz="1100" dirty="0">
              <a:solidFill>
                <a:schemeClr val="tx2"/>
              </a:solidFill>
            </a:endParaRPr>
          </a:p>
          <a:p>
            <a:endParaRPr lang="en-GB" sz="1100" dirty="0">
              <a:solidFill>
                <a:schemeClr val="tx2"/>
              </a:solidFill>
            </a:endParaRPr>
          </a:p>
          <a:p>
            <a:r>
              <a:rPr lang="en-GB" sz="1100" dirty="0">
                <a:solidFill>
                  <a:schemeClr val="tx2"/>
                </a:solidFill>
              </a:rPr>
              <a:t>        </a:t>
            </a:r>
            <a:r>
              <a:rPr lang="en-GB" sz="1100" dirty="0">
                <a:solidFill>
                  <a:srgbClr val="FF0000"/>
                </a:solidFill>
              </a:rPr>
              <a:t>Stability of the</a:t>
            </a:r>
            <a:endParaRPr lang="en-GB" sz="1100" dirty="0">
              <a:solidFill>
                <a:schemeClr val="tx2"/>
              </a:solidFill>
            </a:endParaRPr>
          </a:p>
          <a:p>
            <a:endParaRPr lang="en-GB" sz="1100" dirty="0">
              <a:solidFill>
                <a:schemeClr val="tx2"/>
              </a:solidFill>
            </a:endParaRPr>
          </a:p>
          <a:p>
            <a:endParaRPr lang="en-GB" sz="1400" dirty="0"/>
          </a:p>
        </p:txBody>
      </p:sp>
      <p:pic>
        <p:nvPicPr>
          <p:cNvPr id="12" name="Picture 11">
            <a:extLst>
              <a:ext uri="{FF2B5EF4-FFF2-40B4-BE49-F238E27FC236}">
                <a16:creationId xmlns:a16="http://schemas.microsoft.com/office/drawing/2014/main" id="{F7D632BF-1135-48B4-83A8-F8A3C0FF62FE}"/>
              </a:ext>
            </a:extLst>
          </p:cNvPr>
          <p:cNvPicPr>
            <a:picLocks noChangeAspect="1"/>
          </p:cNvPicPr>
          <p:nvPr/>
        </p:nvPicPr>
        <p:blipFill>
          <a:blip r:embed="rId9"/>
          <a:srcRect l="-1496" t="36000" r="1"/>
          <a:stretch>
            <a:fillRect/>
          </a:stretch>
        </p:blipFill>
        <p:spPr>
          <a:xfrm>
            <a:off x="2667000" y="5845086"/>
            <a:ext cx="3886200" cy="229021"/>
          </a:xfrm>
          <a:prstGeom prst="rect">
            <a:avLst/>
          </a:prstGeom>
        </p:spPr>
      </p:pic>
      <p:sp>
        <p:nvSpPr>
          <p:cNvPr id="2" name="TextBox 1">
            <a:extLst>
              <a:ext uri="{FF2B5EF4-FFF2-40B4-BE49-F238E27FC236}">
                <a16:creationId xmlns:a16="http://schemas.microsoft.com/office/drawing/2014/main" id="{D2FE0476-B221-490C-3107-8554F65E4681}"/>
              </a:ext>
            </a:extLst>
          </p:cNvPr>
          <p:cNvSpPr txBox="1"/>
          <p:nvPr/>
        </p:nvSpPr>
        <p:spPr>
          <a:xfrm>
            <a:off x="838200" y="5757446"/>
            <a:ext cx="1295400" cy="338554"/>
          </a:xfrm>
          <a:prstGeom prst="rect">
            <a:avLst/>
          </a:prstGeom>
          <a:noFill/>
        </p:spPr>
        <p:txBody>
          <a:bodyPr wrap="square" rtlCol="0">
            <a:spAutoFit/>
          </a:bodyPr>
          <a:lstStyle/>
          <a:p>
            <a:r>
              <a:rPr lang="en-GB" sz="1600" dirty="0">
                <a:solidFill>
                  <a:srgbClr val="FF0000"/>
                </a:solidFill>
              </a:rPr>
              <a:t>‘</a:t>
            </a:r>
            <a:r>
              <a:rPr lang="en-GB" sz="1600" dirty="0" err="1">
                <a:solidFill>
                  <a:srgbClr val="FF0000"/>
                </a:solidFill>
              </a:rPr>
              <a:t>Toponium</a:t>
            </a:r>
            <a:r>
              <a:rPr lang="en-GB" sz="1600" dirty="0">
                <a:solidFill>
                  <a:srgbClr val="FF0000"/>
                </a:solidFill>
              </a:rPr>
              <a:t>’</a:t>
            </a:r>
          </a:p>
        </p:txBody>
      </p:sp>
      <p:sp>
        <p:nvSpPr>
          <p:cNvPr id="8" name="TextBox 7">
            <a:extLst>
              <a:ext uri="{FF2B5EF4-FFF2-40B4-BE49-F238E27FC236}">
                <a16:creationId xmlns:a16="http://schemas.microsoft.com/office/drawing/2014/main" id="{2EFCC721-1F5B-838F-4925-5B4E905F2668}"/>
              </a:ext>
            </a:extLst>
          </p:cNvPr>
          <p:cNvSpPr txBox="1"/>
          <p:nvPr/>
        </p:nvSpPr>
        <p:spPr>
          <a:xfrm>
            <a:off x="564776" y="6093023"/>
            <a:ext cx="1949824" cy="307777"/>
          </a:xfrm>
          <a:prstGeom prst="rect">
            <a:avLst/>
          </a:prstGeom>
          <a:noFill/>
        </p:spPr>
        <p:txBody>
          <a:bodyPr wrap="square" rtlCol="0">
            <a:spAutoFit/>
          </a:bodyPr>
          <a:lstStyle/>
          <a:p>
            <a:r>
              <a:rPr lang="en-GB" sz="1400" dirty="0"/>
              <a:t>Quasi-bound state</a:t>
            </a:r>
          </a:p>
        </p:txBody>
      </p:sp>
      <p:sp>
        <p:nvSpPr>
          <p:cNvPr id="14" name="Rectangle: Rounded Corners 13">
            <a:extLst>
              <a:ext uri="{FF2B5EF4-FFF2-40B4-BE49-F238E27FC236}">
                <a16:creationId xmlns:a16="http://schemas.microsoft.com/office/drawing/2014/main" id="{9EDE3A27-35F2-47FE-0186-1B58241ABCB7}"/>
              </a:ext>
            </a:extLst>
          </p:cNvPr>
          <p:cNvSpPr/>
          <p:nvPr/>
        </p:nvSpPr>
        <p:spPr>
          <a:xfrm>
            <a:off x="457201" y="3581400"/>
            <a:ext cx="762000" cy="217779"/>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WWW</a:t>
            </a:r>
          </a:p>
        </p:txBody>
      </p:sp>
      <p:pic>
        <p:nvPicPr>
          <p:cNvPr id="18" name="Picture 16">
            <a:extLst>
              <a:ext uri="{FF2B5EF4-FFF2-40B4-BE49-F238E27FC236}">
                <a16:creationId xmlns:a16="http://schemas.microsoft.com/office/drawing/2014/main" id="{D8D6B5B2-0335-59CA-DB71-44ACD64322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175" t="60287" r="88182" b="32854"/>
          <a:stretch>
            <a:fillRect/>
          </a:stretch>
        </p:blipFill>
        <p:spPr bwMode="auto">
          <a:xfrm>
            <a:off x="152400" y="3581400"/>
            <a:ext cx="457200" cy="25744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a:extLst>
              <a:ext uri="{FF2B5EF4-FFF2-40B4-BE49-F238E27FC236}">
                <a16:creationId xmlns:a16="http://schemas.microsoft.com/office/drawing/2014/main" id="{6851D74F-4D35-D44A-57BF-79EABF2AB6DF}"/>
              </a:ext>
            </a:extLst>
          </p:cNvPr>
          <p:cNvSpPr txBox="1"/>
          <p:nvPr/>
        </p:nvSpPr>
        <p:spPr>
          <a:xfrm>
            <a:off x="4024423" y="-48399"/>
            <a:ext cx="1842977" cy="276999"/>
          </a:xfrm>
          <a:prstGeom prst="rect">
            <a:avLst/>
          </a:prstGeom>
          <a:noFill/>
        </p:spPr>
        <p:txBody>
          <a:bodyPr wrap="square" rtlCol="0">
            <a:spAutoFit/>
          </a:bodyPr>
          <a:lstStyle/>
          <a:p>
            <a:r>
              <a:rPr lang="en-GB" sz="1200" dirty="0">
                <a:solidFill>
                  <a:schemeClr val="tx2"/>
                </a:solidFill>
              </a:rPr>
              <a:t>semi-weak decay </a:t>
            </a:r>
          </a:p>
        </p:txBody>
      </p:sp>
      <p:pic>
        <p:nvPicPr>
          <p:cNvPr id="20" name="Picture 19">
            <a:extLst>
              <a:ext uri="{FF2B5EF4-FFF2-40B4-BE49-F238E27FC236}">
                <a16:creationId xmlns:a16="http://schemas.microsoft.com/office/drawing/2014/main" id="{CA2143BE-B731-3AF0-A81C-D6FB538CDA34}"/>
              </a:ext>
            </a:extLst>
          </p:cNvPr>
          <p:cNvPicPr>
            <a:picLocks noChangeAspect="1"/>
          </p:cNvPicPr>
          <p:nvPr/>
        </p:nvPicPr>
        <p:blipFill>
          <a:blip r:embed="rId10"/>
          <a:stretch>
            <a:fillRect/>
          </a:stretch>
        </p:blipFill>
        <p:spPr>
          <a:xfrm>
            <a:off x="6915753" y="3639284"/>
            <a:ext cx="1056673" cy="323116"/>
          </a:xfrm>
          <a:prstGeom prst="rect">
            <a:avLst/>
          </a:prstGeom>
          <a:ln w="28575">
            <a:solidFill>
              <a:schemeClr val="accent1">
                <a:lumMod val="50000"/>
              </a:schemeClr>
            </a:solidFill>
          </a:ln>
        </p:spPr>
      </p:pic>
    </p:spTree>
    <p:extLst>
      <p:ext uri="{BB962C8B-B14F-4D97-AF65-F5344CB8AC3E}">
        <p14:creationId xmlns:p14="http://schemas.microsoft.com/office/powerpoint/2010/main" val="4048475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C82681E-D28E-D59D-09C7-390C75CFD191}"/>
              </a:ext>
            </a:extLst>
          </p:cNvPr>
          <p:cNvSpPr>
            <a:spLocks noGrp="1"/>
          </p:cNvSpPr>
          <p:nvPr>
            <p:ph type="sldNum" sz="quarter" idx="12"/>
          </p:nvPr>
        </p:nvSpPr>
        <p:spPr/>
        <p:txBody>
          <a:bodyPr/>
          <a:lstStyle/>
          <a:p>
            <a:fld id="{11C27751-5DDA-4738-AB35-EF7F2BA692E9}" type="slidenum">
              <a:rPr lang="en-GB" smtClean="0"/>
              <a:t>4</a:t>
            </a:fld>
            <a:endParaRPr lang="en-GB"/>
          </a:p>
        </p:txBody>
      </p:sp>
      <p:pic>
        <p:nvPicPr>
          <p:cNvPr id="12" name="Picture 11">
            <a:extLst>
              <a:ext uri="{FF2B5EF4-FFF2-40B4-BE49-F238E27FC236}">
                <a16:creationId xmlns:a16="http://schemas.microsoft.com/office/drawing/2014/main" id="{D94B484B-162B-99F8-1ACE-6FC7C258A796}"/>
              </a:ext>
            </a:extLst>
          </p:cNvPr>
          <p:cNvPicPr>
            <a:picLocks noChangeAspect="1"/>
          </p:cNvPicPr>
          <p:nvPr/>
        </p:nvPicPr>
        <p:blipFill>
          <a:blip r:embed="rId2"/>
          <a:srcRect l="40718" t="39348" r="33396" b="20871"/>
          <a:stretch>
            <a:fillRect/>
          </a:stretch>
        </p:blipFill>
        <p:spPr>
          <a:xfrm>
            <a:off x="2140753" y="2117023"/>
            <a:ext cx="4031448" cy="2835977"/>
          </a:xfrm>
          <a:prstGeom prst="rect">
            <a:avLst/>
          </a:prstGeom>
        </p:spPr>
      </p:pic>
      <p:pic>
        <p:nvPicPr>
          <p:cNvPr id="9" name="Picture 8">
            <a:extLst>
              <a:ext uri="{FF2B5EF4-FFF2-40B4-BE49-F238E27FC236}">
                <a16:creationId xmlns:a16="http://schemas.microsoft.com/office/drawing/2014/main" id="{5E00DADC-0CA7-E6EC-AC2F-5660DEBA5E1D}"/>
              </a:ext>
            </a:extLst>
          </p:cNvPr>
          <p:cNvPicPr>
            <a:picLocks noChangeAspect="1"/>
          </p:cNvPicPr>
          <p:nvPr/>
        </p:nvPicPr>
        <p:blipFill>
          <a:blip r:embed="rId3"/>
          <a:srcRect l="27499" t="23616" r="25261" b="65974"/>
          <a:stretch>
            <a:fillRect/>
          </a:stretch>
        </p:blipFill>
        <p:spPr>
          <a:xfrm>
            <a:off x="522514" y="5410200"/>
            <a:ext cx="4354286" cy="442809"/>
          </a:xfrm>
          <a:prstGeom prst="rect">
            <a:avLst/>
          </a:prstGeom>
        </p:spPr>
      </p:pic>
      <p:sp>
        <p:nvSpPr>
          <p:cNvPr id="11" name="TextBox 10">
            <a:extLst>
              <a:ext uri="{FF2B5EF4-FFF2-40B4-BE49-F238E27FC236}">
                <a16:creationId xmlns:a16="http://schemas.microsoft.com/office/drawing/2014/main" id="{0DBF1460-1730-ACDA-6445-E311DC6C55EE}"/>
              </a:ext>
            </a:extLst>
          </p:cNvPr>
          <p:cNvSpPr txBox="1"/>
          <p:nvPr/>
        </p:nvSpPr>
        <p:spPr>
          <a:xfrm>
            <a:off x="3124200" y="1004754"/>
            <a:ext cx="4876800" cy="900246"/>
          </a:xfrm>
          <a:prstGeom prst="rect">
            <a:avLst/>
          </a:prstGeom>
          <a:noFill/>
        </p:spPr>
        <p:txBody>
          <a:bodyPr wrap="square" rtlCol="0">
            <a:spAutoFit/>
          </a:bodyPr>
          <a:lstStyle/>
          <a:p>
            <a:r>
              <a:rPr lang="en-GB" sz="1050" dirty="0">
                <a:solidFill>
                  <a:srgbClr val="FF0000"/>
                </a:solidFill>
              </a:rPr>
              <a:t>First analytic calculation of the top quark threshold production at hadron colliders</a:t>
            </a:r>
          </a:p>
          <a:p>
            <a:r>
              <a:rPr lang="en-GB" sz="1050" dirty="0">
                <a:solidFill>
                  <a:srgbClr val="FF0000"/>
                </a:solidFill>
              </a:rPr>
              <a:t>                           Sjostrand, Fadin, Khoze </a:t>
            </a:r>
            <a:r>
              <a:rPr lang="en-GB" sz="1050" b="1" dirty="0">
                <a:solidFill>
                  <a:srgbClr val="7030A0"/>
                </a:solidFill>
              </a:rPr>
              <a:t>1990</a:t>
            </a:r>
            <a:r>
              <a:rPr lang="en-GB" sz="1050" dirty="0">
                <a:solidFill>
                  <a:srgbClr val="FF0000"/>
                </a:solidFill>
              </a:rPr>
              <a:t>.</a:t>
            </a:r>
          </a:p>
          <a:p>
            <a:r>
              <a:rPr lang="en-GB" sz="1050" dirty="0"/>
              <a:t>                  </a:t>
            </a:r>
            <a:r>
              <a:rPr lang="en-GB" sz="1050" dirty="0">
                <a:solidFill>
                  <a:srgbClr val="002060"/>
                </a:solidFill>
              </a:rPr>
              <a:t>Top quark discovery at Fermilab </a:t>
            </a:r>
            <a:r>
              <a:rPr lang="en-GB" sz="1050" b="1" dirty="0">
                <a:solidFill>
                  <a:srgbClr val="7030A0"/>
                </a:solidFill>
              </a:rPr>
              <a:t>1995</a:t>
            </a:r>
            <a:r>
              <a:rPr lang="en-GB" sz="1050" dirty="0">
                <a:solidFill>
                  <a:srgbClr val="002060"/>
                </a:solidFill>
              </a:rPr>
              <a:t>.</a:t>
            </a:r>
          </a:p>
          <a:p>
            <a:r>
              <a:rPr lang="en-GB" sz="1050" dirty="0">
                <a:solidFill>
                  <a:srgbClr val="002060"/>
                </a:solidFill>
              </a:rPr>
              <a:t>Observation of the top-pair threshold enhancement at the LHC </a:t>
            </a:r>
            <a:r>
              <a:rPr lang="en-GB" sz="1050" b="1" dirty="0">
                <a:solidFill>
                  <a:srgbClr val="7030A0"/>
                </a:solidFill>
              </a:rPr>
              <a:t>2025-2026</a:t>
            </a:r>
            <a:r>
              <a:rPr lang="en-GB" sz="1050" dirty="0">
                <a:solidFill>
                  <a:srgbClr val="FF0000"/>
                </a:solidFill>
              </a:rPr>
              <a:t>. </a:t>
            </a:r>
          </a:p>
          <a:p>
            <a:r>
              <a:rPr lang="en-GB" sz="1050" dirty="0">
                <a:solidFill>
                  <a:srgbClr val="FF0000"/>
                </a:solidFill>
              </a:rPr>
              <a:t>Implementation of analytic results in the Pythia event generator SKP, </a:t>
            </a:r>
            <a:r>
              <a:rPr lang="en-GB" sz="1050" b="1" dirty="0">
                <a:solidFill>
                  <a:srgbClr val="7030A0"/>
                </a:solidFill>
              </a:rPr>
              <a:t>2026</a:t>
            </a:r>
          </a:p>
        </p:txBody>
      </p:sp>
      <p:sp>
        <p:nvSpPr>
          <p:cNvPr id="14" name="TextBox 13">
            <a:extLst>
              <a:ext uri="{FF2B5EF4-FFF2-40B4-BE49-F238E27FC236}">
                <a16:creationId xmlns:a16="http://schemas.microsoft.com/office/drawing/2014/main" id="{672005F7-0CCA-3B40-F309-A4398EB3527E}"/>
              </a:ext>
            </a:extLst>
          </p:cNvPr>
          <p:cNvSpPr txBox="1"/>
          <p:nvPr/>
        </p:nvSpPr>
        <p:spPr>
          <a:xfrm>
            <a:off x="5638800" y="5486400"/>
            <a:ext cx="1752600" cy="338554"/>
          </a:xfrm>
          <a:prstGeom prst="rect">
            <a:avLst/>
          </a:prstGeom>
          <a:noFill/>
        </p:spPr>
        <p:txBody>
          <a:bodyPr wrap="square" rtlCol="0">
            <a:spAutoFit/>
          </a:bodyPr>
          <a:lstStyle/>
          <a:p>
            <a:r>
              <a:rPr lang="en-GB" sz="1600" b="1" dirty="0">
                <a:solidFill>
                  <a:srgbClr val="FF0000"/>
                </a:solidFill>
              </a:rPr>
              <a:t>SKP-26    6.5 pb</a:t>
            </a:r>
          </a:p>
        </p:txBody>
      </p:sp>
      <p:pic>
        <p:nvPicPr>
          <p:cNvPr id="4" name="Picture 3">
            <a:extLst>
              <a:ext uri="{FF2B5EF4-FFF2-40B4-BE49-F238E27FC236}">
                <a16:creationId xmlns:a16="http://schemas.microsoft.com/office/drawing/2014/main" id="{75473541-D715-4F30-2644-6E43DD4D51F3}"/>
              </a:ext>
            </a:extLst>
          </p:cNvPr>
          <p:cNvPicPr>
            <a:picLocks noChangeAspect="1"/>
          </p:cNvPicPr>
          <p:nvPr/>
        </p:nvPicPr>
        <p:blipFill>
          <a:blip r:embed="rId4"/>
          <a:srcRect l="70832" t="23899" r="16164" b="47330"/>
          <a:stretch>
            <a:fillRect/>
          </a:stretch>
        </p:blipFill>
        <p:spPr>
          <a:xfrm>
            <a:off x="6705599" y="2658556"/>
            <a:ext cx="1993419" cy="2523044"/>
          </a:xfrm>
          <a:prstGeom prst="rect">
            <a:avLst/>
          </a:prstGeom>
        </p:spPr>
      </p:pic>
      <p:pic>
        <p:nvPicPr>
          <p:cNvPr id="6" name="Picture 5">
            <a:extLst>
              <a:ext uri="{FF2B5EF4-FFF2-40B4-BE49-F238E27FC236}">
                <a16:creationId xmlns:a16="http://schemas.microsoft.com/office/drawing/2014/main" id="{7B845B54-31B9-B1E3-39C1-0D2E3B04B9DE}"/>
              </a:ext>
            </a:extLst>
          </p:cNvPr>
          <p:cNvPicPr>
            <a:picLocks noChangeAspect="1"/>
          </p:cNvPicPr>
          <p:nvPr/>
        </p:nvPicPr>
        <p:blipFill>
          <a:blip r:embed="rId5"/>
          <a:srcRect l="55000" t="33704" r="10834" b="33704"/>
          <a:stretch>
            <a:fillRect/>
          </a:stretch>
        </p:blipFill>
        <p:spPr>
          <a:xfrm>
            <a:off x="152400" y="3733800"/>
            <a:ext cx="1704109" cy="914400"/>
          </a:xfrm>
          <a:prstGeom prst="rect">
            <a:avLst/>
          </a:prstGeom>
        </p:spPr>
      </p:pic>
      <p:pic>
        <p:nvPicPr>
          <p:cNvPr id="13" name="Picture 12">
            <a:extLst>
              <a:ext uri="{FF2B5EF4-FFF2-40B4-BE49-F238E27FC236}">
                <a16:creationId xmlns:a16="http://schemas.microsoft.com/office/drawing/2014/main" id="{D3D55CF7-5614-9D1E-3890-7BD4336EE9A2}"/>
              </a:ext>
            </a:extLst>
          </p:cNvPr>
          <p:cNvPicPr>
            <a:picLocks noChangeAspect="1"/>
          </p:cNvPicPr>
          <p:nvPr/>
        </p:nvPicPr>
        <p:blipFill>
          <a:blip r:embed="rId6"/>
          <a:srcRect l="60469" t="31110" r="18226" b="15366"/>
          <a:stretch>
            <a:fillRect/>
          </a:stretch>
        </p:blipFill>
        <p:spPr>
          <a:xfrm>
            <a:off x="111853" y="124361"/>
            <a:ext cx="2174147" cy="1780639"/>
          </a:xfrm>
          <a:prstGeom prst="rect">
            <a:avLst/>
          </a:prstGeom>
        </p:spPr>
      </p:pic>
      <p:sp>
        <p:nvSpPr>
          <p:cNvPr id="3" name="Rectangle 28">
            <a:extLst>
              <a:ext uri="{FF2B5EF4-FFF2-40B4-BE49-F238E27FC236}">
                <a16:creationId xmlns:a16="http://schemas.microsoft.com/office/drawing/2014/main" id="{B3FD9C97-A925-32DA-9930-702205E5EC4B}"/>
              </a:ext>
            </a:extLst>
          </p:cNvPr>
          <p:cNvSpPr>
            <a:spLocks noChangeArrowheads="1"/>
          </p:cNvSpPr>
          <p:nvPr/>
        </p:nvSpPr>
        <p:spPr bwMode="auto">
          <a:xfrm>
            <a:off x="914400" y="124361"/>
            <a:ext cx="381001"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8000" b="1" dirty="0">
                <a:solidFill>
                  <a:srgbClr val="FF0000"/>
                </a:solidFill>
                <a:latin typeface="Comic Sans MS" panose="030F0702030302020204" pitchFamily="66" charset="0"/>
                <a:ea typeface="ＭＳ Ｐゴシック" panose="020B0600070205080204" pitchFamily="34" charset="-128"/>
              </a:rPr>
              <a:t>?</a:t>
            </a:r>
            <a:endParaRPr lang="en-US" altLang="en-US" sz="1800" dirty="0">
              <a:solidFill>
                <a:srgbClr val="1A56A9"/>
              </a:solidFill>
              <a:latin typeface="Comic Sans MS" panose="030F0702030302020204" pitchFamily="66" charset="0"/>
              <a:ea typeface="ＭＳ Ｐゴシック" panose="020B0600070205080204" pitchFamily="34" charset="-128"/>
            </a:endParaRPr>
          </a:p>
        </p:txBody>
      </p:sp>
      <p:sp>
        <p:nvSpPr>
          <p:cNvPr id="5" name="TextBox 4">
            <a:extLst>
              <a:ext uri="{FF2B5EF4-FFF2-40B4-BE49-F238E27FC236}">
                <a16:creationId xmlns:a16="http://schemas.microsoft.com/office/drawing/2014/main" id="{A1131BC7-D0D8-E96F-3EFB-453274E34BA8}"/>
              </a:ext>
            </a:extLst>
          </p:cNvPr>
          <p:cNvSpPr txBox="1"/>
          <p:nvPr/>
        </p:nvSpPr>
        <p:spPr>
          <a:xfrm>
            <a:off x="2590800" y="304800"/>
            <a:ext cx="5638800" cy="369332"/>
          </a:xfrm>
          <a:prstGeom prst="rect">
            <a:avLst/>
          </a:prstGeom>
          <a:noFill/>
          <a:ln w="38100">
            <a:solidFill>
              <a:schemeClr val="accent1"/>
            </a:solidFill>
          </a:ln>
        </p:spPr>
        <p:txBody>
          <a:bodyPr wrap="square" rtlCol="0">
            <a:spAutoFit/>
          </a:bodyPr>
          <a:lstStyle/>
          <a:p>
            <a:r>
              <a:rPr lang="en-GB" dirty="0"/>
              <a:t>LHC nicknamed a ‘Top Factory’- </a:t>
            </a:r>
          </a:p>
        </p:txBody>
      </p:sp>
      <p:sp>
        <p:nvSpPr>
          <p:cNvPr id="8" name="TextBox 7">
            <a:extLst>
              <a:ext uri="{FF2B5EF4-FFF2-40B4-BE49-F238E27FC236}">
                <a16:creationId xmlns:a16="http://schemas.microsoft.com/office/drawing/2014/main" id="{38AF89A9-B4DC-8E62-802A-E4097B4914B4}"/>
              </a:ext>
            </a:extLst>
          </p:cNvPr>
          <p:cNvSpPr txBox="1"/>
          <p:nvPr/>
        </p:nvSpPr>
        <p:spPr>
          <a:xfrm>
            <a:off x="5486400" y="320657"/>
            <a:ext cx="4572000" cy="307777"/>
          </a:xfrm>
          <a:prstGeom prst="rect">
            <a:avLst/>
          </a:prstGeom>
          <a:noFill/>
        </p:spPr>
        <p:txBody>
          <a:bodyPr wrap="square">
            <a:spAutoFit/>
          </a:bodyPr>
          <a:lstStyle/>
          <a:p>
            <a:r>
              <a:rPr lang="en-GB" sz="1400" dirty="0">
                <a:solidFill>
                  <a:schemeClr val="tx2"/>
                </a:solidFill>
              </a:rPr>
              <a:t>hundreds of millions of top quarks</a:t>
            </a:r>
            <a:r>
              <a:rPr lang="en-GB" sz="1400" b="0" u="none" strike="noStrike" dirty="0">
                <a:solidFill>
                  <a:schemeClr val="tx2"/>
                </a:solidFill>
                <a:effectLst/>
                <a:latin typeface="+mn-lt"/>
                <a:hlinkClick r:id="rId7">
                  <a:extLst>
                    <a:ext uri="{A12FA001-AC4F-418D-AE19-62706E023703}">
                      <ahyp:hlinkClr xmlns:ahyp="http://schemas.microsoft.com/office/drawing/2018/hyperlinkcolor" val="tx"/>
                    </a:ext>
                  </a:extLst>
                </a:hlinkClick>
              </a:rPr>
              <a:t> </a:t>
            </a:r>
            <a:r>
              <a:rPr lang="en-GB" sz="1400" b="0" u="none" strike="noStrike" dirty="0">
                <a:solidFill>
                  <a:schemeClr val="bg1"/>
                </a:solidFill>
                <a:effectLst/>
                <a:latin typeface="+mn-lt"/>
                <a:hlinkClick r:id="rId7">
                  <a:extLst>
                    <a:ext uri="{A12FA001-AC4F-418D-AE19-62706E023703}">
                      <ahyp:hlinkClr xmlns:ahyp="http://schemas.microsoft.com/office/drawing/2018/hyperlinkcolor" val="tx"/>
                    </a:ext>
                  </a:extLst>
                </a:hlinkClick>
              </a:rPr>
              <a:t>quarks</a:t>
            </a:r>
            <a:endParaRPr lang="en-GB" sz="1400" dirty="0">
              <a:solidFill>
                <a:schemeClr val="bg1"/>
              </a:solidFill>
            </a:endParaRPr>
          </a:p>
        </p:txBody>
      </p:sp>
      <p:sp>
        <p:nvSpPr>
          <p:cNvPr id="10" name="TextBox 9">
            <a:extLst>
              <a:ext uri="{FF2B5EF4-FFF2-40B4-BE49-F238E27FC236}">
                <a16:creationId xmlns:a16="http://schemas.microsoft.com/office/drawing/2014/main" id="{A80A420F-9F47-D75E-18B4-CA5041DE8F00}"/>
              </a:ext>
            </a:extLst>
          </p:cNvPr>
          <p:cNvSpPr txBox="1"/>
          <p:nvPr/>
        </p:nvSpPr>
        <p:spPr>
          <a:xfrm>
            <a:off x="5486400" y="2108284"/>
            <a:ext cx="1028700" cy="253916"/>
          </a:xfrm>
          <a:prstGeom prst="rect">
            <a:avLst/>
          </a:prstGeom>
          <a:noFill/>
        </p:spPr>
        <p:txBody>
          <a:bodyPr wrap="square">
            <a:spAutoFit/>
          </a:bodyPr>
          <a:lstStyle/>
          <a:p>
            <a:r>
              <a:rPr lang="en-GB" sz="1050" dirty="0">
                <a:solidFill>
                  <a:schemeClr val="bg2">
                    <a:lumMod val="10000"/>
                  </a:schemeClr>
                </a:solidFill>
              </a:rPr>
              <a:t>May 2026</a:t>
            </a:r>
            <a:endParaRPr lang="en-GB" dirty="0">
              <a:solidFill>
                <a:schemeClr val="bg2">
                  <a:lumMod val="10000"/>
                </a:schemeClr>
              </a:solidFill>
            </a:endParaRPr>
          </a:p>
        </p:txBody>
      </p:sp>
    </p:spTree>
    <p:extLst>
      <p:ext uri="{BB962C8B-B14F-4D97-AF65-F5344CB8AC3E}">
        <p14:creationId xmlns:p14="http://schemas.microsoft.com/office/powerpoint/2010/main" val="252324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95D9A8D-ACB6-4D54-58A2-7C49E6F036E9}"/>
              </a:ext>
            </a:extLst>
          </p:cNvPr>
          <p:cNvSpPr>
            <a:spLocks noGrp="1"/>
          </p:cNvSpPr>
          <p:nvPr>
            <p:ph type="sldNum" sz="quarter" idx="12"/>
          </p:nvPr>
        </p:nvSpPr>
        <p:spPr/>
        <p:txBody>
          <a:bodyPr/>
          <a:lstStyle/>
          <a:p>
            <a:fld id="{11C27751-5DDA-4738-AB35-EF7F2BA692E9}" type="slidenum">
              <a:rPr lang="en-GB" smtClean="0"/>
              <a:t>5</a:t>
            </a:fld>
            <a:endParaRPr lang="en-GB" dirty="0"/>
          </a:p>
        </p:txBody>
      </p:sp>
      <p:pic>
        <p:nvPicPr>
          <p:cNvPr id="3" name="Picture 2" descr="The discovery of the Odderon - HIP Blog">
            <a:extLst>
              <a:ext uri="{FF2B5EF4-FFF2-40B4-BE49-F238E27FC236}">
                <a16:creationId xmlns:a16="http://schemas.microsoft.com/office/drawing/2014/main" id="{D11BC41D-498B-AADA-9DC2-BCB604DAD93B}"/>
              </a:ext>
            </a:extLst>
          </p:cNvPr>
          <p:cNvPicPr>
            <a:picLocks noChangeAspect="1"/>
          </p:cNvPicPr>
          <p:nvPr/>
        </p:nvPicPr>
        <p:blipFill>
          <a:blip r:embed="rId2"/>
          <a:stretch>
            <a:fillRect/>
          </a:stretch>
        </p:blipFill>
        <p:spPr>
          <a:xfrm>
            <a:off x="1143000" y="2272061"/>
            <a:ext cx="6858000" cy="2313878"/>
          </a:xfrm>
          <a:prstGeom prst="rect">
            <a:avLst/>
          </a:prstGeom>
        </p:spPr>
      </p:pic>
      <p:pic>
        <p:nvPicPr>
          <p:cNvPr id="5" name="Picture 4" descr="Large Hadron Collider detects elusive 'odderon' quasiparticle 50 YEARS after it was first predicted | Daily Mail Online">
            <a:extLst>
              <a:ext uri="{FF2B5EF4-FFF2-40B4-BE49-F238E27FC236}">
                <a16:creationId xmlns:a16="http://schemas.microsoft.com/office/drawing/2014/main" id="{DC2C5050-DE67-4DF6-394C-DFAC87DB7837}"/>
              </a:ext>
            </a:extLst>
          </p:cNvPr>
          <p:cNvPicPr>
            <a:picLocks noChangeAspect="1"/>
          </p:cNvPicPr>
          <p:nvPr/>
        </p:nvPicPr>
        <p:blipFill>
          <a:blip r:embed="rId3"/>
          <a:stretch>
            <a:fillRect/>
          </a:stretch>
        </p:blipFill>
        <p:spPr>
          <a:xfrm>
            <a:off x="987391" y="161649"/>
            <a:ext cx="1085175" cy="1058831"/>
          </a:xfrm>
          <a:prstGeom prst="rect">
            <a:avLst/>
          </a:prstGeom>
        </p:spPr>
      </p:pic>
      <p:sp>
        <p:nvSpPr>
          <p:cNvPr id="6" name="TextBox 5">
            <a:extLst>
              <a:ext uri="{FF2B5EF4-FFF2-40B4-BE49-F238E27FC236}">
                <a16:creationId xmlns:a16="http://schemas.microsoft.com/office/drawing/2014/main" id="{49A7D51D-409D-2250-4326-6D3C4069EC32}"/>
              </a:ext>
            </a:extLst>
          </p:cNvPr>
          <p:cNvSpPr txBox="1"/>
          <p:nvPr/>
        </p:nvSpPr>
        <p:spPr>
          <a:xfrm>
            <a:off x="457200" y="1220481"/>
            <a:ext cx="2743200" cy="261610"/>
          </a:xfrm>
          <a:prstGeom prst="rect">
            <a:avLst/>
          </a:prstGeom>
          <a:noFill/>
        </p:spPr>
        <p:txBody>
          <a:bodyPr wrap="square" rtlCol="0">
            <a:spAutoFit/>
          </a:bodyPr>
          <a:lstStyle/>
          <a:p>
            <a:r>
              <a:rPr lang="en-GB" sz="1100" dirty="0" err="1"/>
              <a:t>I.Ya</a:t>
            </a:r>
            <a:r>
              <a:rPr lang="en-GB" sz="1100" dirty="0"/>
              <a:t>. </a:t>
            </a:r>
            <a:r>
              <a:rPr lang="en-GB" sz="1100" dirty="0" err="1"/>
              <a:t>Pomeranchuk</a:t>
            </a:r>
            <a:r>
              <a:rPr lang="en-GB" sz="1100" dirty="0"/>
              <a:t>, 1913-1966</a:t>
            </a:r>
          </a:p>
        </p:txBody>
      </p:sp>
      <p:sp>
        <p:nvSpPr>
          <p:cNvPr id="4" name="TextBox 3">
            <a:extLst>
              <a:ext uri="{FF2B5EF4-FFF2-40B4-BE49-F238E27FC236}">
                <a16:creationId xmlns:a16="http://schemas.microsoft.com/office/drawing/2014/main" id="{F1FCBF64-8059-F882-D3D2-1062A2C20AB5}"/>
              </a:ext>
            </a:extLst>
          </p:cNvPr>
          <p:cNvSpPr txBox="1"/>
          <p:nvPr/>
        </p:nvSpPr>
        <p:spPr>
          <a:xfrm>
            <a:off x="762000" y="5325070"/>
            <a:ext cx="8458200" cy="923330"/>
          </a:xfrm>
          <a:prstGeom prst="rect">
            <a:avLst/>
          </a:prstGeom>
          <a:noFill/>
        </p:spPr>
        <p:txBody>
          <a:bodyPr wrap="square" rtlCol="0">
            <a:spAutoFit/>
          </a:bodyPr>
          <a:lstStyle/>
          <a:p>
            <a:r>
              <a:rPr lang="en-GB" dirty="0"/>
              <a:t>Totem collaboration at the LHC claims experimental discovery, 2018- 2021.</a:t>
            </a:r>
          </a:p>
          <a:p>
            <a:r>
              <a:rPr lang="en-GB" dirty="0"/>
              <a:t>  New experimental confirmations are still needed.</a:t>
            </a:r>
          </a:p>
          <a:p>
            <a:r>
              <a:rPr lang="en-GB" dirty="0">
                <a:solidFill>
                  <a:srgbClr val="7030A0"/>
                </a:solidFill>
              </a:rPr>
              <a:t>Some non-conventional methods are proposed by VK and collaborators (2018-2026)</a:t>
            </a:r>
          </a:p>
        </p:txBody>
      </p:sp>
      <p:sp>
        <p:nvSpPr>
          <p:cNvPr id="7" name="TextBox 6">
            <a:extLst>
              <a:ext uri="{FF2B5EF4-FFF2-40B4-BE49-F238E27FC236}">
                <a16:creationId xmlns:a16="http://schemas.microsoft.com/office/drawing/2014/main" id="{80C964A4-11FB-F9CC-A4EC-D80FAC9754F9}"/>
              </a:ext>
            </a:extLst>
          </p:cNvPr>
          <p:cNvSpPr txBox="1"/>
          <p:nvPr/>
        </p:nvSpPr>
        <p:spPr>
          <a:xfrm>
            <a:off x="3657600" y="76200"/>
            <a:ext cx="1524000" cy="369332"/>
          </a:xfrm>
          <a:prstGeom prst="rect">
            <a:avLst/>
          </a:prstGeom>
          <a:solidFill>
            <a:schemeClr val="tx2"/>
          </a:solidFill>
          <a:ln w="28575">
            <a:solidFill>
              <a:schemeClr val="tx2"/>
            </a:solidFill>
          </a:ln>
        </p:spPr>
        <p:txBody>
          <a:bodyPr wrap="square" rtlCol="0">
            <a:spAutoFit/>
          </a:bodyPr>
          <a:lstStyle/>
          <a:p>
            <a:r>
              <a:rPr lang="en-GB" dirty="0">
                <a:solidFill>
                  <a:schemeClr val="bg1"/>
                </a:solidFill>
                <a:latin typeface="Amasis MT Pro Black" panose="02040A04050005020304" pitchFamily="18" charset="0"/>
              </a:rPr>
              <a:t>ODDERON</a:t>
            </a:r>
          </a:p>
        </p:txBody>
      </p:sp>
      <p:sp>
        <p:nvSpPr>
          <p:cNvPr id="8" name="TextBox 7">
            <a:extLst>
              <a:ext uri="{FF2B5EF4-FFF2-40B4-BE49-F238E27FC236}">
                <a16:creationId xmlns:a16="http://schemas.microsoft.com/office/drawing/2014/main" id="{C3E48903-01CA-BD92-D0E3-5CCD173B0413}"/>
              </a:ext>
            </a:extLst>
          </p:cNvPr>
          <p:cNvSpPr txBox="1"/>
          <p:nvPr/>
        </p:nvSpPr>
        <p:spPr>
          <a:xfrm>
            <a:off x="2362200" y="609600"/>
            <a:ext cx="6705600" cy="523220"/>
          </a:xfrm>
          <a:prstGeom prst="rect">
            <a:avLst/>
          </a:prstGeom>
          <a:noFill/>
        </p:spPr>
        <p:txBody>
          <a:bodyPr wrap="square" rtlCol="0">
            <a:spAutoFit/>
          </a:bodyPr>
          <a:lstStyle/>
          <a:p>
            <a:r>
              <a:rPr lang="en-GB" sz="1400" dirty="0" err="1"/>
              <a:t>Pomeranchuk</a:t>
            </a:r>
            <a:r>
              <a:rPr lang="en-GB" sz="1400" dirty="0"/>
              <a:t> theorem (1958): at very high energies, the difference in interaction of an  elementary particle and antiparticle with the target particle vanishes</a:t>
            </a:r>
          </a:p>
        </p:txBody>
      </p:sp>
      <p:sp>
        <p:nvSpPr>
          <p:cNvPr id="9" name="TextBox 8">
            <a:extLst>
              <a:ext uri="{FF2B5EF4-FFF2-40B4-BE49-F238E27FC236}">
                <a16:creationId xmlns:a16="http://schemas.microsoft.com/office/drawing/2014/main" id="{40AF1C77-31C6-3959-7858-A74464FF5928}"/>
              </a:ext>
            </a:extLst>
          </p:cNvPr>
          <p:cNvSpPr txBox="1"/>
          <p:nvPr/>
        </p:nvSpPr>
        <p:spPr>
          <a:xfrm>
            <a:off x="5638800" y="1447800"/>
            <a:ext cx="1752600" cy="261610"/>
          </a:xfrm>
          <a:prstGeom prst="rect">
            <a:avLst/>
          </a:prstGeom>
          <a:noFill/>
        </p:spPr>
        <p:txBody>
          <a:bodyPr wrap="square" rtlCol="0">
            <a:spAutoFit/>
          </a:bodyPr>
          <a:lstStyle/>
          <a:p>
            <a:r>
              <a:rPr lang="en-GB" sz="1100" dirty="0" err="1">
                <a:solidFill>
                  <a:schemeClr val="tx2"/>
                </a:solidFill>
              </a:rPr>
              <a:t>Łukaszuk</a:t>
            </a:r>
            <a:r>
              <a:rPr lang="en-GB" sz="1100" dirty="0">
                <a:solidFill>
                  <a:schemeClr val="tx2"/>
                </a:solidFill>
              </a:rPr>
              <a:t>; Nicolescu 1973</a:t>
            </a:r>
            <a:endParaRPr lang="en-GB" dirty="0">
              <a:solidFill>
                <a:schemeClr val="tx2"/>
              </a:solidFill>
            </a:endParaRPr>
          </a:p>
        </p:txBody>
      </p:sp>
      <p:sp>
        <p:nvSpPr>
          <p:cNvPr id="12" name="TextBox 11">
            <a:extLst>
              <a:ext uri="{FF2B5EF4-FFF2-40B4-BE49-F238E27FC236}">
                <a16:creationId xmlns:a16="http://schemas.microsoft.com/office/drawing/2014/main" id="{4F0DF022-E1EF-4670-3E49-57063CEC4AD5}"/>
              </a:ext>
            </a:extLst>
          </p:cNvPr>
          <p:cNvSpPr txBox="1"/>
          <p:nvPr/>
        </p:nvSpPr>
        <p:spPr>
          <a:xfrm>
            <a:off x="5638800" y="1861810"/>
            <a:ext cx="2743200" cy="253916"/>
          </a:xfrm>
          <a:prstGeom prst="rect">
            <a:avLst/>
          </a:prstGeom>
          <a:noFill/>
        </p:spPr>
        <p:txBody>
          <a:bodyPr wrap="square" rtlCol="0">
            <a:spAutoFit/>
          </a:bodyPr>
          <a:lstStyle/>
          <a:p>
            <a:r>
              <a:rPr lang="en-GB" sz="1050" b="1" dirty="0">
                <a:solidFill>
                  <a:srgbClr val="FF0000"/>
                </a:solidFill>
              </a:rPr>
              <a:t>Firm prediction of Quantum Chromodynamics</a:t>
            </a:r>
          </a:p>
        </p:txBody>
      </p:sp>
      <p:cxnSp>
        <p:nvCxnSpPr>
          <p:cNvPr id="14" name="Straight Arrow Connector 13">
            <a:extLst>
              <a:ext uri="{FF2B5EF4-FFF2-40B4-BE49-F238E27FC236}">
                <a16:creationId xmlns:a16="http://schemas.microsoft.com/office/drawing/2014/main" id="{67555FF6-21F7-F70E-A4F2-48743DDC4FD5}"/>
              </a:ext>
            </a:extLst>
          </p:cNvPr>
          <p:cNvCxnSpPr/>
          <p:nvPr/>
        </p:nvCxnSpPr>
        <p:spPr>
          <a:xfrm>
            <a:off x="1828800" y="1600200"/>
            <a:ext cx="533400" cy="51552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91DD9E39-D676-0B94-29FE-8C9B0FF99470}"/>
              </a:ext>
            </a:extLst>
          </p:cNvPr>
          <p:cNvSpPr txBox="1"/>
          <p:nvPr/>
        </p:nvSpPr>
        <p:spPr>
          <a:xfrm>
            <a:off x="2305050" y="4615190"/>
            <a:ext cx="6000750" cy="261610"/>
          </a:xfrm>
          <a:prstGeom prst="rect">
            <a:avLst/>
          </a:prstGeom>
          <a:noFill/>
        </p:spPr>
        <p:txBody>
          <a:bodyPr wrap="square">
            <a:spAutoFit/>
          </a:bodyPr>
          <a:lstStyle/>
          <a:p>
            <a:r>
              <a:rPr lang="en-GB" sz="1100" dirty="0">
                <a:solidFill>
                  <a:srgbClr val="FF0000"/>
                </a:solidFill>
                <a:latin typeface="Times New Roman" panose="02020603050405020304" pitchFamily="18" charset="0"/>
              </a:rPr>
              <a:t>In QCD the </a:t>
            </a:r>
            <a:r>
              <a:rPr lang="en-GB" sz="1100" dirty="0" err="1">
                <a:solidFill>
                  <a:srgbClr val="FF0000"/>
                </a:solidFill>
                <a:latin typeface="Times New Roman" panose="02020603050405020304" pitchFamily="18" charset="0"/>
              </a:rPr>
              <a:t>Odderon</a:t>
            </a:r>
            <a:r>
              <a:rPr lang="en-GB" sz="1100" dirty="0">
                <a:solidFill>
                  <a:srgbClr val="FF0000"/>
                </a:solidFill>
                <a:latin typeface="Times New Roman" panose="02020603050405020304" pitchFamily="18" charset="0"/>
              </a:rPr>
              <a:t> exchange amplitude is expected to be very small, quite challenging to observe  </a:t>
            </a:r>
          </a:p>
        </p:txBody>
      </p:sp>
      <p:cxnSp>
        <p:nvCxnSpPr>
          <p:cNvPr id="13" name="Straight Arrow Connector 12">
            <a:extLst>
              <a:ext uri="{FF2B5EF4-FFF2-40B4-BE49-F238E27FC236}">
                <a16:creationId xmlns:a16="http://schemas.microsoft.com/office/drawing/2014/main" id="{2FFD720C-A2D5-CB65-37A5-0B1190DD73DE}"/>
              </a:ext>
            </a:extLst>
          </p:cNvPr>
          <p:cNvCxnSpPr/>
          <p:nvPr/>
        </p:nvCxnSpPr>
        <p:spPr>
          <a:xfrm flipH="1">
            <a:off x="6858000" y="2059878"/>
            <a:ext cx="152400" cy="32267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4311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A52EA64-5DFE-D8E6-224D-D74F93BA2BAE}"/>
              </a:ext>
            </a:extLst>
          </p:cNvPr>
          <p:cNvSpPr>
            <a:spLocks noGrp="1"/>
          </p:cNvSpPr>
          <p:nvPr>
            <p:ph type="sldNum" sz="quarter" idx="12"/>
          </p:nvPr>
        </p:nvSpPr>
        <p:spPr/>
        <p:txBody>
          <a:bodyPr/>
          <a:lstStyle/>
          <a:p>
            <a:fld id="{11C27751-5DDA-4738-AB35-EF7F2BA692E9}" type="slidenum">
              <a:rPr lang="en-GB" smtClean="0"/>
              <a:t>6</a:t>
            </a:fld>
            <a:endParaRPr lang="en-GB"/>
          </a:p>
        </p:txBody>
      </p:sp>
      <p:pic>
        <p:nvPicPr>
          <p:cNvPr id="3" name="Picture 2" descr="Instant On Energy - Microgrid, Resiliency">
            <a:extLst>
              <a:ext uri="{FF2B5EF4-FFF2-40B4-BE49-F238E27FC236}">
                <a16:creationId xmlns:a16="http://schemas.microsoft.com/office/drawing/2014/main" id="{E0DC4656-A9F7-E6E1-AD63-AC3937E0A93D}"/>
              </a:ext>
            </a:extLst>
          </p:cNvPr>
          <p:cNvPicPr>
            <a:picLocks noChangeAspect="1"/>
          </p:cNvPicPr>
          <p:nvPr/>
        </p:nvPicPr>
        <p:blipFill>
          <a:blip r:embed="rId2"/>
          <a:stretch>
            <a:fillRect/>
          </a:stretch>
        </p:blipFill>
        <p:spPr>
          <a:xfrm>
            <a:off x="304800" y="99001"/>
            <a:ext cx="838200" cy="739199"/>
          </a:xfrm>
          <a:prstGeom prst="rect">
            <a:avLst/>
          </a:prstGeom>
        </p:spPr>
      </p:pic>
      <p:sp>
        <p:nvSpPr>
          <p:cNvPr id="5" name="TextBox 4">
            <a:extLst>
              <a:ext uri="{FF2B5EF4-FFF2-40B4-BE49-F238E27FC236}">
                <a16:creationId xmlns:a16="http://schemas.microsoft.com/office/drawing/2014/main" id="{E065A811-6C91-9F2E-1705-C140840E0143}"/>
              </a:ext>
            </a:extLst>
          </p:cNvPr>
          <p:cNvSpPr txBox="1"/>
          <p:nvPr/>
        </p:nvSpPr>
        <p:spPr>
          <a:xfrm>
            <a:off x="381000" y="838200"/>
            <a:ext cx="8686800" cy="2862322"/>
          </a:xfrm>
          <a:prstGeom prst="rect">
            <a:avLst/>
          </a:prstGeom>
          <a:noFill/>
        </p:spPr>
        <p:txBody>
          <a:bodyPr wrap="square">
            <a:spAutoFit/>
          </a:bodyPr>
          <a:lstStyle/>
          <a:p>
            <a:r>
              <a:rPr lang="en-GB" dirty="0">
                <a:solidFill>
                  <a:schemeClr val="tx2"/>
                </a:solidFill>
              </a:rPr>
              <a:t>Imagine a ball sitting in a valley. A hill separates it from another valley.</a:t>
            </a:r>
          </a:p>
          <a:p>
            <a:r>
              <a:rPr lang="en-GB" dirty="0">
                <a:solidFill>
                  <a:schemeClr val="tx2"/>
                </a:solidFill>
              </a:rPr>
              <a:t>Normally, if the ball doesn't have enough energy to climb the hill, it stays where it is.</a:t>
            </a:r>
          </a:p>
          <a:p>
            <a:r>
              <a:rPr lang="en-GB" dirty="0">
                <a:solidFill>
                  <a:schemeClr val="tx2"/>
                </a:solidFill>
              </a:rPr>
              <a:t>In quantum physics, however, there is another possibility: the ball can appear on the other side of the hill without going over it. This is </a:t>
            </a:r>
            <a:r>
              <a:rPr lang="en-GB" dirty="0">
                <a:solidFill>
                  <a:srgbClr val="FF0000"/>
                </a:solidFill>
              </a:rPr>
              <a:t>quantum tunnelling.</a:t>
            </a:r>
          </a:p>
          <a:p>
            <a:r>
              <a:rPr lang="en-GB" dirty="0">
                <a:solidFill>
                  <a:schemeClr val="tx2"/>
                </a:solidFill>
              </a:rPr>
              <a:t>An instanton is a mathematical description of a particularly important kind of quantum tunnelling event. </a:t>
            </a:r>
            <a:r>
              <a:rPr lang="en-GB" sz="1400" b="1" dirty="0">
                <a:solidFill>
                  <a:schemeClr val="accent3">
                    <a:lumMod val="50000"/>
                  </a:schemeClr>
                </a:solidFill>
              </a:rPr>
              <a:t>A. A. </a:t>
            </a:r>
            <a:r>
              <a:rPr lang="en-GB" sz="1400" b="1" dirty="0" err="1">
                <a:solidFill>
                  <a:schemeClr val="accent3">
                    <a:lumMod val="50000"/>
                  </a:schemeClr>
                </a:solidFill>
              </a:rPr>
              <a:t>Belavin</a:t>
            </a:r>
            <a:r>
              <a:rPr lang="en-GB" sz="1400" b="1" dirty="0">
                <a:solidFill>
                  <a:schemeClr val="accent3">
                    <a:lumMod val="50000"/>
                  </a:schemeClr>
                </a:solidFill>
              </a:rPr>
              <a:t>, A. M. Polyakov, A. S. Schwartz and Y. S. </a:t>
            </a:r>
            <a:r>
              <a:rPr lang="en-GB" sz="1400" b="1" dirty="0" err="1">
                <a:solidFill>
                  <a:schemeClr val="accent3">
                    <a:lumMod val="50000"/>
                  </a:schemeClr>
                </a:solidFill>
              </a:rPr>
              <a:t>Tyupkin</a:t>
            </a:r>
            <a:r>
              <a:rPr lang="en-GB" sz="1400" b="1" dirty="0">
                <a:solidFill>
                  <a:schemeClr val="accent3">
                    <a:lumMod val="50000"/>
                  </a:schemeClr>
                </a:solidFill>
              </a:rPr>
              <a:t>, Phys. Lett. 59B 85 (1975).</a:t>
            </a:r>
            <a:endParaRPr lang="en-GB" b="1" dirty="0">
              <a:solidFill>
                <a:schemeClr val="accent3">
                  <a:lumMod val="50000"/>
                </a:schemeClr>
              </a:solidFill>
            </a:endParaRPr>
          </a:p>
          <a:p>
            <a:r>
              <a:rPr lang="en-GB" dirty="0">
                <a:solidFill>
                  <a:schemeClr val="tx2"/>
                </a:solidFill>
              </a:rPr>
              <a:t>QCD instantons were either directly responsible for generating or contributed to many fundamental aspects of low-energy dynamics of strong interactions</a:t>
            </a:r>
          </a:p>
          <a:p>
            <a:r>
              <a:rPr lang="en-GB" dirty="0">
                <a:solidFill>
                  <a:schemeClr val="tx2"/>
                </a:solidFill>
              </a:rPr>
              <a:t>Instanton-based phenomenological models provide at least a qualitative description of the QCD vacuum.</a:t>
            </a:r>
          </a:p>
        </p:txBody>
      </p:sp>
      <p:sp>
        <p:nvSpPr>
          <p:cNvPr id="7" name="TextBox 6">
            <a:extLst>
              <a:ext uri="{FF2B5EF4-FFF2-40B4-BE49-F238E27FC236}">
                <a16:creationId xmlns:a16="http://schemas.microsoft.com/office/drawing/2014/main" id="{285E433F-0226-0E30-768B-2E60408FB2DC}"/>
              </a:ext>
            </a:extLst>
          </p:cNvPr>
          <p:cNvSpPr txBox="1"/>
          <p:nvPr/>
        </p:nvSpPr>
        <p:spPr>
          <a:xfrm>
            <a:off x="152400" y="4715470"/>
            <a:ext cx="8763000" cy="2031325"/>
          </a:xfrm>
          <a:prstGeom prst="rect">
            <a:avLst/>
          </a:prstGeom>
          <a:noFill/>
        </p:spPr>
        <p:txBody>
          <a:bodyPr wrap="square">
            <a:spAutoFit/>
          </a:bodyPr>
          <a:lstStyle/>
          <a:p>
            <a:endParaRPr lang="en-GB" dirty="0"/>
          </a:p>
          <a:p>
            <a:endParaRPr lang="en-GB" dirty="0"/>
          </a:p>
          <a:p>
            <a:endParaRPr lang="en-GB" dirty="0"/>
          </a:p>
          <a:p>
            <a:endParaRPr lang="en-GB" dirty="0"/>
          </a:p>
          <a:p>
            <a:r>
              <a:rPr lang="en-GB" dirty="0"/>
              <a:t>Our motivation is to search for QCD instanton events directly in scattering experiments at the LHC.  </a:t>
            </a:r>
            <a:r>
              <a:rPr lang="en-GB" dirty="0">
                <a:solidFill>
                  <a:srgbClr val="7030A0"/>
                </a:solidFill>
              </a:rPr>
              <a:t>VK and collaborators (2021-2026). We proposed searches in a special type of events, where severe backgrounds are strongly suppressed.</a:t>
            </a:r>
          </a:p>
        </p:txBody>
      </p:sp>
      <p:sp>
        <p:nvSpPr>
          <p:cNvPr id="9" name="TextBox 8">
            <a:extLst>
              <a:ext uri="{FF2B5EF4-FFF2-40B4-BE49-F238E27FC236}">
                <a16:creationId xmlns:a16="http://schemas.microsoft.com/office/drawing/2014/main" id="{2004389C-3B68-FA3A-B527-CCC8F0C4A252}"/>
              </a:ext>
            </a:extLst>
          </p:cNvPr>
          <p:cNvSpPr txBox="1"/>
          <p:nvPr/>
        </p:nvSpPr>
        <p:spPr>
          <a:xfrm>
            <a:off x="304800" y="5105400"/>
            <a:ext cx="8229600" cy="646331"/>
          </a:xfrm>
          <a:prstGeom prst="rect">
            <a:avLst/>
          </a:prstGeom>
          <a:noFill/>
        </p:spPr>
        <p:txBody>
          <a:bodyPr wrap="square">
            <a:spAutoFit/>
          </a:bodyPr>
          <a:lstStyle/>
          <a:p>
            <a:r>
              <a:rPr lang="en-GB" dirty="0"/>
              <a:t>In the past, in the context of deep inelastic ep scattering, QCD instanton contributions were searched for (but not observed) at the HERA collider</a:t>
            </a:r>
          </a:p>
        </p:txBody>
      </p:sp>
      <p:pic>
        <p:nvPicPr>
          <p:cNvPr id="11" name="Picture 10">
            <a:extLst>
              <a:ext uri="{FF2B5EF4-FFF2-40B4-BE49-F238E27FC236}">
                <a16:creationId xmlns:a16="http://schemas.microsoft.com/office/drawing/2014/main" id="{A47749DE-F9E0-1C3E-882C-7F48485124FF}"/>
              </a:ext>
            </a:extLst>
          </p:cNvPr>
          <p:cNvPicPr>
            <a:picLocks noChangeAspect="1"/>
          </p:cNvPicPr>
          <p:nvPr/>
        </p:nvPicPr>
        <p:blipFill>
          <a:blip r:embed="rId3"/>
          <a:stretch>
            <a:fillRect/>
          </a:stretch>
        </p:blipFill>
        <p:spPr>
          <a:xfrm>
            <a:off x="7654589" y="4254520"/>
            <a:ext cx="879811" cy="835544"/>
          </a:xfrm>
          <a:prstGeom prst="rect">
            <a:avLst/>
          </a:prstGeom>
        </p:spPr>
      </p:pic>
      <p:sp>
        <p:nvSpPr>
          <p:cNvPr id="13" name="TextBox 12">
            <a:extLst>
              <a:ext uri="{FF2B5EF4-FFF2-40B4-BE49-F238E27FC236}">
                <a16:creationId xmlns:a16="http://schemas.microsoft.com/office/drawing/2014/main" id="{4CA83D4B-7ABF-5F07-3E91-9EEB2C31746E}"/>
              </a:ext>
            </a:extLst>
          </p:cNvPr>
          <p:cNvSpPr txBox="1"/>
          <p:nvPr/>
        </p:nvSpPr>
        <p:spPr>
          <a:xfrm>
            <a:off x="152400" y="4355068"/>
            <a:ext cx="7162800" cy="646331"/>
          </a:xfrm>
          <a:prstGeom prst="rect">
            <a:avLst/>
          </a:prstGeom>
          <a:noFill/>
        </p:spPr>
        <p:txBody>
          <a:bodyPr wrap="square">
            <a:spAutoFit/>
          </a:bodyPr>
          <a:lstStyle/>
          <a:p>
            <a:r>
              <a:rPr lang="en-GB" sz="1800" b="1" dirty="0">
                <a:solidFill>
                  <a:srgbClr val="0070C0"/>
                </a:solidFill>
                <a:latin typeface="Calibri" panose="020F0502020204030204" pitchFamily="34" charset="0"/>
              </a:rPr>
              <a:t>Effectively –a family of new multiparticle  vertices  in hadron collisions</a:t>
            </a:r>
          </a:p>
          <a:p>
            <a:r>
              <a:rPr lang="en-GB" b="1" dirty="0">
                <a:solidFill>
                  <a:srgbClr val="0070C0"/>
                </a:solidFill>
                <a:latin typeface="Calibri" panose="020F0502020204030204" pitchFamily="34" charset="0"/>
              </a:rPr>
              <a:t>Appearance of the ‘fireballs’ with multiple particles in the final state</a:t>
            </a:r>
            <a:endParaRPr lang="en-GB" sz="1800" b="1" dirty="0">
              <a:solidFill>
                <a:srgbClr val="0070C0"/>
              </a:solidFill>
              <a:latin typeface="Calibri" panose="020F0502020204030204" pitchFamily="34" charset="0"/>
            </a:endParaRPr>
          </a:p>
        </p:txBody>
      </p:sp>
      <p:sp>
        <p:nvSpPr>
          <p:cNvPr id="15" name="TextBox 12">
            <a:extLst>
              <a:ext uri="{FF2B5EF4-FFF2-40B4-BE49-F238E27FC236}">
                <a16:creationId xmlns:a16="http://schemas.microsoft.com/office/drawing/2014/main" id="{79779373-DF04-FED7-4F9B-92391DDDA3C3}"/>
              </a:ext>
            </a:extLst>
          </p:cNvPr>
          <p:cNvSpPr txBox="1">
            <a:spLocks noChangeArrowheads="1"/>
          </p:cNvSpPr>
          <p:nvPr/>
        </p:nvSpPr>
        <p:spPr bwMode="auto">
          <a:xfrm>
            <a:off x="381000" y="3733800"/>
            <a:ext cx="8153400" cy="369332"/>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solidFill>
                  <a:srgbClr val="FF0000"/>
                </a:solidFill>
                <a:latin typeface="SFRM1095"/>
              </a:rPr>
              <a:t>Observation of Instantons is one of the biggest challenges for particle physics to date</a:t>
            </a:r>
            <a:endParaRPr lang="en-GB" altLang="en-US" sz="1800" dirty="0">
              <a:solidFill>
                <a:srgbClr val="FF0000"/>
              </a:solidFill>
            </a:endParaRPr>
          </a:p>
        </p:txBody>
      </p:sp>
      <p:pic>
        <p:nvPicPr>
          <p:cNvPr id="6" name="Picture 6">
            <a:extLst>
              <a:ext uri="{FF2B5EF4-FFF2-40B4-BE49-F238E27FC236}">
                <a16:creationId xmlns:a16="http://schemas.microsoft.com/office/drawing/2014/main" id="{DC9A0B22-F385-EC80-6B6F-1098680D76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66066" y="76199"/>
            <a:ext cx="1668148" cy="657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94251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5214</TotalTime>
  <Words>561</Words>
  <Application>Microsoft Office PowerPoint</Application>
  <PresentationFormat>On-screen Show (4:3)</PresentationFormat>
  <Paragraphs>63</Paragraphs>
  <Slides>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vt:i4>
      </vt:variant>
    </vt:vector>
  </HeadingPairs>
  <TitlesOfParts>
    <vt:vector size="16" baseType="lpstr">
      <vt:lpstr>Amasis MT Pro Black</vt:lpstr>
      <vt:lpstr>Arial</vt:lpstr>
      <vt:lpstr>Arial Rounded MT Bold</vt:lpstr>
      <vt:lpstr>Arial Unicode MS</vt:lpstr>
      <vt:lpstr>Bahnschrift</vt:lpstr>
      <vt:lpstr>Calibri</vt:lpstr>
      <vt:lpstr>Comic Sans MS</vt:lpstr>
      <vt:lpstr>SFRM1095</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valery</dc:creator>
  <cp:lastModifiedBy>KHOZE, VALERY A.</cp:lastModifiedBy>
  <cp:revision>888</cp:revision>
  <dcterms:created xsi:type="dcterms:W3CDTF">2016-09-22T19:54:31Z</dcterms:created>
  <dcterms:modified xsi:type="dcterms:W3CDTF">2026-10-03T16:38:24Z</dcterms:modified>
</cp:coreProperties>
</file>