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88" r:id="rId4"/>
  </p:sldMasterIdLst>
  <p:notesMasterIdLst>
    <p:notesMasterId r:id="rId51"/>
  </p:notesMasterIdLst>
  <p:sldIdLst>
    <p:sldId id="891" r:id="rId5"/>
    <p:sldId id="896" r:id="rId6"/>
    <p:sldId id="747" r:id="rId7"/>
    <p:sldId id="764" r:id="rId8"/>
    <p:sldId id="261" r:id="rId9"/>
    <p:sldId id="826" r:id="rId10"/>
    <p:sldId id="367" r:id="rId11"/>
    <p:sldId id="375" r:id="rId12"/>
    <p:sldId id="317" r:id="rId13"/>
    <p:sldId id="838" r:id="rId14"/>
    <p:sldId id="869" r:id="rId15"/>
    <p:sldId id="870" r:id="rId16"/>
    <p:sldId id="873" r:id="rId17"/>
    <p:sldId id="775" r:id="rId18"/>
    <p:sldId id="875" r:id="rId19"/>
    <p:sldId id="893" r:id="rId20"/>
    <p:sldId id="796" r:id="rId21"/>
    <p:sldId id="548" r:id="rId22"/>
    <p:sldId id="842" r:id="rId23"/>
    <p:sldId id="880" r:id="rId24"/>
    <p:sldId id="865" r:id="rId25"/>
    <p:sldId id="866" r:id="rId26"/>
    <p:sldId id="468" r:id="rId27"/>
    <p:sldId id="881" r:id="rId28"/>
    <p:sldId id="882" r:id="rId29"/>
    <p:sldId id="883" r:id="rId30"/>
    <p:sldId id="876" r:id="rId31"/>
    <p:sldId id="877" r:id="rId32"/>
    <p:sldId id="878" r:id="rId33"/>
    <p:sldId id="886" r:id="rId34"/>
    <p:sldId id="889" r:id="rId35"/>
    <p:sldId id="888" r:id="rId36"/>
    <p:sldId id="890" r:id="rId37"/>
    <p:sldId id="258" r:id="rId38"/>
    <p:sldId id="366" r:id="rId39"/>
    <p:sldId id="359" r:id="rId40"/>
    <p:sldId id="536" r:id="rId41"/>
    <p:sldId id="811" r:id="rId42"/>
    <p:sldId id="286" r:id="rId43"/>
    <p:sldId id="790" r:id="rId44"/>
    <p:sldId id="867" r:id="rId45"/>
    <p:sldId id="872" r:id="rId46"/>
    <p:sldId id="895" r:id="rId47"/>
    <p:sldId id="894" r:id="rId48"/>
    <p:sldId id="854" r:id="rId49"/>
    <p:sldId id="87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4" autoAdjust="0"/>
    <p:restoredTop sz="94471" autoAdjust="0"/>
  </p:normalViewPr>
  <p:slideViewPr>
    <p:cSldViewPr snapToGrid="0" showGuides="1">
      <p:cViewPr varScale="1">
        <p:scale>
          <a:sx n="49" d="100"/>
          <a:sy n="49" d="100"/>
        </p:scale>
        <p:origin x="684" y="4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B2828-1A36-4336-9F79-AB971D06E747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FAFB-A236-481C-B204-776FEC00F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74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0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7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35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074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02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0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BAF9FE36-F6DA-1477-D6D7-C55DF8C89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A34506B-2D1B-F709-B764-28E0C64F6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2102721B-5A70-7A3C-95EE-B097430C6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A81C148-7DC4-42CD-9A82-E71E8A247EA3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6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6300-0B24-4BFB-986D-A2A178324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5722C-EFF5-4C2F-80B1-A9DF51D3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0EE99-EF6F-4550-87BE-B4151842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3E95-1A36-4745-9726-4248BCD4051F}" type="datetime1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EB46-FC23-4668-B10F-F95E3287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4B29-1461-46A3-81AC-2995BEFC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6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3BB1-7553-4FAE-891F-CE1AF2B6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97E92-1BD0-49AF-9025-02999D8E5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78CA-B643-48D9-ADAE-54246E57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66A0-FB4C-4ACB-A08E-97476F293F9E}" type="datetime1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FB2D-E30F-40B1-BBD0-641CB86B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B7CA-DB8C-4447-AFFE-5DFBEB9E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0D3C1-0588-4D7F-A13B-D93AF4A6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3AF87-5FB5-45AC-A0AF-AD78C3A1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9AAD2-4A5B-4FAD-853A-3AC4CAA8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B4524-CC59-4EC4-B3B4-C0F7FB5C4E05}" type="datetime1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739F-0638-40B0-BCD7-97EBA63F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2B7B2-0970-436E-BAAB-7F517EB2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0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C053BA-E384-4ACD-A0A9-5809EDB4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76483-0F53-4CD7-A478-9B6A550725D1}" type="datetime1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B3CC88-0F8A-470C-B280-0C133B45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207B76-7093-4C0C-B0AF-AB53C938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4672-EF12-45E7-A60F-7B32BBEC2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C7BEA-5F2C-4886-BDFB-2A32DA805D1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2800B-74FC-4930-97DF-9489C496FF10}" type="datetime1">
              <a:rPr lang="en-GB" smtClean="0"/>
              <a:t>17/01/2025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DDA0A-0E78-45D6-B26C-431A4097B23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788B-A787-4316-B6B3-0A1DA49DF0D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38BE-B387-4728-A75E-58716F8165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585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3D498-0316-4DC5-B82F-44BBE9203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E8AD0-D2ED-4B55-81E5-640684B6CE54}" type="datetime1">
              <a:rPr lang="en-GB" smtClean="0"/>
              <a:t>17/01/2025</a:t>
            </a:fld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47C00-D4A9-43A2-9954-B5FAC910C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i="1">
              <a:solidFill>
                <a:srgbClr val="0066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924388-0E8A-4FD8-A46C-C55A5D4F9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AD63-068F-4B5C-8E09-63446642F7FB}" type="slidenum">
              <a:rPr lang="fr-CH" altLang="en-US"/>
              <a:pPr>
                <a:defRPr/>
              </a:pPr>
              <a:t>‹#›</a:t>
            </a:fld>
            <a:r>
              <a:rPr lang="fr-CH" altLang="en-US"/>
              <a:t> 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290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71E6B-A326-41AB-8DBD-E732A71D8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B9D5-8165-46EB-BF47-2E04F2827982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BEB7E-48FD-4E4C-A084-4A75D250B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992E1-4F3B-4AF4-BF2B-5EB3CF53D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E930-DBB2-40CE-85CB-06095A26F1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43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4788BC-1809-4909-850C-6D8D0ADBE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D603B-F27E-41FD-B2C4-52BEDAEDDF0F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6C07D-8654-4DA1-83E8-F8B730239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0C4BCC-6D91-4E5B-97FA-BC1560301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C3CC-4EEE-4C9B-A1BB-D3CA913C9A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59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003A1-63BB-468B-9499-9A48B0592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20CF0-5134-44F4-9597-6E9D1618E05E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50BFA-2F23-4F89-B25C-87A1210CD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44FBE-7D2A-464E-A76A-79089D690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BF51-35D7-4004-A725-C865E2F0B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6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B12F0-4EFF-4562-BD2F-0EC1A7639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4C182-6191-42F4-8A58-7B927FED7FD2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D6E7E-4DFB-4F54-8F3C-210C05716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39F71-86E9-40CC-9DA7-94FF67090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CEE4-C06A-4A98-9BA8-D9496A799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10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EB9394-DABA-4AE1-9163-7F610AABC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2420B-9877-4C58-B1D2-09022B26304B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C96980-DF74-4D44-8F4F-6D9FEFB8D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1C997-FBF8-4A7E-AAE2-BB4FA2B62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0B91-5C1D-4D03-9CC2-38F338EA83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7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74D0-8E1A-4B67-9B98-E6299835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121D-D2FA-45F3-AA42-D7444BE4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FB0D-F8C2-4383-B6A7-6709A231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94E1-B449-4F76-B57B-03997BFFB394}" type="datetime1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360DB-F06A-4CAA-9AB2-4321F348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12B10-9C13-4742-99E0-8353A0C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844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3024E1-5A89-44B4-A503-EC2F9064B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AF3E3-5E3F-4890-B9FA-DEFE8F69FD93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F4EA3-55FB-4D06-B790-DF3C1BFA9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6C46FF-3326-45AF-9A03-7D4659C76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CD0C-F3BC-4DC8-A979-93AD1D6BFB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26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29C483-06DF-46A8-A39F-CEDAA5C54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55652-0856-4003-A4EC-1A11D1CDCB8E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D7991A-213B-4874-8CC1-66C4D4ED6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C1A57-5D9D-4236-8136-F3F59EB4E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339F7-3436-46E6-BDA1-142D95442F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68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B1354-2299-465F-9AC5-EFAF7BFC1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5AEE-A4A1-4A86-B5C6-102C64E4E670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6599C-7F84-449A-966C-82A801B8A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801C3-7C5C-41B4-ADA3-E5CD05D75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3BE52-3162-4493-859E-70EEA4D610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03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6294F-8468-4508-9BED-57DA3750D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FDCF7-7085-44DE-B60C-B00052013582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D5883-F5C8-40B2-B76F-DFE53F7CE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F6B8-8153-4BFD-B46C-5094677EB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093A-FEE1-4508-9CF4-CE3058A07A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15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A0D77-4D67-45F3-B0BC-983E6D948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DED8-DE3F-41AC-B239-FB63D3C7A83A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D14A68-E49C-470B-A682-8DBCDBDEF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6EDB8-A64A-484D-AA82-DC0688B39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62F8-0E54-484F-AE56-CDBA9692EE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153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3C98C-BDC6-4CD8-A498-B23B945EF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3393-268B-45E3-AFD8-AA3EAD5F0D98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4A9AA-ECE4-48AE-A213-EC236B613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C9FDC-EA13-430E-8C83-4631403A7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76760-F3A4-48C0-89E3-2B103780C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01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777F-AFDB-4584-950F-15286B6B3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CE163-45E3-4732-AFFD-2C9C19551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CC05-2CD7-47C1-9B4C-83ACD54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94398B-E704-4F48-8AE9-BBD60813A17D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9216-53E4-49AA-B71F-06F3B2F3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7CC28-5052-4799-9B30-F31E2F4A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78B3F-6799-4364-B400-3663408BA5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080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398D-B5E1-49DD-939D-A55B8962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3EDF-AB79-433D-8A0B-323BC7B0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AF2A-A581-4B21-8F55-A43C0A85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731EEA-2906-49F8-B72E-20A9582CB2B7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7852-2F84-47CE-AF51-D9F8D9E6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687-69C1-465C-9FE1-11E79F83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5560-BACF-465B-9D58-4423B5B304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3763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0BA8-942D-469B-B5E6-E46C9EF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5E77C-CED8-49FA-A2B6-F0B395331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311B2-5AE7-4299-965B-7F540634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4C5D2-B59A-49C2-9381-609F381A1B02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B74B9-9ACA-4AB8-B8AC-8E86036A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D906-1FA8-46B7-B0D6-07617162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9444-F057-44FB-8A72-8A557550D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96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FAEE-C0ED-4A58-BA4E-C0881668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D580-405F-4A6D-B5EE-F35F1FEF3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3A10-52EB-462C-AE23-CDF51512C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97628-BC78-4C81-AA3B-EEA686F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B87B53-4F3E-40CB-8B61-EC8BEC9C4434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8FE5D-C848-43C3-94A5-64C1A726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826F5-0E21-4C75-8735-8CD46FC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5085E-73FF-436A-B7B2-B2FC5DD1BD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233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8D29-D24F-43B4-B974-E3FE5F09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4412F-E847-4459-A908-3FACB7813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A065-19B4-46D8-9EE9-01DC6ED4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B60E7-E92B-4469-AAD2-5C59FB39C1C3}" type="datetime1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6393-B344-4475-9964-D88349F0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71BA9-38CE-41B6-B129-DD5A473D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6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9905-8775-421B-B8B3-F4B9B7A9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850A8-C45D-4F08-BD9F-94549381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99350-0F76-4564-ACCE-B738C41F4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DB716-7493-4478-B2D5-FA17C4067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3E576-1EC7-4026-9368-5BA3A3338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E0FFA-C058-47BD-A8CD-15D560AB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7EDA37-A2A8-4B83-97A8-4D66A4813870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A990E-CDF8-430E-8473-5D0A735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F3AB6-D5EF-4935-80F9-B1A6BDE4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9EAE1-15A5-464E-A36E-F5A2FB442F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08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310B-338D-4158-A317-0AFA5580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6ED80-AF8B-4355-B221-D5679C3A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FC77A-4E6D-47CD-86AA-FBE6568428F6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B9578-ACAA-42E1-940F-CC30E034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F4584-6801-42FC-8D8A-9206AE80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2907-FC97-4480-B7BE-0801C14C23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991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8D16F-00A9-40F2-97E4-4CD004A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7EED55-EC3C-4C80-B313-4209992A19A5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E40BB-360A-4E8A-B120-206E3B7E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A252F-F1B8-4D8D-B225-7FF793D1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20B5C-A5B6-42F9-9829-C31C3E19F5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054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FF9-2DB4-4807-880F-1B30E90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3314-1C7C-4E38-8ADA-8D2F94D9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3EA98-42B9-4AA2-863C-55046C53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3841-795D-4FE1-B9B9-A1F9E3A7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BEEC3-522F-46DD-93AF-AB71FAF074F2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2B14-2D2A-4213-861B-48333738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9B264-C51F-4F9E-AC1C-21BA59B9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BFD0C-69D7-4949-8E0D-A7300E8B81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5811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1621-9779-46FB-A7DC-5BA119D1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A70DE-D6EE-43BA-9BEB-CAED67BD9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33CD-95C1-44FC-90FC-A05F32A52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30D93-F56E-4404-84B1-9A55CCDA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B358FD-2C05-4C5B-9608-07B4383B076B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17F4A-53EB-4D3F-B0AC-829F74F3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0EF1-8630-40E8-9AC9-36C3C855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4ED8A-4D09-4EAF-90DE-A74DA6298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64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241F-76EE-43F5-A49B-DFC1FA9F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2008A-39A8-48DC-BDA9-D08F00FC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094-999F-47D3-9DAE-08181A5B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30D0C6-8936-47E7-BCEE-62899723D400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8437-E957-4BE7-B126-2A315CA4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FEE50-3147-4D64-B522-C6849F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A34CD-EF33-4511-AC21-43BAE4EA7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8027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B319F-1D7E-4F01-B51B-0B95CEC5C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A42B7-7B57-4E4E-82C9-1FEF57C74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C922-FAAE-4A30-9D71-15BD5B13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185A48-8036-4A93-B157-6ABDDF3AD7D8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CE4-D06A-4927-959B-CCC55FEC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402B3-A4CC-4750-858D-C4F8F335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AAC2-7D95-4A15-9702-81DC2D6FF2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75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165-FC93-42A2-92DA-9AE98E64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285F-720B-4132-9592-1ED2D742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7BE9-94F2-4B37-8C7D-38AEA8D29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44EA4-31B6-41AA-962D-2199DBD2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FBE57-9BFC-4051-B0AD-49A95E428248}" type="datetime1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B8FA5-8B1D-4D4E-A772-D59EA355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D27A-B333-41CF-9104-C675376C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D999-C3F4-4D1C-977A-DEC59805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1F4B-16FE-4C4F-ABD6-05B1E09C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6FED0-705D-4895-AA5A-450F6E90A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ADD44-5D07-42E7-86F5-69181F51D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A4A65-4C5A-4972-9D16-E055DEFEE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15E6A-9174-48BE-8986-824C412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45E2C-C189-4A73-ACC7-62CC8D14B1B1}" type="datetime1">
              <a:rPr lang="en-GB" smtClean="0"/>
              <a:t>17/01/2025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94561-34E7-4680-BAAB-FB66A7CA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2323D-4527-4464-A471-C6F67C38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7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BE34-E3D2-40AD-B02E-FEA61CFC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CED83-CB4C-4701-9FB1-756F5B12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D595-30FE-415E-BBDB-3D05DBB58C09}" type="datetime1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FF73D-EB08-40CE-AE92-6B75C30F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9FF72-E74B-4ABC-90BE-F487179B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A0D649-564B-4B12-98CC-14809C5F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96FFA-4B9C-40C6-8E35-1897A0A66C9A}" type="datetime1">
              <a:rPr lang="en-GB" smtClean="0"/>
              <a:t>17/01/2025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CEE7-D093-4684-9488-0559FDC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A6C39-4237-45DC-AC1E-22DEB49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3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6A78-6695-4541-BD74-AB71C531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BF57-A378-45E6-9A6E-43B09D1F2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D190-F7F0-4DB1-8D11-51099ED5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4331B-3E66-48E7-BB63-CC6ED4A3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8452-8950-45F2-AA75-A103892E1B65}" type="datetime1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983E-02E5-47C1-8985-1900AC8E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50E7D-83DD-47DE-AFBD-913081C6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7A32-DE0F-45C1-936E-D4080D36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06FD5-4297-464E-B99F-ACB88573F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E9992-0D27-4BAA-8DCA-9D139BD4D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8BB9-2456-4149-A3C8-EEC4BAE5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2E72-A106-495A-A75C-A67D4963C035}" type="datetime1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24E19-1BBE-4817-AAED-B0740F0B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55B5-7B26-4B47-837C-D40C14E8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49388-F3A5-43CF-B6D4-DD8223D5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9444-5D6C-474A-8D57-BD61D0E55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DFC5-B269-45C5-B931-81A33A3A2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E1F9-B492-4418-91FD-03B0A0BCE274}" type="datetime1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5EFD-C4F4-46E2-8967-332C877EF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BEBA-8D1C-4FD4-88D6-D774F85B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0E10DC9-07AB-4B52-BCDC-4B6B82F81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E681E55-E1D0-4A62-836F-CE599AB79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8FC6-B893-4A0E-A844-1E881B5A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EB9E8D-6E00-4E13-85AC-1E342C8865E2}" type="datetime1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45FD-9EB3-4FB8-8E22-D25603EA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2123-5C47-4F6C-9959-DD356F028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B4BF0-5FF3-4D2A-BEF2-F93A03D4D9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DC336D-E67A-40D5-81E2-749BFEB05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3985ED-968B-4486-BECB-3C39C3114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BBE2B0-34C9-4F22-8346-ABD9059F3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227FA834-C2A9-4872-A3F2-A2E68DE602FB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F606AA-D5CC-4A50-90B8-BF34E4D861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A9DF0E-FABE-4621-80A2-9AC936C06E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F6C4ECB-A2DD-44A3-B4D3-DD186F370A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8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484D8A-AF17-48E9-9817-3A37DD5D9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B012C9-AB2E-4017-BD03-3B3F88FA2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EF0F22-CC83-44CF-80FB-7A54499B5D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fld id="{BB61785E-94F1-4C98-B2BB-BF86206296CE}" type="datetime1">
              <a:rPr lang="en-GB" altLang="en-US" smtClean="0"/>
              <a:t>17/01/2025</a:t>
            </a:fld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BB4014-5042-4619-8E2E-33F7E9A4A7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499846-CA4B-464D-B7F3-9C5F0459B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BEF4A43F-2350-4ABC-B79C-99D8BDF846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7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wm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45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literature/227338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inspirehep.net/literature/2840259" TargetMode="External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hyperlink" Target="https://arxiv.org/abs/2410.10978" TargetMode="External"/><Relationship Id="rId10" Type="http://schemas.openxmlformats.org/officeDocument/2006/relationships/image" Target="../media/image82.png"/><Relationship Id="rId4" Type="http://schemas.openxmlformats.org/officeDocument/2006/relationships/hyperlink" Target="https://inspirehep.net/authors/1069568" TargetMode="External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10.10978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9.emf"/><Relationship Id="rId7" Type="http://schemas.openxmlformats.org/officeDocument/2006/relationships/hyperlink" Target="https://www.pngall.com/rip-png/download/28457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9" Type="http://schemas.openxmlformats.org/officeDocument/2006/relationships/image" Target="../media/image1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14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5231F1-384F-6F0C-8E70-6E7D3B5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6CE8F-1470-CF13-F34E-5AF82E71A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42" t="14362" r="27786" b="59860"/>
          <a:stretch/>
        </p:blipFill>
        <p:spPr>
          <a:xfrm>
            <a:off x="3831712" y="-67283"/>
            <a:ext cx="4778888" cy="153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04FD6-9CD5-8B1E-3E56-E9B8B0670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3" t="28194" r="72656" b="51042"/>
          <a:stretch/>
        </p:blipFill>
        <p:spPr>
          <a:xfrm>
            <a:off x="590550" y="47624"/>
            <a:ext cx="2733675" cy="1419045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A867AB14-9DA1-B4A7-6041-0AE62B535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599" y="3370902"/>
            <a:ext cx="36804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2000" dirty="0">
                <a:solidFill>
                  <a:schemeClr val="accent1"/>
                </a:solidFill>
              </a:rPr>
              <a:t>V.A. Khoze (</a:t>
            </a:r>
            <a:r>
              <a:rPr lang="en-GB" altLang="en-US" dirty="0">
                <a:solidFill>
                  <a:schemeClr val="accent1"/>
                </a:solidFill>
              </a:rPr>
              <a:t>IPPP, Durham</a:t>
            </a:r>
            <a:r>
              <a:rPr lang="en-GB" altLang="en-US" sz="20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00F320D-9494-FFE3-76BB-DE413169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4901" r="14568" b="33693"/>
          <a:stretch>
            <a:fillRect/>
          </a:stretch>
        </p:blipFill>
        <p:spPr bwMode="auto">
          <a:xfrm>
            <a:off x="1689966" y="3329986"/>
            <a:ext cx="10175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D469C-E9B6-D35F-F113-D8450000052C}"/>
              </a:ext>
            </a:extLst>
          </p:cNvPr>
          <p:cNvSpPr txBox="1"/>
          <p:nvPr/>
        </p:nvSpPr>
        <p:spPr>
          <a:xfrm>
            <a:off x="1007465" y="4372234"/>
            <a:ext cx="8881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main aims:  </a:t>
            </a:r>
            <a:r>
              <a:rPr lang="en-GB" sz="2000" dirty="0">
                <a:solidFill>
                  <a:schemeClr val="accent1"/>
                </a:solidFill>
              </a:rPr>
              <a:t>to illustrate the "</a:t>
            </a:r>
            <a:r>
              <a:rPr lang="en-GB" sz="2000" dirty="0">
                <a:solidFill>
                  <a:schemeClr val="accent1"/>
                </a:solidFill>
                <a:latin typeface="Agency FB" panose="020B0503020202020204" pitchFamily="34" charset="0"/>
              </a:rPr>
              <a:t>diversity and inclusion</a:t>
            </a:r>
            <a:r>
              <a:rPr lang="en-GB" sz="2000" dirty="0">
                <a:solidFill>
                  <a:schemeClr val="accent1"/>
                </a:solidFill>
              </a:rPr>
              <a:t>" of the ‘CEP’ program</a:t>
            </a:r>
          </a:p>
          <a:p>
            <a:pPr algn="ctr"/>
            <a:r>
              <a:rPr lang="en-GB" sz="2000" dirty="0">
                <a:solidFill>
                  <a:schemeClr val="accent1"/>
                </a:solidFill>
              </a:rPr>
              <a:t>and to address the possibilities for the future.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25260-D2B3-3EE7-6867-B17B8514398C}"/>
              </a:ext>
            </a:extLst>
          </p:cNvPr>
          <p:cNvSpPr txBox="1"/>
          <p:nvPr/>
        </p:nvSpPr>
        <p:spPr>
          <a:xfrm>
            <a:off x="2028009" y="1988961"/>
            <a:ext cx="75340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</a:rPr>
              <a:t>On the prospects of   ‘CEP’  studies at the LHC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masis MT Pro Black" panose="02040A04050005020304" pitchFamily="18" charset="0"/>
            </a:endParaRPr>
          </a:p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 (selected topics) </a:t>
            </a:r>
          </a:p>
        </p:txBody>
      </p:sp>
    </p:spTree>
    <p:extLst>
      <p:ext uri="{BB962C8B-B14F-4D97-AF65-F5344CB8AC3E}">
        <p14:creationId xmlns:p14="http://schemas.microsoft.com/office/powerpoint/2010/main" val="292501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8" y="116632"/>
            <a:ext cx="88946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513" y="4941169"/>
            <a:ext cx="8551315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Fully differential implementation of soft survival factor – </a:t>
            </a:r>
            <a:r>
              <a:rPr lang="en-GB" sz="2400" b="1" dirty="0" err="1">
                <a:solidFill>
                  <a:srgbClr val="FF0000"/>
                </a:solidFill>
              </a:rPr>
              <a:t>SuperChic</a:t>
            </a:r>
            <a:r>
              <a:rPr lang="en-GB" sz="2400" b="1" dirty="0">
                <a:solidFill>
                  <a:srgbClr val="FF0000"/>
                </a:solidFill>
              </a:rPr>
              <a:t> 2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0000"/>
                </a:solidFill>
              </a:rPr>
              <a:t>-</a:t>
            </a:r>
            <a:r>
              <a:rPr lang="en-GB" sz="2400" b="1" dirty="0">
                <a:solidFill>
                  <a:srgbClr val="FF0000"/>
                </a:solidFill>
              </a:rPr>
              <a:t>5</a:t>
            </a:r>
            <a:r>
              <a:rPr lang="en-GB" sz="2000" dirty="0"/>
              <a:t> </a:t>
            </a:r>
            <a:r>
              <a:rPr lang="en-GB" sz="2800" dirty="0">
                <a:solidFill>
                  <a:srgbClr val="FF0000"/>
                </a:solidFill>
              </a:rPr>
              <a:t>MCs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                         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for pp, </a:t>
            </a:r>
            <a:r>
              <a:rPr lang="en-GB" sz="2000" dirty="0" err="1">
                <a:solidFill>
                  <a:schemeClr val="tx2">
                    <a:lumMod val="75000"/>
                  </a:schemeClr>
                </a:solidFill>
              </a:rPr>
              <a:t>pZ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, and ZZ scattering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871864" y="260648"/>
            <a:ext cx="2592288" cy="720080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28500" y="3573016"/>
            <a:ext cx="2115772" cy="369332"/>
          </a:xfrm>
          <a:prstGeom prst="rect">
            <a:avLst/>
          </a:prstGeom>
          <a:solidFill>
            <a:srgbClr val="FFFF66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Process dependence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3BD3C-6C98-C4AB-E98B-59B68665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10</a:t>
            </a:fld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8D603A-E247-A044-4C82-D2E24F3889C0}"/>
              </a:ext>
            </a:extLst>
          </p:cNvPr>
          <p:cNvSpPr/>
          <p:nvPr/>
        </p:nvSpPr>
        <p:spPr>
          <a:xfrm>
            <a:off x="2219325" y="4095077"/>
            <a:ext cx="7277100" cy="4959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19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7" y="473791"/>
            <a:ext cx="8020593" cy="603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Cj043441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53" y="794660"/>
            <a:ext cx="392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7D7D0-B03D-5194-B334-CCC4A6BF3345}"/>
              </a:ext>
            </a:extLst>
          </p:cNvPr>
          <p:cNvCxnSpPr/>
          <p:nvPr/>
        </p:nvCxnSpPr>
        <p:spPr>
          <a:xfrm>
            <a:off x="4990768" y="4253380"/>
            <a:ext cx="725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473F4A-D42A-B011-715D-B2FDCBA8306B}"/>
              </a:ext>
            </a:extLst>
          </p:cNvPr>
          <p:cNvCxnSpPr/>
          <p:nvPr/>
        </p:nvCxnSpPr>
        <p:spPr>
          <a:xfrm>
            <a:off x="1005837" y="4581939"/>
            <a:ext cx="1759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2D1B025-DE05-40A2-4F91-970A9D41D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49" t="17285" r="39572" b="44430"/>
          <a:stretch/>
        </p:blipFill>
        <p:spPr>
          <a:xfrm>
            <a:off x="9627337" y="1933303"/>
            <a:ext cx="2155371" cy="1750412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AF3F7BD-74A6-C9BF-B29C-7D9849AD7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t="38654" r="25582" b="-14312"/>
          <a:stretch/>
        </p:blipFill>
        <p:spPr bwMode="auto">
          <a:xfrm>
            <a:off x="9013708" y="5884986"/>
            <a:ext cx="260579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3489B-E5A8-1B61-6477-194BB7825181}"/>
              </a:ext>
            </a:extLst>
          </p:cNvPr>
          <p:cNvSpPr txBox="1"/>
          <p:nvPr/>
        </p:nvSpPr>
        <p:spPr>
          <a:xfrm>
            <a:off x="8414654" y="6097710"/>
            <a:ext cx="104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for gg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6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741"/>
          <a:stretch/>
        </p:blipFill>
        <p:spPr bwMode="auto">
          <a:xfrm>
            <a:off x="1759258" y="282202"/>
            <a:ext cx="7891743" cy="60741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6019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absorptive/</a:t>
            </a:r>
            <a:r>
              <a:rPr lang="en-GB" dirty="0" err="1"/>
              <a:t>rescattering</a:t>
            </a:r>
            <a:r>
              <a:rPr lang="en-GB" dirty="0"/>
              <a:t> effects- survival factor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943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8200" y="3995739"/>
            <a:ext cx="2014538" cy="646331"/>
          </a:xfrm>
          <a:prstGeom prst="rect">
            <a:avLst/>
          </a:prstGeom>
          <a:solidFill>
            <a:srgbClr val="6699FF">
              <a:alpha val="23137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   ‘Large’ </a:t>
            </a:r>
            <a:r>
              <a:rPr lang="en-GB" sz="1200" dirty="0" err="1">
                <a:solidFill>
                  <a:schemeClr val="tx2"/>
                </a:solidFill>
              </a:rPr>
              <a:t>Pomeron</a:t>
            </a:r>
            <a:r>
              <a:rPr lang="en-GB" sz="1200" dirty="0">
                <a:solidFill>
                  <a:schemeClr val="tx2"/>
                </a:solidFill>
              </a:rPr>
              <a:t> size in the</a:t>
            </a: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  production of  the small     size   objects.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8118" r="49442" b="23647"/>
          <a:stretch/>
        </p:blipFill>
        <p:spPr bwMode="auto">
          <a:xfrm>
            <a:off x="8991600" y="2895601"/>
            <a:ext cx="1288578" cy="8834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56125" r="51838" b="9460"/>
          <a:stretch/>
        </p:blipFill>
        <p:spPr bwMode="auto">
          <a:xfrm>
            <a:off x="1905000" y="396920"/>
            <a:ext cx="2514600" cy="2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429000" y="1295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19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8113800" y="1295400"/>
            <a:ext cx="457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882" y="838200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821882" y="1459468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 rot="19956434">
            <a:off x="2784042" y="2505837"/>
            <a:ext cx="6470562" cy="1197506"/>
            <a:chOff x="144" y="1440"/>
            <a:chExt cx="4752" cy="912"/>
          </a:xfrm>
        </p:grpSpPr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44" y="1602"/>
              <a:ext cx="4752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The LHC is the high energy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photon</a:t>
              </a: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collider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00C37D1-E240-0F91-0A34-766D6E7976DE}"/>
              </a:ext>
            </a:extLst>
          </p:cNvPr>
          <p:cNvSpPr/>
          <p:nvPr/>
        </p:nvSpPr>
        <p:spPr>
          <a:xfrm>
            <a:off x="9350063" y="3206839"/>
            <a:ext cx="186743" cy="1507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FBA643-E62F-0CF2-B32F-3AD43C39F443}"/>
              </a:ext>
            </a:extLst>
          </p:cNvPr>
          <p:cNvSpPr txBox="1"/>
          <p:nvPr/>
        </p:nvSpPr>
        <p:spPr>
          <a:xfrm>
            <a:off x="3048000" y="6390303"/>
            <a:ext cx="2035629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Exp. Issues Artur Kalinowski</a:t>
            </a:r>
          </a:p>
        </p:txBody>
      </p:sp>
    </p:spTree>
    <p:extLst>
      <p:ext uri="{BB962C8B-B14F-4D97-AF65-F5344CB8AC3E}">
        <p14:creationId xmlns:p14="http://schemas.microsoft.com/office/powerpoint/2010/main" val="3941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13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8417858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Life, Death and “</a:t>
            </a:r>
            <a:r>
              <a:rPr lang="en-GB" sz="24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Ressurection</a:t>
            </a:r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“ of ‘Diffractive Higgs’</a:t>
            </a:r>
          </a:p>
        </p:txBody>
      </p:sp>
    </p:spTree>
    <p:extLst>
      <p:ext uri="{BB962C8B-B14F-4D97-AF65-F5344CB8AC3E}">
        <p14:creationId xmlns:p14="http://schemas.microsoft.com/office/powerpoint/2010/main" val="1501719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F2D448A9-53FC-4B20-8BB4-FD3498E9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AC372-85B9-4D10-A85B-62BC4964D933}" type="slidenum">
              <a:rPr lang="en-GB" altLang="en-US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563586D4-5BB0-4BFB-9ED5-9FF6AA8AF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353" y="82159"/>
            <a:ext cx="9640117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endParaRPr lang="en-GB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The main advantages of </a:t>
            </a:r>
            <a:r>
              <a:rPr lang="en-GB" altLang="en-US" sz="2000" b="1" dirty="0">
                <a:solidFill>
                  <a:srgbClr val="FF0000"/>
                </a:solidFill>
                <a:latin typeface="Lucida Bright" panose="02040602050505020304" pitchFamily="18" charset="0"/>
              </a:rPr>
              <a:t>CEP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 Higgs production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</a:t>
            </a:r>
            <a:r>
              <a:rPr lang="en-GB" altLang="en-US" sz="2400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GB" altLang="en-US" sz="1600" dirty="0">
                <a:latin typeface="Comic Sans MS" panose="030F0702030302020204" pitchFamily="66" charset="0"/>
              </a:rPr>
              <a:t>Prospects for high-accuracy mass measurement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600" dirty="0">
                <a:latin typeface="Comic Sans MS" panose="030F0702030302020204" pitchFamily="66" charset="0"/>
              </a:rPr>
              <a:t>       (irrespectively of the decay mode).    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  </a:t>
            </a:r>
            <a:endParaRPr lang="en-GB" altLang="en-US" sz="3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</a:t>
            </a: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1600" dirty="0">
                <a:latin typeface="Comic Sans MS" panose="030F0702030302020204" pitchFamily="66" charset="0"/>
              </a:rPr>
              <a:t>Quantum number </a:t>
            </a:r>
            <a:r>
              <a:rPr lang="en-GB" altLang="en-US" sz="1600" dirty="0">
                <a:solidFill>
                  <a:srgbClr val="3333CC"/>
                </a:solidFill>
                <a:latin typeface="Comic Sans MS" panose="030F0702030302020204" pitchFamily="66" charset="0"/>
              </a:rPr>
              <a:t>filter</a:t>
            </a:r>
            <a:r>
              <a:rPr lang="en-GB" altLang="en-US" sz="1600" dirty="0">
                <a:latin typeface="Comic Sans MS" panose="030F0702030302020204" pitchFamily="66" charset="0"/>
              </a:rPr>
              <a:t>/</a:t>
            </a:r>
            <a:r>
              <a:rPr lang="en-GB" altLang="en-US" sz="1600" dirty="0">
                <a:solidFill>
                  <a:srgbClr val="336600"/>
                </a:solidFill>
                <a:latin typeface="Comic Sans MS" panose="030F0702030302020204" pitchFamily="66" charset="0"/>
              </a:rPr>
              <a:t>analyser</a:t>
            </a:r>
            <a:r>
              <a:rPr lang="en-GB" altLang="en-US" sz="2400" dirty="0">
                <a:latin typeface="Comic Sans MS" panose="030F0702030302020204" pitchFamily="66" charset="0"/>
              </a:rPr>
              <a:t>.       </a:t>
            </a:r>
            <a:endParaRPr lang="en-GB" altLang="en-US" sz="2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     ( </a:t>
            </a:r>
            <a:r>
              <a:rPr lang="en-GB" altLang="en-US" sz="1800" dirty="0">
                <a:solidFill>
                  <a:srgbClr val="FF0000"/>
                </a:solidFill>
              </a:rPr>
              <a:t>0++</a:t>
            </a:r>
            <a:r>
              <a:rPr lang="en-GB" altLang="en-US" sz="1600" dirty="0"/>
              <a:t> </a:t>
            </a:r>
            <a:r>
              <a:rPr lang="en-GB" altLang="en-US" sz="1400" dirty="0"/>
              <a:t>dominance; </a:t>
            </a:r>
            <a:r>
              <a:rPr lang="en-GB" altLang="en-US" sz="2000" dirty="0">
                <a:solidFill>
                  <a:srgbClr val="FF0000"/>
                </a:solidFill>
              </a:rPr>
              <a:t>C,P-</a:t>
            </a:r>
            <a:r>
              <a:rPr lang="en-GB" altLang="en-US" sz="1600" dirty="0">
                <a:solidFill>
                  <a:srgbClr val="000099"/>
                </a:solidFill>
              </a:rPr>
              <a:t>even</a:t>
            </a:r>
            <a:r>
              <a:rPr lang="en-GB" altLang="en-US" sz="1600" dirty="0"/>
              <a:t>)</a:t>
            </a: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ym typeface="Wingdings 2" panose="05020102010507070707" pitchFamily="18" charset="2"/>
              </a:rPr>
              <a:t></a:t>
            </a:r>
            <a:r>
              <a:rPr lang="en-GB" altLang="en-US" sz="1400" dirty="0"/>
              <a:t>    </a:t>
            </a:r>
            <a:r>
              <a:rPr lang="en-GB" altLang="en-US" sz="1800" dirty="0"/>
              <a:t>H -&gt;bb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opens up (</a:t>
            </a:r>
            <a:r>
              <a:rPr lang="en-GB" altLang="en-US" sz="1400" dirty="0" err="1">
                <a:latin typeface="Comic Sans MS" panose="030F0702030302020204" pitchFamily="66" charset="0"/>
              </a:rPr>
              <a:t>Hbb</a:t>
            </a:r>
            <a:r>
              <a:rPr lang="en-GB" altLang="en-US" sz="1400" dirty="0">
                <a:latin typeface="Comic Sans MS" panose="030F0702030302020204" pitchFamily="66" charset="0"/>
              </a:rPr>
              <a:t> Yukawa </a:t>
            </a:r>
            <a:r>
              <a:rPr lang="en-GB" altLang="en-US" sz="1400" dirty="0" err="1">
                <a:latin typeface="Comic Sans MS" panose="030F0702030302020204" pitchFamily="66" charset="0"/>
              </a:rPr>
              <a:t>coupl</a:t>
            </a:r>
            <a:r>
              <a:rPr lang="en-GB" altLang="en-US" sz="1400" dirty="0">
                <a:latin typeface="Comic Sans MS" panose="030F0702030302020204" pitchFamily="66" charset="0"/>
              </a:rPr>
              <a:t>.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)</a:t>
            </a:r>
            <a:endParaRPr lang="en-GB" altLang="en-US" sz="2800" dirty="0">
              <a:solidFill>
                <a:schemeClr val="accent2"/>
              </a:solidFill>
              <a:latin typeface="Comic Sans MS" panose="030F0702030302020204" pitchFamily="66" charset="0"/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   </a:t>
            </a:r>
            <a:r>
              <a:rPr lang="en-GB" altLang="en-US" sz="1600" dirty="0"/>
              <a:t>(gg)--,</a:t>
            </a:r>
            <a:r>
              <a:rPr lang="en-GB" altLang="en-US" sz="1200" dirty="0">
                <a:solidFill>
                  <a:srgbClr val="0000FF"/>
                </a:solidFill>
              </a:rPr>
              <a:t>++   </a:t>
            </a:r>
            <a:r>
              <a:rPr lang="en-GB" altLang="en-US" sz="2800" b="1" dirty="0">
                <a:solidFill>
                  <a:srgbClr val="CC0000"/>
                </a:solidFill>
                <a:sym typeface="Wingdings 2" panose="05020102010507070707" pitchFamily="18" charset="2"/>
              </a:rPr>
              <a:t></a:t>
            </a:r>
            <a:r>
              <a:rPr lang="en-GB" altLang="en-US" sz="2000" dirty="0">
                <a:sym typeface="Symbol" panose="05050102010706020507" pitchFamily="18" charset="2"/>
              </a:rPr>
              <a:t> </a:t>
            </a:r>
            <a:r>
              <a:rPr lang="en-GB" altLang="en-US" sz="1600" dirty="0">
                <a:sym typeface="Symbol" panose="05050102010706020507" pitchFamily="18" charset="2"/>
              </a:rPr>
              <a:t> </a:t>
            </a:r>
            <a:r>
              <a:rPr lang="en-GB" altLang="en-US" sz="1600" dirty="0"/>
              <a:t>bb</a:t>
            </a:r>
            <a:r>
              <a:rPr lang="en-GB" altLang="en-US" sz="1400" dirty="0"/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 in</a:t>
            </a:r>
            <a:r>
              <a:rPr lang="en-GB" altLang="en-US" sz="14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LO</a:t>
            </a:r>
            <a:r>
              <a:rPr lang="en-GB" altLang="en-US" sz="1400" dirty="0"/>
              <a:t> ; </a:t>
            </a:r>
            <a:r>
              <a:rPr lang="en-GB" altLang="en-US" sz="1400" dirty="0">
                <a:solidFill>
                  <a:srgbClr val="0000FF"/>
                </a:solidFill>
              </a:rPr>
              <a:t>NLO,NNLO</a:t>
            </a:r>
            <a:r>
              <a:rPr lang="en-GB" altLang="en-US" sz="1400" dirty="0"/>
              <a:t>, </a:t>
            </a:r>
            <a:r>
              <a:rPr lang="en-GB" altLang="en-US" sz="1400" dirty="0">
                <a:solidFill>
                  <a:srgbClr val="000099"/>
                </a:solidFill>
              </a:rPr>
              <a:t>b- mass</a:t>
            </a:r>
            <a:r>
              <a:rPr lang="en-GB" altLang="en-US" sz="1400" dirty="0"/>
              <a:t> </a:t>
            </a:r>
            <a:r>
              <a:rPr lang="en-GB" altLang="en-US" sz="18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effects</a:t>
            </a:r>
            <a:r>
              <a:rPr lang="en-GB" altLang="en-US" sz="1400" dirty="0">
                <a:solidFill>
                  <a:schemeClr val="accent2"/>
                </a:solidFill>
              </a:rPr>
              <a:t> – </a:t>
            </a:r>
            <a:r>
              <a:rPr lang="en-GB" altLang="en-US" sz="1400" dirty="0">
                <a:solidFill>
                  <a:srgbClr val="FF0000"/>
                </a:solidFill>
              </a:rPr>
              <a:t>controllable</a:t>
            </a:r>
            <a:r>
              <a:rPr lang="en-GB" altLang="en-US" sz="1400" dirty="0">
                <a:solidFill>
                  <a:schemeClr val="accent2"/>
                </a:solidFill>
              </a:rPr>
              <a:t>.         </a:t>
            </a:r>
            <a:r>
              <a:rPr lang="en-GB" altLang="en-US" sz="1400" dirty="0">
                <a:solidFill>
                  <a:srgbClr val="000099"/>
                </a:solidFill>
                <a:latin typeface="Comic Sans MS" panose="030F0702030302020204" pitchFamily="66" charset="0"/>
              </a:rPr>
              <a:t>M(+++-)=(M---+)=0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accent2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  <a:sym typeface="Wingdings 2" panose="05020102010507070707" pitchFamily="18" charset="2"/>
              </a:rPr>
              <a:t>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Lucida Bright" panose="02040602050505020304" pitchFamily="18" charset="0"/>
              </a:rPr>
              <a:t>For some          scenarios,</a:t>
            </a:r>
            <a:r>
              <a:rPr lang="en-GB" altLang="en-US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Book Antiqua" panose="02040602050305030304" pitchFamily="18" charset="0"/>
              </a:rPr>
              <a:t>CEP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may</a:t>
            </a:r>
            <a:r>
              <a:rPr lang="en-GB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become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rgbClr val="660066"/>
                </a:solidFill>
                <a:latin typeface="Lucida Calligraphy" panose="03010101010101010101" pitchFamily="66" charset="0"/>
              </a:rPr>
              <a:t>a</a:t>
            </a:r>
            <a:r>
              <a:rPr lang="en-GB" altLang="en-US" sz="1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Comic Sans MS" panose="030F0702030302020204" pitchFamily="66" charset="0"/>
              </a:rPr>
              <a:t>discovery channel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</a:rPr>
              <a:t>      </a:t>
            </a:r>
            <a:r>
              <a:rPr lang="en-GB" altLang="en-US" sz="1800" dirty="0"/>
              <a:t> </a:t>
            </a:r>
            <a:r>
              <a:rPr lang="en-GB" altLang="en-US" sz="2000" dirty="0">
                <a:solidFill>
                  <a:srgbClr val="D60093"/>
                </a:solidFill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Symbol" panose="05050102010706020507" pitchFamily="18" charset="2"/>
              </a:rPr>
              <a:t></a:t>
            </a:r>
            <a:r>
              <a:rPr lang="en-GB" altLang="en-US" sz="16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</a:rPr>
              <a:t>A handle on the overlap backgrounds-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F</a:t>
            </a:r>
            <a:r>
              <a:rPr lang="en-GB" altLang="en-US" sz="1400" dirty="0">
                <a:latin typeface="Lucida Bright" panose="02040602050505020304" pitchFamily="18" charset="0"/>
              </a:rPr>
              <a:t>ast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Ti</a:t>
            </a:r>
            <a:r>
              <a:rPr lang="en-GB" altLang="en-US" sz="1400" dirty="0">
                <a:latin typeface="Lucida Bright" panose="02040602050505020304" pitchFamily="18" charset="0"/>
              </a:rPr>
              <a:t>ming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 D</a:t>
            </a:r>
            <a:r>
              <a:rPr lang="en-GB" altLang="en-US" sz="1400" dirty="0">
                <a:latin typeface="Lucida Bright" panose="02040602050505020304" pitchFamily="18" charset="0"/>
              </a:rPr>
              <a:t>etectors    (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10-20 </a:t>
            </a:r>
            <a:r>
              <a:rPr lang="en-GB" altLang="en-US" sz="1200" dirty="0" err="1">
                <a:solidFill>
                  <a:srgbClr val="008000"/>
                </a:solidFill>
                <a:latin typeface="Lucida Bright" panose="02040602050505020304" pitchFamily="18" charset="0"/>
              </a:rPr>
              <a:t>ps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 timing or better</a:t>
            </a:r>
            <a:r>
              <a:rPr lang="en-GB" altLang="en-US" sz="1400" dirty="0">
                <a:latin typeface="Lucida Bright" panose="02040602050505020304" pitchFamily="18" charset="0"/>
              </a:rPr>
              <a:t>).  </a:t>
            </a: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  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New leverage</a:t>
            </a:r>
            <a:r>
              <a:rPr lang="en-GB" altLang="en-US" sz="1600" dirty="0">
                <a:solidFill>
                  <a:srgbClr val="D60093"/>
                </a:solidFill>
                <a:latin typeface="Comic Sans MS" panose="030F0702030302020204" pitchFamily="66" charset="0"/>
              </a:rPr>
              <a:t> –</a:t>
            </a:r>
            <a:r>
              <a:rPr lang="en-GB" altLang="en-US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proton momentum correlations</a:t>
            </a:r>
            <a:r>
              <a:rPr lang="en-GB" altLang="en-US" sz="1400" dirty="0">
                <a:latin typeface="Comic Sans MS" panose="030F0702030302020204" pitchFamily="66" charset="0"/>
              </a:rPr>
              <a:t>  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 (</a:t>
            </a:r>
            <a:r>
              <a:rPr lang="en-GB" altLang="en-US" sz="1200" dirty="0">
                <a:solidFill>
                  <a:srgbClr val="0000FF"/>
                </a:solidFill>
                <a:latin typeface="Comic Sans MS" panose="030F0702030302020204" pitchFamily="66" charset="0"/>
              </a:rPr>
              <a:t>probes of QCD dynamics ,  CP- violation effects…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GB" altLang="en-US" sz="1800" dirty="0"/>
              <a:t> 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614BF1C6-A971-4BE4-9D49-58999ACC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0572" r="66245" b="50000"/>
          <a:stretch>
            <a:fillRect/>
          </a:stretch>
        </p:blipFill>
        <p:spPr bwMode="auto">
          <a:xfrm>
            <a:off x="8329614" y="488951"/>
            <a:ext cx="1582737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5">
            <a:extLst>
              <a:ext uri="{FF2B5EF4-FFF2-40B4-BE49-F238E27FC236}">
                <a16:creationId xmlns:a16="http://schemas.microsoft.com/office/drawing/2014/main" id="{0F5C2CF7-B334-4277-885E-31E6A7E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4" y="963613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40967" name="Text Box 6">
            <a:extLst>
              <a:ext uri="{FF2B5EF4-FFF2-40B4-BE49-F238E27FC236}">
                <a16:creationId xmlns:a16="http://schemas.microsoft.com/office/drawing/2014/main" id="{F15421AE-0795-42AA-B22C-D1561E5D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0928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40968" name="AutoShape 7">
            <a:extLst>
              <a:ext uri="{FF2B5EF4-FFF2-40B4-BE49-F238E27FC236}">
                <a16:creationId xmlns:a16="http://schemas.microsoft.com/office/drawing/2014/main" id="{46D8B759-E12E-4D0B-8E6A-C84BFBED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04813"/>
            <a:ext cx="6408737" cy="431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2389E006-3747-411A-92E2-78B5B8DE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053" y="3836059"/>
            <a:ext cx="64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FF0000"/>
                </a:solidFill>
                <a:latin typeface="Rockwell" panose="02060603020205020403" pitchFamily="18" charset="0"/>
              </a:rPr>
              <a:t>BSM</a:t>
            </a:r>
            <a:endParaRPr lang="en-US" altLang="en-US" sz="1600" b="1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40971" name="Rectangle 10">
            <a:extLst>
              <a:ext uri="{FF2B5EF4-FFF2-40B4-BE49-F238E27FC236}">
                <a16:creationId xmlns:a16="http://schemas.microsoft.com/office/drawing/2014/main" id="{35EA9454-1F20-4EB6-8C8C-88F545C4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84950" y="3154364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2" name="Rectangle 11">
            <a:extLst>
              <a:ext uri="{FF2B5EF4-FFF2-40B4-BE49-F238E27FC236}">
                <a16:creationId xmlns:a16="http://schemas.microsoft.com/office/drawing/2014/main" id="{C82A9AB0-58C1-47DF-96CB-B8D97ADE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22913" y="3154364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3" name="Rectangle 12">
            <a:extLst>
              <a:ext uri="{FF2B5EF4-FFF2-40B4-BE49-F238E27FC236}">
                <a16:creationId xmlns:a16="http://schemas.microsoft.com/office/drawing/2014/main" id="{F2C793B6-A125-464D-80F4-D1F1066B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69250" y="-98593275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4" name="Rectangle 13">
            <a:extLst>
              <a:ext uri="{FF2B5EF4-FFF2-40B4-BE49-F238E27FC236}">
                <a16:creationId xmlns:a16="http://schemas.microsoft.com/office/drawing/2014/main" id="{ABE04285-356C-4603-A98F-5806D48C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3558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5" name="Rectangle 14">
            <a:extLst>
              <a:ext uri="{FF2B5EF4-FFF2-40B4-BE49-F238E27FC236}">
                <a16:creationId xmlns:a16="http://schemas.microsoft.com/office/drawing/2014/main" id="{0DCCCB68-8B26-440C-AC89-2E232696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19288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6" name="Rectangle 15">
            <a:extLst>
              <a:ext uri="{FF2B5EF4-FFF2-40B4-BE49-F238E27FC236}">
                <a16:creationId xmlns:a16="http://schemas.microsoft.com/office/drawing/2014/main" id="{BDB907B9-CE31-4E97-9865-16580828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3823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7" name="Rectangle 16">
            <a:extLst>
              <a:ext uri="{FF2B5EF4-FFF2-40B4-BE49-F238E27FC236}">
                <a16:creationId xmlns:a16="http://schemas.microsoft.com/office/drawing/2014/main" id="{F5EBDB40-11C0-4DFD-BEE6-BB12D030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553938" y="-985932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8" name="Rectangle 17">
            <a:extLst>
              <a:ext uri="{FF2B5EF4-FFF2-40B4-BE49-F238E27FC236}">
                <a16:creationId xmlns:a16="http://schemas.microsoft.com/office/drawing/2014/main" id="{5E89CE78-BE0E-4D77-88F0-40F6468C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997938" y="-98593275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9" name="Rectangle 18">
            <a:extLst>
              <a:ext uri="{FF2B5EF4-FFF2-40B4-BE49-F238E27FC236}">
                <a16:creationId xmlns:a16="http://schemas.microsoft.com/office/drawing/2014/main" id="{6B74C371-8AD5-4463-8102-4D14795BD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3988250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0" name="Rectangle 19">
            <a:extLst>
              <a:ext uri="{FF2B5EF4-FFF2-40B4-BE49-F238E27FC236}">
                <a16:creationId xmlns:a16="http://schemas.microsoft.com/office/drawing/2014/main" id="{37563686-AD9D-4EDF-AB84-B9703809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49563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1" name="Rectangle 20">
            <a:extLst>
              <a:ext uri="{FF2B5EF4-FFF2-40B4-BE49-F238E27FC236}">
                <a16:creationId xmlns:a16="http://schemas.microsoft.com/office/drawing/2014/main" id="{2F46D3D5-23F9-492B-BEBF-67262F98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6925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2" name="Rectangle 21">
            <a:extLst>
              <a:ext uri="{FF2B5EF4-FFF2-40B4-BE49-F238E27FC236}">
                <a16:creationId xmlns:a16="http://schemas.microsoft.com/office/drawing/2014/main" id="{600A6850-89A5-43FA-BA0C-B1592C097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26550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3" name="Rectangle 22">
            <a:extLst>
              <a:ext uri="{FF2B5EF4-FFF2-40B4-BE49-F238E27FC236}">
                <a16:creationId xmlns:a16="http://schemas.microsoft.com/office/drawing/2014/main" id="{C4BE4696-0599-4484-A761-AB7DA6565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92888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4" name="Rectangle 23">
            <a:extLst>
              <a:ext uri="{FF2B5EF4-FFF2-40B4-BE49-F238E27FC236}">
                <a16:creationId xmlns:a16="http://schemas.microsoft.com/office/drawing/2014/main" id="{A65AFD24-1E65-437C-9BF8-C893E389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2717813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5" name="Rectangle 24">
            <a:extLst>
              <a:ext uri="{FF2B5EF4-FFF2-40B4-BE49-F238E27FC236}">
                <a16:creationId xmlns:a16="http://schemas.microsoft.com/office/drawing/2014/main" id="{6F81DC4D-6534-4EA3-A531-4F3A6956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995538" y="104902000"/>
            <a:ext cx="3667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6" name="Rectangle 25">
            <a:extLst>
              <a:ext uri="{FF2B5EF4-FFF2-40B4-BE49-F238E27FC236}">
                <a16:creationId xmlns:a16="http://schemas.microsoft.com/office/drawing/2014/main" id="{8950D849-85E4-491F-9531-BE14C988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012225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7" name="Rectangle 26">
            <a:extLst>
              <a:ext uri="{FF2B5EF4-FFF2-40B4-BE49-F238E27FC236}">
                <a16:creationId xmlns:a16="http://schemas.microsoft.com/office/drawing/2014/main" id="{077EE2C5-D0AC-47C6-A9F1-84761E4B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578563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8" name="Rectangle 27">
            <a:extLst>
              <a:ext uri="{FF2B5EF4-FFF2-40B4-BE49-F238E27FC236}">
                <a16:creationId xmlns:a16="http://schemas.microsoft.com/office/drawing/2014/main" id="{E2C57456-B96C-4975-9101-DC020903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63850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9" name="Rectangle 28">
            <a:extLst>
              <a:ext uri="{FF2B5EF4-FFF2-40B4-BE49-F238E27FC236}">
                <a16:creationId xmlns:a16="http://schemas.microsoft.com/office/drawing/2014/main" id="{7219A5D6-4C72-41AE-9056-CBE5CD42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74863" y="104902000"/>
            <a:ext cx="234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1800"/>
          </a:p>
        </p:txBody>
      </p:sp>
      <p:sp>
        <p:nvSpPr>
          <p:cNvPr id="40990" name="Rectangle 29">
            <a:extLst>
              <a:ext uri="{FF2B5EF4-FFF2-40B4-BE49-F238E27FC236}">
                <a16:creationId xmlns:a16="http://schemas.microsoft.com/office/drawing/2014/main" id="{6E0FC282-C305-4490-BC9F-F953564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83475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1" name="Rectangle 30">
            <a:extLst>
              <a:ext uri="{FF2B5EF4-FFF2-40B4-BE49-F238E27FC236}">
                <a16:creationId xmlns:a16="http://schemas.microsoft.com/office/drawing/2014/main" id="{1C302B46-B657-46A4-9DD4-5EAEB64CD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99238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0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2" name="Rectangle 31">
            <a:extLst>
              <a:ext uri="{FF2B5EF4-FFF2-40B4-BE49-F238E27FC236}">
                <a16:creationId xmlns:a16="http://schemas.microsoft.com/office/drawing/2014/main" id="{313E8566-4F8A-470C-82E5-A6604AE2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5313" y="-32530236"/>
            <a:ext cx="2359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·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3" name="Rectangle 32">
            <a:extLst>
              <a:ext uri="{FF2B5EF4-FFF2-40B4-BE49-F238E27FC236}">
                <a16:creationId xmlns:a16="http://schemas.microsoft.com/office/drawing/2014/main" id="{9AE1C29D-3BFD-4359-B3CE-653AC3FB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44938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4" name="Rectangle 33">
            <a:extLst>
              <a:ext uri="{FF2B5EF4-FFF2-40B4-BE49-F238E27FC236}">
                <a16:creationId xmlns:a16="http://schemas.microsoft.com/office/drawing/2014/main" id="{4A5C9468-658F-45A3-ACE1-997F85D3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01750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5" name="Rectangle 34">
            <a:extLst>
              <a:ext uri="{FF2B5EF4-FFF2-40B4-BE49-F238E27FC236}">
                <a16:creationId xmlns:a16="http://schemas.microsoft.com/office/drawing/2014/main" id="{17F38A81-A81C-4CD8-BD04-52A3E6BA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663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1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6" name="Rectangle 35">
            <a:extLst>
              <a:ext uri="{FF2B5EF4-FFF2-40B4-BE49-F238E27FC236}">
                <a16:creationId xmlns:a16="http://schemas.microsoft.com/office/drawing/2014/main" id="{A818D763-A59B-4751-B614-0D527EBC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78050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7" name="Rectangle 36">
            <a:extLst>
              <a:ext uri="{FF2B5EF4-FFF2-40B4-BE49-F238E27FC236}">
                <a16:creationId xmlns:a16="http://schemas.microsoft.com/office/drawing/2014/main" id="{0486CADA-CBAA-4E68-ABDE-CB74FA091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7213" y="-325278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×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8" name="Rectangle 37">
            <a:extLst>
              <a:ext uri="{FF2B5EF4-FFF2-40B4-BE49-F238E27FC236}">
                <a16:creationId xmlns:a16="http://schemas.microsoft.com/office/drawing/2014/main" id="{7B14083C-962E-4C69-8AC5-CD5FF26B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9631238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9" name="Rectangle 38">
            <a:extLst>
              <a:ext uri="{FF2B5EF4-FFF2-40B4-BE49-F238E27FC236}">
                <a16:creationId xmlns:a16="http://schemas.microsoft.com/office/drawing/2014/main" id="{F49E4A73-C3F6-4ABD-9525-FF91CD95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1564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2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0" name="Rectangle 39">
            <a:extLst>
              <a:ext uri="{FF2B5EF4-FFF2-40B4-BE49-F238E27FC236}">
                <a16:creationId xmlns:a16="http://schemas.microsoft.com/office/drawing/2014/main" id="{6C9034AF-C2FB-4B54-9366-2C4BAA80A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69738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1" name="Rectangle 40">
            <a:extLst>
              <a:ext uri="{FF2B5EF4-FFF2-40B4-BE49-F238E27FC236}">
                <a16:creationId xmlns:a16="http://schemas.microsoft.com/office/drawing/2014/main" id="{16DEA3C5-B054-4C17-B165-CD2AABAA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456775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2" name="Rectangle 41">
            <a:extLst>
              <a:ext uri="{FF2B5EF4-FFF2-40B4-BE49-F238E27FC236}">
                <a16:creationId xmlns:a16="http://schemas.microsoft.com/office/drawing/2014/main" id="{035A7D99-3A56-4835-BEC5-26713F70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3948663" y="-32530236"/>
            <a:ext cx="2936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∼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3" name="Rectangle 42">
            <a:extLst>
              <a:ext uri="{FF2B5EF4-FFF2-40B4-BE49-F238E27FC236}">
                <a16:creationId xmlns:a16="http://schemas.microsoft.com/office/drawing/2014/main" id="{88109C5D-BCC8-4DFB-8881-4B5F29FC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20861313" y="-32527875"/>
            <a:ext cx="377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sin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4" name="Rectangle 43">
            <a:extLst>
              <a:ext uri="{FF2B5EF4-FFF2-40B4-BE49-F238E27FC236}">
                <a16:creationId xmlns:a16="http://schemas.microsoft.com/office/drawing/2014/main" id="{9416876F-666B-40B2-B032-38BBF125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497800" y="-32527875"/>
            <a:ext cx="32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</a:t>
            </a:r>
            <a:endParaRPr lang="en-US" altLang="en-US" sz="1800"/>
          </a:p>
        </p:txBody>
      </p:sp>
      <p:sp>
        <p:nvSpPr>
          <p:cNvPr id="41005" name="Rectangle 44">
            <a:extLst>
              <a:ext uri="{FF2B5EF4-FFF2-40B4-BE49-F238E27FC236}">
                <a16:creationId xmlns:a16="http://schemas.microsoft.com/office/drawing/2014/main" id="{E3B04B89-2F3B-4CC4-B1C8-0024E4138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0350" y="2147483647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6" name="Rectangle 45">
            <a:extLst>
              <a:ext uri="{FF2B5EF4-FFF2-40B4-BE49-F238E27FC236}">
                <a16:creationId xmlns:a16="http://schemas.microsoft.com/office/drawing/2014/main" id="{6DA40D30-FE0F-431B-9FF8-40D77FAD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4210775" y="2147483647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7" name="Rectangle 46">
            <a:extLst>
              <a:ext uri="{FF2B5EF4-FFF2-40B4-BE49-F238E27FC236}">
                <a16:creationId xmlns:a16="http://schemas.microsoft.com/office/drawing/2014/main" id="{A4B3AFD5-01F7-4D1E-B30B-35DDA033C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5750" y="-2147483648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8" name="Rectangle 47">
            <a:extLst>
              <a:ext uri="{FF2B5EF4-FFF2-40B4-BE49-F238E27FC236}">
                <a16:creationId xmlns:a16="http://schemas.microsoft.com/office/drawing/2014/main" id="{8A3E117E-0B35-4B39-9B3C-D1DB0952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9250513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9" name="Rectangle 48">
            <a:extLst>
              <a:ext uri="{FF2B5EF4-FFF2-40B4-BE49-F238E27FC236}">
                <a16:creationId xmlns:a16="http://schemas.microsoft.com/office/drawing/2014/main" id="{28FD75AA-7B05-4D87-AD5C-A43502BB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49925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0" name="Rectangle 49">
            <a:extLst>
              <a:ext uri="{FF2B5EF4-FFF2-40B4-BE49-F238E27FC236}">
                <a16:creationId xmlns:a16="http://schemas.microsoft.com/office/drawing/2014/main" id="{C0E6FCAF-80DA-41D8-B0EB-F75CAA72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46055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1" name="Rectangle 50">
            <a:extLst>
              <a:ext uri="{FF2B5EF4-FFF2-40B4-BE49-F238E27FC236}">
                <a16:creationId xmlns:a16="http://schemas.microsoft.com/office/drawing/2014/main" id="{D9597FD8-C748-45D3-A815-1CF2C2E9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541238" y="-2147483648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2" name="Rectangle 51">
            <a:extLst>
              <a:ext uri="{FF2B5EF4-FFF2-40B4-BE49-F238E27FC236}">
                <a16:creationId xmlns:a16="http://schemas.microsoft.com/office/drawing/2014/main" id="{9CA577F9-40A0-4F97-A386-BA03991B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78738" y="-2147483648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3" name="Rectangle 52">
            <a:extLst>
              <a:ext uri="{FF2B5EF4-FFF2-40B4-BE49-F238E27FC236}">
                <a16:creationId xmlns:a16="http://schemas.microsoft.com/office/drawing/2014/main" id="{B7212C76-D51B-4D5E-BF13-0E56ED14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070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4" name="Rectangle 53">
            <a:extLst>
              <a:ext uri="{FF2B5EF4-FFF2-40B4-BE49-F238E27FC236}">
                <a16:creationId xmlns:a16="http://schemas.microsoft.com/office/drawing/2014/main" id="{7EAE36A0-C7E6-471E-BE70-F1A645531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0850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5" name="Rectangle 54">
            <a:extLst>
              <a:ext uri="{FF2B5EF4-FFF2-40B4-BE49-F238E27FC236}">
                <a16:creationId xmlns:a16="http://schemas.microsoft.com/office/drawing/2014/main" id="{5F54D303-F958-4059-8E8E-F593B4E7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1475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6" name="Rectangle 55">
            <a:extLst>
              <a:ext uri="{FF2B5EF4-FFF2-40B4-BE49-F238E27FC236}">
                <a16:creationId xmlns:a16="http://schemas.microsoft.com/office/drawing/2014/main" id="{00852FAC-06B5-4B48-8881-C9BA00A90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28763" y="2147483647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7" name="Rectangle 56">
            <a:extLst>
              <a:ext uri="{FF2B5EF4-FFF2-40B4-BE49-F238E27FC236}">
                <a16:creationId xmlns:a16="http://schemas.microsoft.com/office/drawing/2014/main" id="{941AA7A7-6878-4FCE-9C0A-50528999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807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8" name="Rectangle 57">
            <a:extLst>
              <a:ext uri="{FF2B5EF4-FFF2-40B4-BE49-F238E27FC236}">
                <a16:creationId xmlns:a16="http://schemas.microsoft.com/office/drawing/2014/main" id="{CC2E1BEE-FAA0-46AF-B196-84D5CBADB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00875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9" name="Rectangle 58">
            <a:extLst>
              <a:ext uri="{FF2B5EF4-FFF2-40B4-BE49-F238E27FC236}">
                <a16:creationId xmlns:a16="http://schemas.microsoft.com/office/drawing/2014/main" id="{C46642B7-1925-4249-A55E-6EF2F28E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11500" y="2147483647"/>
            <a:ext cx="366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0" name="Rectangle 59">
            <a:extLst>
              <a:ext uri="{FF2B5EF4-FFF2-40B4-BE49-F238E27FC236}">
                <a16:creationId xmlns:a16="http://schemas.microsoft.com/office/drawing/2014/main" id="{9CCADDEE-DA36-40FF-A7BE-7C629CC5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93025" y="2147483647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1" name="Rectangle 60">
            <a:extLst>
              <a:ext uri="{FF2B5EF4-FFF2-40B4-BE49-F238E27FC236}">
                <a16:creationId xmlns:a16="http://schemas.microsoft.com/office/drawing/2014/main" id="{9A8A1227-A4AC-4CA5-A834-94098419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7050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2" name="Rectangle 61">
            <a:extLst>
              <a:ext uri="{FF2B5EF4-FFF2-40B4-BE49-F238E27FC236}">
                <a16:creationId xmlns:a16="http://schemas.microsoft.com/office/drawing/2014/main" id="{1114D78B-9948-4760-BFCA-35761CA5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7200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3" name="Rectangle 62">
            <a:extLst>
              <a:ext uri="{FF2B5EF4-FFF2-40B4-BE49-F238E27FC236}">
                <a16:creationId xmlns:a16="http://schemas.microsoft.com/office/drawing/2014/main" id="{CD564E02-8292-4154-839F-A5BE20B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78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26" name="Picture 65">
            <a:extLst>
              <a:ext uri="{FF2B5EF4-FFF2-40B4-BE49-F238E27FC236}">
                <a16:creationId xmlns:a16="http://schemas.microsoft.com/office/drawing/2014/main" id="{2DC2CDBB-AFB1-4CA4-8ED6-775A5188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44987" r="29669" b="47038"/>
          <a:stretch>
            <a:fillRect/>
          </a:stretch>
        </p:blipFill>
        <p:spPr bwMode="auto">
          <a:xfrm>
            <a:off x="6240463" y="6092825"/>
            <a:ext cx="3384550" cy="58578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7" name="Picture 66">
            <a:extLst>
              <a:ext uri="{FF2B5EF4-FFF2-40B4-BE49-F238E27FC236}">
                <a16:creationId xmlns:a16="http://schemas.microsoft.com/office/drawing/2014/main" id="{DDF0CFB1-8E76-4C43-A59A-E8F5694D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661025"/>
            <a:ext cx="2057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8" name="Text Box 67">
            <a:extLst>
              <a:ext uri="{FF2B5EF4-FFF2-40B4-BE49-F238E27FC236}">
                <a16:creationId xmlns:a16="http://schemas.microsoft.com/office/drawing/2014/main" id="{7B00BB89-D450-43B9-8DB8-F2342E7E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9" y="5589588"/>
            <a:ext cx="2541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Lucida Bright" panose="02040602050505020304" pitchFamily="18" charset="0"/>
              </a:rPr>
              <a:t>Triple product correlation: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sp>
        <p:nvSpPr>
          <p:cNvPr id="41029" name="Text Box 68">
            <a:extLst>
              <a:ext uri="{FF2B5EF4-FFF2-40B4-BE49-F238E27FC236}">
                <a16:creationId xmlns:a16="http://schemas.microsoft.com/office/drawing/2014/main" id="{5CA4D849-C099-44EF-8211-F03EDC98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69013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Integrated counting asymmetry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(~10%)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endParaRPr lang="en-US" altLang="en-US" sz="180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sp>
        <p:nvSpPr>
          <p:cNvPr id="72" name="Line 3">
            <a:extLst>
              <a:ext uri="{FF2B5EF4-FFF2-40B4-BE49-F238E27FC236}">
                <a16:creationId xmlns:a16="http://schemas.microsoft.com/office/drawing/2014/main" id="{C3732263-4E59-44B0-AEEC-770CC477E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824" y="3207286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Picture 2" descr="Echoes From the Past - Alexandra Ivy">
            <a:extLst>
              <a:ext uri="{FF2B5EF4-FFF2-40B4-BE49-F238E27FC236}">
                <a16:creationId xmlns:a16="http://schemas.microsoft.com/office/drawing/2014/main" id="{7EF0A0F3-4769-EBBD-F1FD-12C93AB163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16" b="17284"/>
          <a:stretch>
            <a:fillRect/>
          </a:stretch>
        </p:blipFill>
        <p:spPr>
          <a:xfrm>
            <a:off x="10563221" y="638834"/>
            <a:ext cx="968017" cy="11418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C49E92-196A-47E7-E3B6-FF83FD98B9FC}"/>
              </a:ext>
            </a:extLst>
          </p:cNvPr>
          <p:cNvSpPr txBox="1"/>
          <p:nvPr/>
        </p:nvSpPr>
        <p:spPr>
          <a:xfrm>
            <a:off x="3521382" y="3482499"/>
            <a:ext cx="480664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</a:rPr>
              <a:t>could open a way to measure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H</a:t>
            </a:r>
            <a:r>
              <a:rPr lang="en-GB" sz="14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→cc</a:t>
            </a:r>
            <a:r>
              <a:rPr lang="en-GB" sz="1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(coplanarity…. cuts)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0" descr="MCj04238480000[1]">
            <a:extLst>
              <a:ext uri="{FF2B5EF4-FFF2-40B4-BE49-F238E27FC236}">
                <a16:creationId xmlns:a16="http://schemas.microsoft.com/office/drawing/2014/main" id="{8F4C017B-5F1E-44CC-493E-5C8D5C8C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53" y="1089498"/>
            <a:ext cx="279714" cy="30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D4FE6-2DF5-4EF6-39DE-6CB6A493A194}"/>
              </a:ext>
            </a:extLst>
          </p:cNvPr>
          <p:cNvSpPr txBox="1"/>
          <p:nvPr/>
        </p:nvSpPr>
        <p:spPr>
          <a:xfrm>
            <a:off x="9155150" y="3914118"/>
            <a:ext cx="1739591" cy="3077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‘</a:t>
            </a:r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latin typeface="Amasis MT Pro Medium" panose="02040604050005020304" pitchFamily="18" charset="0"/>
              </a:rPr>
              <a:t>95 GeV anomaly’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61A71-C156-4142-2DD0-A646B28FB287}"/>
              </a:ext>
            </a:extLst>
          </p:cNvPr>
          <p:cNvSpPr txBox="1"/>
          <p:nvPr/>
        </p:nvSpPr>
        <p:spPr>
          <a:xfrm>
            <a:off x="10342645" y="1917689"/>
            <a:ext cx="1399589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KMR-1997-2001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941" y="243225"/>
            <a:ext cx="7675459" cy="1046440"/>
          </a:xfrm>
          <a:prstGeom prst="rect">
            <a:avLst/>
          </a:prstGeom>
          <a:noFill/>
          <a:ln w="57150">
            <a:solidFill>
              <a:srgbClr val="A8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FP420 and Resurrection of ‘Diffractive 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HIggs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’</a:t>
            </a: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 (20 years on)</a:t>
            </a:r>
          </a:p>
          <a:p>
            <a:r>
              <a:rPr lang="en-GB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536" y="13407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searching for lower mass  new objects  in CEP  requires far away  (~400m)  FDs</a:t>
            </a: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1" y="1412777"/>
            <a:ext cx="388991" cy="2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7053" r="20190" b="49789"/>
          <a:stretch/>
        </p:blipFill>
        <p:spPr bwMode="auto">
          <a:xfrm>
            <a:off x="2567608" y="2348881"/>
            <a:ext cx="5184576" cy="2024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633841"/>
            <a:ext cx="5249616" cy="15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76" y="5085185"/>
            <a:ext cx="2355396" cy="11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 t="8737" r="14145" b="10000"/>
          <a:stretch/>
        </p:blipFill>
        <p:spPr bwMode="auto">
          <a:xfrm>
            <a:off x="6366001" y="931600"/>
            <a:ext cx="464320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362852-6217-40D8-9423-B0FBEEE94931}"/>
              </a:ext>
            </a:extLst>
          </p:cNvPr>
          <p:cNvSpPr txBox="1"/>
          <p:nvPr/>
        </p:nvSpPr>
        <p:spPr>
          <a:xfrm>
            <a:off x="3783105" y="6329082"/>
            <a:ext cx="292249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PPS/PPS2- new proposals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A1F58C-C44F-220F-B11E-1BDE6691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15</a:t>
            </a:fld>
            <a:endParaRPr lang="en-GB"/>
          </a:p>
        </p:txBody>
      </p:sp>
      <p:pic>
        <p:nvPicPr>
          <p:cNvPr id="15" name="Picture 13" descr="fp420-logo2">
            <a:extLst>
              <a:ext uri="{FF2B5EF4-FFF2-40B4-BE49-F238E27FC236}">
                <a16:creationId xmlns:a16="http://schemas.microsoft.com/office/drawing/2014/main" id="{779B9392-665A-13ED-D452-09A568315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869" y="1224136"/>
            <a:ext cx="555391" cy="4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6640CF-77C9-BD97-5EB1-9C6C8B28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E6C9B-3CEC-7BE6-4E9C-326FD128F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0" t="44294" r="27669" b="10477"/>
          <a:stretch/>
        </p:blipFill>
        <p:spPr>
          <a:xfrm>
            <a:off x="491089" y="238959"/>
            <a:ext cx="11458104" cy="62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5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17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5871882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AS A SPIN-PARITY ANALYZER</a:t>
            </a:r>
          </a:p>
        </p:txBody>
      </p:sp>
    </p:spTree>
    <p:extLst>
      <p:ext uri="{BB962C8B-B14F-4D97-AF65-F5344CB8AC3E}">
        <p14:creationId xmlns:p14="http://schemas.microsoft.com/office/powerpoint/2010/main" val="2147645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51A890A-C0F6-4C77-86C6-8FAE65F2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5D56-762B-4FA9-B913-A5E28B7E4522}" type="slidenum">
              <a:rPr lang="en-GB" altLang="en-US"/>
              <a:pPr/>
              <a:t>18</a:t>
            </a:fld>
            <a:endParaRPr lang="en-GB" altLang="en-US"/>
          </a:p>
        </p:txBody>
      </p:sp>
      <p:pic>
        <p:nvPicPr>
          <p:cNvPr id="361474" name="Picture 2">
            <a:extLst>
              <a:ext uri="{FF2B5EF4-FFF2-40B4-BE49-F238E27FC236}">
                <a16:creationId xmlns:a16="http://schemas.microsoft.com/office/drawing/2014/main" id="{89165E69-7F36-42DC-9A9C-C920B6F6C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173" b="34245"/>
          <a:stretch/>
        </p:blipFill>
        <p:spPr bwMode="auto">
          <a:xfrm>
            <a:off x="108316" y="1568316"/>
            <a:ext cx="5418724" cy="231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79" name="Picture 7">
            <a:extLst>
              <a:ext uri="{FF2B5EF4-FFF2-40B4-BE49-F238E27FC236}">
                <a16:creationId xmlns:a16="http://schemas.microsoft.com/office/drawing/2014/main" id="{90986ACE-735F-4C71-85BA-0B3E5D45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3732" r="8672" b="84460"/>
          <a:stretch>
            <a:fillRect/>
          </a:stretch>
        </p:blipFill>
        <p:spPr bwMode="auto">
          <a:xfrm>
            <a:off x="1749513" y="5620871"/>
            <a:ext cx="8064500" cy="77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80" name="AutoShape 8">
            <a:extLst>
              <a:ext uri="{FF2B5EF4-FFF2-40B4-BE49-F238E27FC236}">
                <a16:creationId xmlns:a16="http://schemas.microsoft.com/office/drawing/2014/main" id="{669CC7C9-ADCC-4904-9763-593AF6D3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576044"/>
            <a:ext cx="8137525" cy="98052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1481" name="Text Box 9">
            <a:extLst>
              <a:ext uri="{FF2B5EF4-FFF2-40B4-BE49-F238E27FC236}">
                <a16:creationId xmlns:a16="http://schemas.microsoft.com/office/drawing/2014/main" id="{0414722D-68D4-4BAE-A6AD-8322D7C9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39" y="5635063"/>
            <a:ext cx="8342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dirty="0" err="1"/>
              <a:t>gg</a:t>
            </a:r>
            <a:r>
              <a:rPr lang="en-GB" altLang="en-US" sz="1600" dirty="0" err="1">
                <a:sym typeface="Wingdings" panose="05000000000000000000" pitchFamily="2" charset="2"/>
              </a:rPr>
              <a:t>qq</a:t>
            </a:r>
            <a:r>
              <a:rPr lang="en-GB" altLang="en-US" sz="14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034E6-8001-45FD-9FFE-275CD7E981F6}"/>
              </a:ext>
            </a:extLst>
          </p:cNvPr>
          <p:cNvSpPr txBox="1"/>
          <p:nvPr/>
        </p:nvSpPr>
        <p:spPr>
          <a:xfrm>
            <a:off x="8364071" y="2579601"/>
            <a:ext cx="1201269" cy="280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59E5C-D89C-416A-AACB-259A7F786E05}"/>
              </a:ext>
            </a:extLst>
          </p:cNvPr>
          <p:cNvSpPr txBox="1"/>
          <p:nvPr/>
        </p:nvSpPr>
        <p:spPr>
          <a:xfrm>
            <a:off x="5836024" y="6115517"/>
            <a:ext cx="228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1A8F-87D0-4C48-9813-04D1021BE364}"/>
              </a:ext>
            </a:extLst>
          </p:cNvPr>
          <p:cNvSpPr txBox="1"/>
          <p:nvPr/>
        </p:nvSpPr>
        <p:spPr>
          <a:xfrm>
            <a:off x="1845733" y="4658533"/>
            <a:ext cx="879208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Symmetry properties of the                                                                    amplitude   (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FKM-97</a:t>
            </a:r>
            <a:r>
              <a:rPr lang="en-GB" dirty="0"/>
              <a:t>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BC38B-1B04-4722-81B4-DD5021EC9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6" t="71691" r="38567" b="23589"/>
          <a:stretch/>
        </p:blipFill>
        <p:spPr>
          <a:xfrm>
            <a:off x="4715436" y="4731258"/>
            <a:ext cx="3279606" cy="351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FAE57-3DCA-4345-BC0C-AADCD384DF93}"/>
              </a:ext>
            </a:extLst>
          </p:cNvPr>
          <p:cNvSpPr/>
          <p:nvPr/>
        </p:nvSpPr>
        <p:spPr>
          <a:xfrm>
            <a:off x="1703389" y="4446494"/>
            <a:ext cx="8330259" cy="9646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B9B07-2327-43B8-AD37-EBB13DD37234}"/>
              </a:ext>
            </a:extLst>
          </p:cNvPr>
          <p:cNvSpPr txBox="1"/>
          <p:nvPr/>
        </p:nvSpPr>
        <p:spPr>
          <a:xfrm>
            <a:off x="4249271" y="1837765"/>
            <a:ext cx="466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D1DEB-41F2-4D08-BB9D-484F7E19CDDF}"/>
              </a:ext>
            </a:extLst>
          </p:cNvPr>
          <p:cNvSpPr txBox="1"/>
          <p:nvPr/>
        </p:nvSpPr>
        <p:spPr>
          <a:xfrm>
            <a:off x="6854923" y="6098756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‘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An Amplitude for </a:t>
            </a:r>
            <a:r>
              <a:rPr lang="en-GB" sz="1400" b="0" i="1" u="none" strike="noStrike" dirty="0">
                <a:solidFill>
                  <a:srgbClr val="40A9FF"/>
                </a:solidFill>
                <a:effectLst/>
                <a:latin typeface="KaTeX_Math"/>
                <a:hlinkClick r:id="rId6"/>
              </a:rPr>
              <a:t>n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 Gluon Scattering</a:t>
            </a:r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</a:rPr>
              <a:t>’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/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4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14E6BF-C96D-6B88-6612-FA241CF20BDB}"/>
              </a:ext>
            </a:extLst>
          </p:cNvPr>
          <p:cNvSpPr txBox="1"/>
          <p:nvPr/>
        </p:nvSpPr>
        <p:spPr>
          <a:xfrm>
            <a:off x="6241776" y="5027865"/>
            <a:ext cx="2014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(nullifies in the massless limit)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147A0-4275-3773-2F1A-9778514B68AE}"/>
              </a:ext>
            </a:extLst>
          </p:cNvPr>
          <p:cNvSpPr txBox="1"/>
          <p:nvPr/>
        </p:nvSpPr>
        <p:spPr>
          <a:xfrm>
            <a:off x="10346267" y="4628328"/>
            <a:ext cx="149123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(++,+-) (--,+-)</a:t>
            </a:r>
          </a:p>
          <a:p>
            <a:r>
              <a:rPr lang="en-GB" dirty="0"/>
              <a:t>(++,-+) (--,-+)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6D2CD8-1076-6921-F2CE-B2D220A139C5}"/>
              </a:ext>
            </a:extLst>
          </p:cNvPr>
          <p:cNvCxnSpPr/>
          <p:nvPr/>
        </p:nvCxnSpPr>
        <p:spPr>
          <a:xfrm>
            <a:off x="8122024" y="5122414"/>
            <a:ext cx="22242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/>
              <p:nvPr/>
            </p:nvSpPr>
            <p:spPr>
              <a:xfrm>
                <a:off x="3648659" y="3845243"/>
                <a:ext cx="3321101" cy="37542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tx2">
                        <a:lumMod val="75000"/>
                      </a:schemeClr>
                    </a:solidFill>
                  </a:rPr>
                  <a:t>Important</a:t>
                </a:r>
                <a:r>
                  <a:rPr lang="en-GB" sz="1200" dirty="0"/>
                  <a:t> consequences  for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659" y="3845243"/>
                <a:ext cx="3321101" cy="375424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EBB8764-ED96-A06E-ABE1-3F4B41F55556}"/>
              </a:ext>
            </a:extLst>
          </p:cNvPr>
          <p:cNvSpPr/>
          <p:nvPr/>
        </p:nvSpPr>
        <p:spPr>
          <a:xfrm>
            <a:off x="4249271" y="1259840"/>
            <a:ext cx="1105049" cy="249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5D3A5D-97AD-665C-74E6-6A9AB7A17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0202" y="277022"/>
            <a:ext cx="5553387" cy="1645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405C5A-FAB5-84C8-A309-C914DFE5BD7A}"/>
              </a:ext>
            </a:extLst>
          </p:cNvPr>
          <p:cNvSpPr txBox="1"/>
          <p:nvPr/>
        </p:nvSpPr>
        <p:spPr>
          <a:xfrm>
            <a:off x="10739120" y="2062761"/>
            <a:ext cx="239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/>
                </a:solidFill>
              </a:rPr>
              <a:t>(HKRS-2010)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4B79C0-4F8E-FDBF-B592-735CAA0DABF7}"/>
              </a:ext>
            </a:extLst>
          </p:cNvPr>
          <p:cNvSpPr/>
          <p:nvPr/>
        </p:nvSpPr>
        <p:spPr>
          <a:xfrm>
            <a:off x="5511123" y="213407"/>
            <a:ext cx="6382136" cy="256772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B93C54-AA13-FC08-6063-EBCFD5F9B9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2320" y="1900852"/>
            <a:ext cx="3295227" cy="748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201541-1BC5-7804-5798-60EE5FA883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91" t="75899" r="31946" b="11919"/>
          <a:stretch/>
        </p:blipFill>
        <p:spPr>
          <a:xfrm>
            <a:off x="179101" y="393801"/>
            <a:ext cx="4922352" cy="70831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975322-26C1-EF8F-198A-32333955637D}"/>
              </a:ext>
            </a:extLst>
          </p:cNvPr>
          <p:cNvSpPr txBox="1"/>
          <p:nvPr/>
        </p:nvSpPr>
        <p:spPr>
          <a:xfrm>
            <a:off x="4345756" y="2673298"/>
            <a:ext cx="755697" cy="186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A1A00-786E-4109-9BEF-F7D7E856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19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E411E-B4BE-4793-A674-D1C174F4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5" t="51896" r="6175" b="15425"/>
          <a:stretch/>
        </p:blipFill>
        <p:spPr>
          <a:xfrm>
            <a:off x="719685" y="753035"/>
            <a:ext cx="9320785" cy="2492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0892-5E8F-45AF-94FA-D114A517F3DE}"/>
              </a:ext>
            </a:extLst>
          </p:cNvPr>
          <p:cNvSpPr txBox="1"/>
          <p:nvPr/>
        </p:nvSpPr>
        <p:spPr>
          <a:xfrm>
            <a:off x="9027459" y="3245224"/>
            <a:ext cx="164950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B6FCB-3482-463B-B6DD-B9F25D280D09}"/>
              </a:ext>
            </a:extLst>
          </p:cNvPr>
          <p:cNvSpPr txBox="1"/>
          <p:nvPr/>
        </p:nvSpPr>
        <p:spPr>
          <a:xfrm>
            <a:off x="7464298" y="1996596"/>
            <a:ext cx="3544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/>
              <a:t>Jz</a:t>
            </a:r>
            <a:r>
              <a:rPr lang="en-GB" sz="1600" dirty="0"/>
              <a:t> = 0 amplitude   vanishes</a:t>
            </a:r>
          </a:p>
          <a:p>
            <a:r>
              <a:rPr lang="en-GB" sz="1600" dirty="0"/>
              <a:t>for the </a:t>
            </a:r>
            <a:r>
              <a:rPr lang="en-GB" sz="1600" dirty="0" err="1"/>
              <a:t>γγ</a:t>
            </a:r>
            <a:r>
              <a:rPr lang="en-GB" sz="1600" dirty="0"/>
              <a:t> decay of the 2++ 3P2</a:t>
            </a:r>
          </a:p>
          <a:p>
            <a:r>
              <a:rPr lang="en-GB" sz="1600" dirty="0"/>
              <a:t>positronium (</a:t>
            </a:r>
            <a:r>
              <a:rPr lang="en-GB" sz="1600" dirty="0" err="1"/>
              <a:t>Tumanov</a:t>
            </a:r>
            <a:r>
              <a:rPr lang="en-GB" sz="1600" dirty="0"/>
              <a:t>, 53;Alekseev, 58)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421DC0-2685-4C8E-3F4E-DBF5FA8E1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29" t="40144" r="42041" b="45653"/>
          <a:stretch/>
        </p:blipFill>
        <p:spPr>
          <a:xfrm>
            <a:off x="3082770" y="3945835"/>
            <a:ext cx="3374901" cy="1992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E92D7A-F51F-2752-7CB4-1F2390B256B4}"/>
              </a:ext>
            </a:extLst>
          </p:cNvPr>
          <p:cNvSpPr txBox="1"/>
          <p:nvPr/>
        </p:nvSpPr>
        <p:spPr>
          <a:xfrm>
            <a:off x="3273304" y="5947770"/>
            <a:ext cx="588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2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Eur.Phys.J.C</a:t>
            </a:r>
            <a:r>
              <a:rPr lang="en-GB" sz="12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80 (2020) 11, 1077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16AC7-0C1B-8405-0C1D-5824EBAAC144}"/>
              </a:ext>
            </a:extLst>
          </p:cNvPr>
          <p:cNvSpPr txBox="1"/>
          <p:nvPr/>
        </p:nvSpPr>
        <p:spPr>
          <a:xfrm>
            <a:off x="3708969" y="3528204"/>
            <a:ext cx="250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Lattice results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8E636-46BC-6154-C97F-0A732DBB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857" y="569640"/>
            <a:ext cx="1233672" cy="3693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74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24A3D8-89A8-AB5F-1525-A146BBEE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FC75D-AF55-CBC2-42A7-9CF19A9D3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7" t="17524" r="893" b="40572"/>
          <a:stretch/>
        </p:blipFill>
        <p:spPr>
          <a:xfrm>
            <a:off x="339634" y="1201783"/>
            <a:ext cx="11743509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6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000CA-2F5F-4F73-4298-7FC720E1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28D97-F389-5A6B-8908-F04C37093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154" y="319129"/>
            <a:ext cx="8373373" cy="62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39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33826C-534E-C937-93E2-7C5513F3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860CE-C6A5-6AB4-26B6-93E9FFDA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85" y="0"/>
            <a:ext cx="91532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ABC469-F668-C524-0AFD-58DD01312859}"/>
              </a:ext>
            </a:extLst>
          </p:cNvPr>
          <p:cNvSpPr txBox="1"/>
          <p:nvPr/>
        </p:nvSpPr>
        <p:spPr>
          <a:xfrm>
            <a:off x="9824224" y="136525"/>
            <a:ext cx="848391" cy="6663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452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30713B-57AB-63B7-BB00-BAA1F604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20B5C-A5B6-42F9-9829-C31C3E19F5FC}" type="slidenum">
              <a:rPr lang="en-GB" altLang="en-US" smtClean="0"/>
              <a:pPr/>
              <a:t>22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4D030-1DF6-5FB4-59CE-EE9C1B21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21" y="0"/>
            <a:ext cx="915215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315E4-A920-6EBF-B601-E3A0B72867C1}"/>
              </a:ext>
            </a:extLst>
          </p:cNvPr>
          <p:cNvSpPr txBox="1"/>
          <p:nvPr/>
        </p:nvSpPr>
        <p:spPr>
          <a:xfrm>
            <a:off x="9823268" y="0"/>
            <a:ext cx="1149531" cy="8490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022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45DF6A-3782-42FE-8DA5-53B0B336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B8A169-1E9F-4D6C-8F25-5E94AF48F741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668" name="Picture 4">
            <a:extLst>
              <a:ext uri="{FF2B5EF4-FFF2-40B4-BE49-F238E27FC236}">
                <a16:creationId xmlns:a16="http://schemas.microsoft.com/office/drawing/2014/main" id="{ACCEE050-6DF5-4AD1-91DA-210884CE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r="4256" b="1292"/>
          <a:stretch>
            <a:fillRect/>
          </a:stretch>
        </p:blipFill>
        <p:spPr bwMode="auto">
          <a:xfrm>
            <a:off x="1759967" y="374904"/>
            <a:ext cx="7559675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7783CB-8713-4531-B6AA-99AA1CAA2A50}"/>
              </a:ext>
            </a:extLst>
          </p:cNvPr>
          <p:cNvCxnSpPr/>
          <p:nvPr/>
        </p:nvCxnSpPr>
        <p:spPr bwMode="auto">
          <a:xfrm>
            <a:off x="1993392" y="1472184"/>
            <a:ext cx="5449824" cy="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13A68-9A40-44B3-A86A-E3D6DA85B7BD}"/>
              </a:ext>
            </a:extLst>
          </p:cNvPr>
          <p:cNvCxnSpPr/>
          <p:nvPr/>
        </p:nvCxnSpPr>
        <p:spPr bwMode="auto">
          <a:xfrm>
            <a:off x="7379208" y="1499616"/>
            <a:ext cx="914400" cy="91440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317CB-3F4B-414A-8CDA-A2361C59DC09}"/>
              </a:ext>
            </a:extLst>
          </p:cNvPr>
          <p:cNvCxnSpPr/>
          <p:nvPr/>
        </p:nvCxnSpPr>
        <p:spPr bwMode="auto">
          <a:xfrm>
            <a:off x="1993392" y="1847088"/>
            <a:ext cx="613562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ED3CBB8-80C4-8C6C-F6BE-7EA9B6170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40267" r="34667" b="36296"/>
          <a:stretch/>
        </p:blipFill>
        <p:spPr>
          <a:xfrm>
            <a:off x="8644378" y="1298448"/>
            <a:ext cx="3200400" cy="89611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DDE23-A24F-3936-94B9-6930E71C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F2BA2C-D8EF-9710-4576-8440572F8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5" y="568712"/>
            <a:ext cx="11427338" cy="5557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22362-C28C-9428-F92C-B2D56638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308"/>
            <a:ext cx="12192000" cy="5795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63A525-9682-225A-408D-5BF09F9E8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6" t="16281" r="10382" b="8727"/>
          <a:stretch/>
        </p:blipFill>
        <p:spPr>
          <a:xfrm>
            <a:off x="10766137" y="501649"/>
            <a:ext cx="912908" cy="535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9ABE4-B238-EE4A-ADFD-BC724E7C10AA}"/>
              </a:ext>
            </a:extLst>
          </p:cNvPr>
          <p:cNvSpPr txBox="1"/>
          <p:nvPr/>
        </p:nvSpPr>
        <p:spPr>
          <a:xfrm>
            <a:off x="6962774" y="2352675"/>
            <a:ext cx="2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CD62A-8872-01F0-28A1-378106E5D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29" y="6120478"/>
            <a:ext cx="6872289" cy="2375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B15DF-A8BC-88D0-F11A-56D323EDA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7375" y="4179082"/>
            <a:ext cx="2200275" cy="79773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2FE6BF-10A4-9926-8F9E-6BAD871209BB}"/>
              </a:ext>
            </a:extLst>
          </p:cNvPr>
          <p:cNvCxnSpPr/>
          <p:nvPr/>
        </p:nvCxnSpPr>
        <p:spPr>
          <a:xfrm flipV="1">
            <a:off x="5577840" y="2521131"/>
            <a:ext cx="1045029" cy="200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8A38B0-1395-A67C-AF41-0B86DD5BA2AD}"/>
              </a:ext>
            </a:extLst>
          </p:cNvPr>
          <p:cNvCxnSpPr>
            <a:cxnSpLocks/>
          </p:cNvCxnSpPr>
          <p:nvPr/>
        </p:nvCxnSpPr>
        <p:spPr>
          <a:xfrm>
            <a:off x="5473337" y="2789070"/>
            <a:ext cx="1031965" cy="151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2853FF0-B520-66AC-F4B6-FCB5A73C2C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985"/>
          <a:stretch/>
        </p:blipFill>
        <p:spPr>
          <a:xfrm>
            <a:off x="9166870" y="2563541"/>
            <a:ext cx="1479359" cy="2580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8B52D7-44A5-0E4C-FCD9-F95689029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258" y="5925097"/>
            <a:ext cx="2154542" cy="3590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DBF24-97A8-F06E-8A92-388BD3594049}"/>
              </a:ext>
            </a:extLst>
          </p:cNvPr>
          <p:cNvSpPr txBox="1"/>
          <p:nvPr/>
        </p:nvSpPr>
        <p:spPr>
          <a:xfrm>
            <a:off x="512954" y="3566160"/>
            <a:ext cx="25568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Currently Herschel  not applied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00427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F47195-51E9-1330-9289-06C30C22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965E0-F86A-9C03-EF1D-C3596D30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46"/>
            <a:ext cx="12192000" cy="6747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761116-BD01-0D0A-7FFD-6AF987E7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1" y="4473733"/>
            <a:ext cx="4133850" cy="24114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4B05AE-B2EC-0249-F7D5-7F02A72CA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975" y="4222076"/>
            <a:ext cx="2105025" cy="1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7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BD3A11-C592-C7BE-3C06-45856E46F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FBF4F3-964A-7AFC-DEFB-39FBDA06FE88}"/>
                  </a:ext>
                </a:extLst>
              </p:cNvPr>
              <p:cNvSpPr txBox="1"/>
              <p:nvPr/>
            </p:nvSpPr>
            <p:spPr>
              <a:xfrm>
                <a:off x="2924175" y="581025"/>
                <a:ext cx="3102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 bit puzzling: strong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/>
                  <a:t> signal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FBF4F3-964A-7AFC-DEFB-39FBDA06F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5" y="581025"/>
                <a:ext cx="3102196" cy="369332"/>
              </a:xfrm>
              <a:prstGeom prst="rect">
                <a:avLst/>
              </a:prstGeom>
              <a:blipFill>
                <a:blip r:embed="rId3"/>
                <a:stretch>
                  <a:fillRect l="-1768" t="-8197" r="-589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F97D80-714B-AFAB-C89B-C73858B2DA51}"/>
              </a:ext>
            </a:extLst>
          </p:cNvPr>
          <p:cNvSpPr txBox="1"/>
          <p:nvPr/>
        </p:nvSpPr>
        <p:spPr>
          <a:xfrm>
            <a:off x="964134" y="1665750"/>
            <a:ext cx="89037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Ways out: </a:t>
            </a:r>
          </a:p>
          <a:p>
            <a:endParaRPr lang="en-GB" dirty="0"/>
          </a:p>
          <a:p>
            <a:r>
              <a:rPr lang="en-GB" dirty="0"/>
              <a:t> 1. Huge difference in BR’s ?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2. (</a:t>
            </a:r>
            <a:r>
              <a:rPr lang="en-GB" dirty="0">
                <a:solidFill>
                  <a:schemeClr val="accent1"/>
                </a:solidFill>
              </a:rPr>
              <a:t>Unexpected</a:t>
            </a:r>
            <a:r>
              <a:rPr lang="en-GB" dirty="0"/>
              <a:t>) large contribution of high-mass proton dissociation.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3. Non-perturbative physics- molecules?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5. Misassignment (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Herschel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??)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289A1A-F6C9-D033-0AC6-E36FD1437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07" t="-819" r="52339" b="54098"/>
          <a:stretch/>
        </p:blipFill>
        <p:spPr>
          <a:xfrm>
            <a:off x="1209676" y="2710012"/>
            <a:ext cx="838199" cy="371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65C04-CDEE-6109-2573-550090D54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0" t="56011" r="51591" b="3551"/>
          <a:stretch/>
        </p:blipFill>
        <p:spPr>
          <a:xfrm>
            <a:off x="2324100" y="2752874"/>
            <a:ext cx="1018636" cy="371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78A130-DAA4-3B6B-324C-96C3561DFFB0}"/>
              </a:ext>
            </a:extLst>
          </p:cNvPr>
          <p:cNvSpPr txBox="1"/>
          <p:nvPr/>
        </p:nvSpPr>
        <p:spPr>
          <a:xfrm>
            <a:off x="2076450" y="272891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52152-DF2A-24BD-6A21-1E3153D7034A}"/>
              </a:ext>
            </a:extLst>
          </p:cNvPr>
          <p:cNvSpPr txBox="1"/>
          <p:nvPr/>
        </p:nvSpPr>
        <p:spPr>
          <a:xfrm>
            <a:off x="3533776" y="27051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≫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0468EB-B7CC-019B-6EEB-38643F94AF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45" t="-2434" r="3501" b="2434"/>
          <a:stretch/>
        </p:blipFill>
        <p:spPr>
          <a:xfrm>
            <a:off x="4037312" y="2754760"/>
            <a:ext cx="829963" cy="267939"/>
          </a:xfrm>
          <a:prstGeom prst="rect">
            <a:avLst/>
          </a:prstGeom>
        </p:spPr>
      </p:pic>
      <p:pic>
        <p:nvPicPr>
          <p:cNvPr id="16" name="Picture 4" descr="MCj04344110000[1]">
            <a:extLst>
              <a:ext uri="{FF2B5EF4-FFF2-40B4-BE49-F238E27FC236}">
                <a16:creationId xmlns:a16="http://schemas.microsoft.com/office/drawing/2014/main" id="{EA7BD6AC-5103-FFB6-6207-BF14D9002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60943"/>
            <a:ext cx="419100" cy="4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What is an Exit? - Nebraska Tech Collaborative">
            <a:extLst>
              <a:ext uri="{FF2B5EF4-FFF2-40B4-BE49-F238E27FC236}">
                <a16:creationId xmlns:a16="http://schemas.microsoft.com/office/drawing/2014/main" id="{7CBA323E-D7B9-BE88-C14A-6E46E18A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666874"/>
            <a:ext cx="526105" cy="3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564C09-D8A0-7DCB-5421-88D1175A2178}"/>
              </a:ext>
            </a:extLst>
          </p:cNvPr>
          <p:cNvSpPr txBox="1"/>
          <p:nvPr/>
        </p:nvSpPr>
        <p:spPr>
          <a:xfrm>
            <a:off x="863821" y="1054879"/>
            <a:ext cx="7870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For pure CEP within the PT (gg-fusion) picture- expect a factor of 100 suppression.</a:t>
            </a:r>
          </a:p>
        </p:txBody>
      </p:sp>
    </p:spTree>
    <p:extLst>
      <p:ext uri="{BB962C8B-B14F-4D97-AF65-F5344CB8AC3E}">
        <p14:creationId xmlns:p14="http://schemas.microsoft.com/office/powerpoint/2010/main" val="2350517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087A4-8D96-4C85-8A6E-9AE5569F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13963-4F7B-44DA-A4CC-75B2282C7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3" t="14297" r="6582" b="15342"/>
          <a:stretch/>
        </p:blipFill>
        <p:spPr>
          <a:xfrm>
            <a:off x="716096" y="692495"/>
            <a:ext cx="10443991" cy="568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D4894-A9DC-4FD1-8019-021E2C458402}"/>
              </a:ext>
            </a:extLst>
          </p:cNvPr>
          <p:cNvSpPr txBox="1"/>
          <p:nvPr/>
        </p:nvSpPr>
        <p:spPr>
          <a:xfrm>
            <a:off x="10168569" y="5684704"/>
            <a:ext cx="385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0D9D8-8339-4711-8B52-CB01F49B4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78" t="67278" r="30761" b="24558"/>
          <a:stretch/>
        </p:blipFill>
        <p:spPr>
          <a:xfrm>
            <a:off x="4235970" y="4571745"/>
            <a:ext cx="2622029" cy="439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AC24EE-FE88-2DDC-742B-9F637BEBDC8F}"/>
              </a:ext>
            </a:extLst>
          </p:cNvPr>
          <p:cNvSpPr txBox="1"/>
          <p:nvPr/>
        </p:nvSpPr>
        <p:spPr>
          <a:xfrm>
            <a:off x="7700682" y="4150659"/>
            <a:ext cx="2853477" cy="10578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87AAE-30C9-4C0B-322D-190C2B796BD7}"/>
              </a:ext>
            </a:extLst>
          </p:cNvPr>
          <p:cNvSpPr txBox="1"/>
          <p:nvPr/>
        </p:nvSpPr>
        <p:spPr>
          <a:xfrm>
            <a:off x="10080171" y="5954486"/>
            <a:ext cx="473988" cy="421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33135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8EFAE-EF8A-D3AA-9A40-C62ED9DD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C191-3B87-32F9-20AB-6A2CB7CEE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3" t="6974" r="20353" b="48442"/>
          <a:stretch/>
        </p:blipFill>
        <p:spPr>
          <a:xfrm>
            <a:off x="1923803" y="273133"/>
            <a:ext cx="7707086" cy="315586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4FCA30AF-EEFC-90C0-0976-EEF87DAF1F8C}"/>
              </a:ext>
            </a:extLst>
          </p:cNvPr>
          <p:cNvSpPr/>
          <p:nvPr/>
        </p:nvSpPr>
        <p:spPr>
          <a:xfrm>
            <a:off x="2823015" y="713394"/>
            <a:ext cx="5184360" cy="456120"/>
          </a:xfrm>
          <a:prstGeom prst="rect">
            <a:avLst/>
          </a:prstGeom>
          <a:solidFill>
            <a:srgbClr val="0070C0"/>
          </a:solidFill>
          <a:ln w="28440">
            <a:solidFill>
              <a:srgbClr val="00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EXCLUSIVE JET PRODUCTION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A7BDD-9723-68FC-3479-6D4C3459EA07}"/>
              </a:ext>
            </a:extLst>
          </p:cNvPr>
          <p:cNvSpPr txBox="1"/>
          <p:nvPr/>
        </p:nvSpPr>
        <p:spPr>
          <a:xfrm>
            <a:off x="8217725" y="273133"/>
            <a:ext cx="1282535" cy="1080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39355F-9175-FB4F-06B9-35FF79146F03}"/>
              </a:ext>
            </a:extLst>
          </p:cNvPr>
          <p:cNvPicPr/>
          <p:nvPr/>
        </p:nvPicPr>
        <p:blipFill>
          <a:blip r:embed="rId3"/>
          <a:srcRect l="35495" t="31151" r="41937" b="40167"/>
          <a:stretch/>
        </p:blipFill>
        <p:spPr>
          <a:xfrm>
            <a:off x="9024162" y="380007"/>
            <a:ext cx="1687373" cy="905115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CE41B5-F6D4-1AFB-5699-90D26BA54B87}"/>
              </a:ext>
            </a:extLst>
          </p:cNvPr>
          <p:cNvPicPr/>
          <p:nvPr/>
        </p:nvPicPr>
        <p:blipFill>
          <a:blip r:embed="rId4"/>
          <a:srcRect l="20055" t="47008" r="19254" b="26679"/>
          <a:stretch/>
        </p:blipFill>
        <p:spPr>
          <a:xfrm>
            <a:off x="2044598" y="3980407"/>
            <a:ext cx="7124400" cy="1737000"/>
          </a:xfrm>
          <a:prstGeom prst="rect">
            <a:avLst/>
          </a:prstGeom>
          <a:ln>
            <a:noFill/>
          </a:ln>
        </p:spPr>
      </p:pic>
      <p:sp>
        <p:nvSpPr>
          <p:cNvPr id="12" name="CustomShape 10">
            <a:extLst>
              <a:ext uri="{FF2B5EF4-FFF2-40B4-BE49-F238E27FC236}">
                <a16:creationId xmlns:a16="http://schemas.microsoft.com/office/drawing/2014/main" id="{92616C55-955F-7FA4-122C-DAC589F997BE}"/>
              </a:ext>
            </a:extLst>
          </p:cNvPr>
          <p:cNvSpPr/>
          <p:nvPr/>
        </p:nvSpPr>
        <p:spPr>
          <a:xfrm>
            <a:off x="9046200" y="4556408"/>
            <a:ext cx="9889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(first indications CDF-2008)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AD07E-9B3E-9650-B51D-1D90103471AB}"/>
              </a:ext>
            </a:extLst>
          </p:cNvPr>
          <p:cNvSpPr txBox="1"/>
          <p:nvPr/>
        </p:nvSpPr>
        <p:spPr>
          <a:xfrm>
            <a:off x="4619501" y="5462649"/>
            <a:ext cx="1888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F690C-F68D-E22F-761C-1392C0B0C811}"/>
              </a:ext>
            </a:extLst>
          </p:cNvPr>
          <p:cNvSpPr txBox="1"/>
          <p:nvPr/>
        </p:nvSpPr>
        <p:spPr>
          <a:xfrm>
            <a:off x="9768468" y="2776654"/>
            <a:ext cx="1687373" cy="3693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Soft PT QCD lab </a:t>
            </a:r>
          </a:p>
        </p:txBody>
      </p:sp>
    </p:spTree>
    <p:extLst>
      <p:ext uri="{BB962C8B-B14F-4D97-AF65-F5344CB8AC3E}">
        <p14:creationId xmlns:p14="http://schemas.microsoft.com/office/powerpoint/2010/main" val="1454840708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E866F-6601-493E-8260-E7A6AB0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46" y="691951"/>
            <a:ext cx="7821976" cy="5710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AE731-840D-433B-AAB3-B21DCA9B37BF}"/>
              </a:ext>
            </a:extLst>
          </p:cNvPr>
          <p:cNvSpPr txBox="1"/>
          <p:nvPr/>
        </p:nvSpPr>
        <p:spPr>
          <a:xfrm>
            <a:off x="6356195" y="4828478"/>
            <a:ext cx="1014761" cy="446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A1549-A999-0896-9B7B-33E2F70E58F0}"/>
              </a:ext>
            </a:extLst>
          </p:cNvPr>
          <p:cNvSpPr txBox="1"/>
          <p:nvPr/>
        </p:nvSpPr>
        <p:spPr>
          <a:xfrm>
            <a:off x="8845826" y="2673626"/>
            <a:ext cx="115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SuperChic-2</a:t>
            </a:r>
          </a:p>
        </p:txBody>
      </p:sp>
    </p:spTree>
    <p:extLst>
      <p:ext uri="{BB962C8B-B14F-4D97-AF65-F5344CB8AC3E}">
        <p14:creationId xmlns:p14="http://schemas.microsoft.com/office/powerpoint/2010/main" val="21340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F63AF3C-5ED7-4E24-BE3C-30744DB1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BCA6-C80B-4CF0-8D8E-08C3FAC41681}" type="slidenum">
              <a:rPr lang="en-GB" altLang="en-US"/>
              <a:pPr/>
              <a:t>3</a:t>
            </a:fld>
            <a:endParaRPr lang="en-GB" altLang="en-US" dirty="0"/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00E2F1C-8103-46B2-93EC-FF185410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207" r="22855" b="87814"/>
          <a:stretch>
            <a:fillRect/>
          </a:stretch>
        </p:blipFill>
        <p:spPr bwMode="auto">
          <a:xfrm>
            <a:off x="1631950" y="1"/>
            <a:ext cx="83518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113B6AAE-D1E0-420A-ABA4-FDF7CA88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74826" y="938173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>
            <a:extLst>
              <a:ext uri="{FF2B5EF4-FFF2-40B4-BE49-F238E27FC236}">
                <a16:creationId xmlns:a16="http://schemas.microsoft.com/office/drawing/2014/main" id="{2A60BCE6-2901-45B7-8E6B-CC059D49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52792" y="1623440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B70116A9-B513-49F2-979E-88CDC5E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639648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313A83FF-A76D-4A11-B593-4019F65A6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387" y="872402"/>
            <a:ext cx="7144841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 dirty="0"/>
              <a:t>Motivation </a:t>
            </a:r>
            <a:r>
              <a:rPr lang="en-GB" altLang="en-US" sz="1600" b="1" dirty="0">
                <a:solidFill>
                  <a:schemeClr val="accent6">
                    <a:lumMod val="50000"/>
                  </a:schemeClr>
                </a:solidFill>
              </a:rPr>
              <a:t>(why are we interested in CEP processes?)</a:t>
            </a:r>
          </a:p>
          <a:p>
            <a:pPr algn="l"/>
            <a:r>
              <a:rPr lang="en-GB" altLang="en-US" sz="1600" b="1" dirty="0">
                <a:solidFill>
                  <a:srgbClr val="FF0000"/>
                </a:solidFill>
              </a:rPr>
              <a:t>CEP</a:t>
            </a:r>
            <a:r>
              <a:rPr lang="en-GB" altLang="en-US" sz="1600" b="1" dirty="0"/>
              <a:t> and </a:t>
            </a:r>
            <a:r>
              <a:rPr lang="en-GB" altLang="en-US" sz="1600" b="1" dirty="0">
                <a:solidFill>
                  <a:srgbClr val="FF0000"/>
                </a:solidFill>
              </a:rPr>
              <a:t>L</a:t>
            </a:r>
            <a:r>
              <a:rPr lang="en-GB" altLang="en-US" sz="1600" b="1" dirty="0"/>
              <a:t>arge </a:t>
            </a:r>
            <a:r>
              <a:rPr lang="en-GB" altLang="en-US" sz="1600" b="1" dirty="0">
                <a:solidFill>
                  <a:srgbClr val="FF0000"/>
                </a:solidFill>
              </a:rPr>
              <a:t>R</a:t>
            </a:r>
            <a:r>
              <a:rPr lang="en-GB" altLang="en-US" sz="1600" b="1" dirty="0"/>
              <a:t>AP </a:t>
            </a:r>
            <a:r>
              <a:rPr lang="en-GB" altLang="en-US" sz="1600" b="1" dirty="0">
                <a:solidFill>
                  <a:srgbClr val="FF0000"/>
                </a:solidFill>
              </a:rPr>
              <a:t>G</a:t>
            </a:r>
            <a:r>
              <a:rPr lang="en-GB" altLang="en-US" sz="1600" b="1" dirty="0"/>
              <a:t>APS.</a:t>
            </a:r>
          </a:p>
          <a:p>
            <a:pPr algn="l"/>
            <a:endParaRPr lang="en-GB" altLang="en-US" sz="1600" b="1" dirty="0"/>
          </a:p>
          <a:p>
            <a:r>
              <a:rPr lang="en-GB" altLang="en-US" sz="1600" b="1" dirty="0"/>
              <a:t>QCD-induced </a:t>
            </a:r>
            <a:r>
              <a:rPr lang="en-GB" altLang="en-US" sz="1600" b="1" dirty="0">
                <a:solidFill>
                  <a:srgbClr val="FF0000"/>
                </a:solidFill>
              </a:rPr>
              <a:t>CEP</a:t>
            </a:r>
            <a:r>
              <a:rPr lang="en-GB" altLang="en-US" sz="1600" b="1" dirty="0"/>
              <a:t> mechanism.</a:t>
            </a:r>
          </a:p>
          <a:p>
            <a:pPr algn="l"/>
            <a:endParaRPr lang="en-GB" altLang="en-US" sz="1600" b="1" dirty="0"/>
          </a:p>
          <a:p>
            <a:r>
              <a:rPr lang="en-GB" altLang="en-US" sz="1600" b="1" dirty="0"/>
              <a:t>Gluon –gluon vs photon-photon fusion.</a:t>
            </a:r>
          </a:p>
          <a:p>
            <a:pPr algn="l"/>
            <a:endParaRPr lang="en-GB" altLang="en-US" sz="1600" b="1" dirty="0"/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>
                <a:solidFill>
                  <a:srgbClr val="FF0000"/>
                </a:solidFill>
              </a:rPr>
              <a:t> CEP</a:t>
            </a:r>
            <a:r>
              <a:rPr lang="en-GB" altLang="en-US" b="1" dirty="0"/>
              <a:t> as a spin-parity analyser </a:t>
            </a:r>
          </a:p>
          <a:p>
            <a:pPr algn="l"/>
            <a:endParaRPr lang="en-GB" alt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, Dijet a bit of personal flavour</a:t>
            </a:r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r>
              <a:rPr lang="en-GB" sz="1800" b="1" dirty="0">
                <a:solidFill>
                  <a:srgbClr val="000000"/>
                </a:solidFill>
                <a:latin typeface="HQAFVY+CMBX12"/>
              </a:rPr>
              <a:t>Higher precision constraints on the </a:t>
            </a:r>
            <a:r>
              <a:rPr lang="en-GB" sz="1800" b="1" dirty="0">
                <a:solidFill>
                  <a:srgbClr val="FF0000"/>
                </a:solidFill>
                <a:latin typeface="HQAFVY+CMBX12"/>
              </a:rPr>
              <a:t>tau </a:t>
            </a:r>
            <a:r>
              <a:rPr lang="en-GB" sz="1800" b="1" dirty="0">
                <a:solidFill>
                  <a:srgbClr val="FF0000"/>
                </a:solidFill>
                <a:latin typeface="HAUYHS+CMMI12"/>
              </a:rPr>
              <a:t>g − </a:t>
            </a:r>
            <a:r>
              <a:rPr lang="en-GB" sz="1800" b="1" dirty="0">
                <a:solidFill>
                  <a:srgbClr val="FF0000"/>
                </a:solidFill>
                <a:latin typeface="QTCKXR+CMR12"/>
              </a:rPr>
              <a:t>2 </a:t>
            </a:r>
            <a:r>
              <a:rPr lang="en-GB" sz="1800" b="1" dirty="0">
                <a:solidFill>
                  <a:srgbClr val="000000"/>
                </a:solidFill>
                <a:latin typeface="HQAFVY+CMBX12"/>
              </a:rPr>
              <a:t>photon</a:t>
            </a:r>
            <a:r>
              <a:rPr lang="en-GB" sz="1800" b="1" dirty="0">
                <a:solidFill>
                  <a:srgbClr val="000000"/>
                </a:solidFill>
                <a:latin typeface="QTCKXR+CMR12"/>
              </a:rPr>
              <a:t>–initiated production</a:t>
            </a:r>
            <a:endParaRPr lang="en-GB" sz="1800" b="1" dirty="0">
              <a:solidFill>
                <a:srgbClr val="000000"/>
              </a:solidFill>
              <a:latin typeface="HQAFVY+CMBX12"/>
            </a:endParaRPr>
          </a:p>
          <a:p>
            <a:pPr algn="l"/>
            <a:endParaRPr lang="en-GB" altLang="en-US" b="1" dirty="0"/>
          </a:p>
          <a:p>
            <a:pPr algn="l"/>
            <a:r>
              <a:rPr lang="en-GB" altLang="en-US" sz="2000" b="1" dirty="0"/>
              <a:t>Summary and Outlook</a:t>
            </a:r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US" altLang="en-US" sz="1600" b="1" dirty="0"/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A97DBA8A-BF48-4100-8586-E053DBBF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78413" y="2202529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ECDF019-E4BA-4353-A623-41AEF05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2666" y="3955843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0" name="Picture 14">
            <a:extLst>
              <a:ext uri="{FF2B5EF4-FFF2-40B4-BE49-F238E27FC236}">
                <a16:creationId xmlns:a16="http://schemas.microsoft.com/office/drawing/2014/main" id="{A554B86E-EB86-475C-94E9-74C16DE2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98857" y="3275133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53F8C9F-8B23-4B63-B661-7E3E05FA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11439" y="2796444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DCF7A32-DE03-41D8-971E-3D2D8B71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0560" y="5259539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893964-4918-3A9D-FD1C-EDCC9E4E635A}"/>
              </a:ext>
            </a:extLst>
          </p:cNvPr>
          <p:cNvSpPr txBox="1"/>
          <p:nvPr/>
        </p:nvSpPr>
        <p:spPr>
          <a:xfrm>
            <a:off x="2257199" y="2717797"/>
            <a:ext cx="519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Life, death and “resurrection” of ‘Diffractive Higgs</a:t>
            </a:r>
            <a:r>
              <a:rPr lang="en-GB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’</a:t>
            </a:r>
            <a:endParaRPr lang="en-GB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BDB56-01D0-0CB4-1CEB-4C942081AC90}"/>
              </a:ext>
            </a:extLst>
          </p:cNvPr>
          <p:cNvSpPr txBox="1"/>
          <p:nvPr/>
        </p:nvSpPr>
        <p:spPr>
          <a:xfrm>
            <a:off x="2284453" y="3901182"/>
            <a:ext cx="35683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j-lt"/>
                <a:cs typeface="Aldhabi" panose="01000000000000000000" pitchFamily="2" charset="-78"/>
              </a:rPr>
              <a:t>Dijet </a:t>
            </a:r>
            <a:r>
              <a:rPr lang="en-GB" b="1" dirty="0">
                <a:solidFill>
                  <a:srgbClr val="FF0000"/>
                </a:solidFill>
                <a:latin typeface="+mj-lt"/>
                <a:cs typeface="Aldhabi" panose="01000000000000000000" pitchFamily="2" charset="-78"/>
              </a:rPr>
              <a:t>CEP</a:t>
            </a:r>
            <a:r>
              <a:rPr lang="en-GB" b="1" dirty="0">
                <a:latin typeface="+mj-lt"/>
                <a:cs typeface="Aldhabi" panose="01000000000000000000" pitchFamily="2" charset="-78"/>
              </a:rPr>
              <a:t> as a ‘gluon factory</a:t>
            </a:r>
            <a:r>
              <a:rPr lang="en-GB" dirty="0">
                <a:latin typeface="Aptos Black" panose="020F0502020204030204" pitchFamily="34" charset="0"/>
              </a:rPr>
              <a:t>’</a:t>
            </a:r>
          </a:p>
        </p:txBody>
      </p:sp>
      <p:pic>
        <p:nvPicPr>
          <p:cNvPr id="1026" name="Picture 2" descr="Inclusion Impact Your Employer Brand ...">
            <a:extLst>
              <a:ext uri="{FF2B5EF4-FFF2-40B4-BE49-F238E27FC236}">
                <a16:creationId xmlns:a16="http://schemas.microsoft.com/office/drawing/2014/main" id="{87375C30-50F6-AEC4-0F2C-B8FCDF45E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8" t="29354" r="23578" b="30557"/>
          <a:stretch/>
        </p:blipFill>
        <p:spPr bwMode="auto">
          <a:xfrm>
            <a:off x="8562975" y="923590"/>
            <a:ext cx="1037743" cy="4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85">
            <a:extLst>
              <a:ext uri="{FF2B5EF4-FFF2-40B4-BE49-F238E27FC236}">
                <a16:creationId xmlns:a16="http://schemas.microsoft.com/office/drawing/2014/main" id="{E80964B5-9DBA-DCCA-EC25-7C53039C69F6}"/>
              </a:ext>
            </a:extLst>
          </p:cNvPr>
          <p:cNvGrpSpPr>
            <a:grpSpLocks/>
          </p:cNvGrpSpPr>
          <p:nvPr/>
        </p:nvGrpSpPr>
        <p:grpSpPr bwMode="auto">
          <a:xfrm rot="19956434">
            <a:off x="2837363" y="2822599"/>
            <a:ext cx="6136787" cy="1047063"/>
            <a:chOff x="144" y="1440"/>
            <a:chExt cx="4752" cy="912"/>
          </a:xfrm>
        </p:grpSpPr>
        <p:sp>
          <p:nvSpPr>
            <p:cNvPr id="5" name="Oval 84">
              <a:extLst>
                <a:ext uri="{FF2B5EF4-FFF2-40B4-BE49-F238E27FC236}">
                  <a16:creationId xmlns:a16="http://schemas.microsoft.com/office/drawing/2014/main" id="{27E93368-AA4C-7B59-F99F-46F17A6C9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Text Box 10">
              <a:extLst>
                <a:ext uri="{FF2B5EF4-FFF2-40B4-BE49-F238E27FC236}">
                  <a16:creationId xmlns:a16="http://schemas.microsoft.com/office/drawing/2014/main" id="{E99BAC49-1A55-FA3C-8523-D6A0A9BE65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743"/>
              <a:ext cx="4752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  <a:latin typeface="Tahoma" pitchFamily="34" charset="0"/>
                  <a:ea typeface="ＭＳ Ｐゴシック" pitchFamily="48" charset="-128"/>
                </a:rPr>
                <a:t>With a bit of personal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Tahoma" pitchFamily="34" charset="0"/>
                  <a:ea typeface="ＭＳ Ｐゴシック" pitchFamily="48" charset="-128"/>
                </a:rPr>
                <a:t>flavour</a:t>
              </a:r>
              <a:endParaRPr lang="en-US" altLang="en-US" sz="2400" b="1" dirty="0">
                <a:solidFill>
                  <a:schemeClr val="bg1"/>
                </a:solidFill>
                <a:latin typeface="Tahoma" pitchFamily="34" charset="0"/>
                <a:ea typeface="ＭＳ Ｐゴシック" pitchFamily="48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B8D22-FDB6-2B10-C065-141EA14D5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78D08-4E93-9B0E-B1E7-EC4D4D5F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23849"/>
            <a:ext cx="10469876" cy="568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925E6-7B1B-385E-6977-D535509CB59B}"/>
              </a:ext>
            </a:extLst>
          </p:cNvPr>
          <p:cNvSpPr txBox="1"/>
          <p:nvPr/>
        </p:nvSpPr>
        <p:spPr>
          <a:xfrm>
            <a:off x="161925" y="1447800"/>
            <a:ext cx="3486150" cy="1909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3A534-D43F-631B-0196-41964D8DB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94" y="1457324"/>
            <a:ext cx="2705226" cy="17430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2A23C-7B02-A959-31EC-439A1F44C13D}"/>
              </a:ext>
            </a:extLst>
          </p:cNvPr>
          <p:cNvSpPr txBox="1"/>
          <p:nvPr/>
        </p:nvSpPr>
        <p:spPr>
          <a:xfrm>
            <a:off x="1838324" y="498020"/>
            <a:ext cx="8905876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HQAFVY+CMBX12"/>
              </a:rPr>
              <a:t>Higher precision constraints on the </a:t>
            </a:r>
            <a:r>
              <a:rPr lang="en-GB" sz="2000" b="1" dirty="0">
                <a:solidFill>
                  <a:srgbClr val="FF0000"/>
                </a:solidFill>
                <a:latin typeface="HQAFVY+CMBX12"/>
              </a:rPr>
              <a:t>tau </a:t>
            </a:r>
            <a:r>
              <a:rPr lang="en-GB" sz="2000" b="1" dirty="0">
                <a:solidFill>
                  <a:srgbClr val="FF0000"/>
                </a:solidFill>
                <a:latin typeface="HAUYHS+CMMI12"/>
              </a:rPr>
              <a:t>g − </a:t>
            </a:r>
            <a:r>
              <a:rPr lang="en-GB" sz="2000" b="1" dirty="0">
                <a:solidFill>
                  <a:srgbClr val="FF0000"/>
                </a:solidFill>
                <a:latin typeface="QTCKXR+CMR12"/>
              </a:rPr>
              <a:t>2 </a:t>
            </a:r>
            <a:r>
              <a:rPr lang="en-GB" sz="2000" b="1" dirty="0">
                <a:solidFill>
                  <a:schemeClr val="bg1"/>
                </a:solidFill>
                <a:latin typeface="HQAFVY+CMBX12"/>
              </a:rPr>
              <a:t>in photon</a:t>
            </a:r>
            <a:r>
              <a:rPr lang="en-GB" sz="2000" b="1" dirty="0">
                <a:solidFill>
                  <a:schemeClr val="bg1"/>
                </a:solidFill>
                <a:latin typeface="QTCKXR+CMR12"/>
              </a:rPr>
              <a:t>–initiated production</a:t>
            </a:r>
            <a:endParaRPr lang="en-GB" sz="2000" b="1" dirty="0">
              <a:solidFill>
                <a:schemeClr val="bg1"/>
              </a:solidFill>
              <a:latin typeface="HQAFVY+CMBX1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B6752-CDBE-DB19-2D68-4CB28132BA86}"/>
              </a:ext>
            </a:extLst>
          </p:cNvPr>
          <p:cNvSpPr txBox="1"/>
          <p:nvPr/>
        </p:nvSpPr>
        <p:spPr>
          <a:xfrm>
            <a:off x="5660571" y="5867400"/>
            <a:ext cx="4354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65B2D3-2D0D-92ED-FC20-06787FE1FEBF}"/>
              </a:ext>
            </a:extLst>
          </p:cNvPr>
          <p:cNvSpPr txBox="1"/>
          <p:nvPr/>
        </p:nvSpPr>
        <p:spPr>
          <a:xfrm>
            <a:off x="10874823" y="1517878"/>
            <a:ext cx="1197435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1"/>
                </a:solidFill>
              </a:rPr>
              <a:t>Artur Kalinowski</a:t>
            </a:r>
          </a:p>
        </p:txBody>
      </p:sp>
    </p:spTree>
    <p:extLst>
      <p:ext uri="{BB962C8B-B14F-4D97-AF65-F5344CB8AC3E}">
        <p14:creationId xmlns:p14="http://schemas.microsoft.com/office/powerpoint/2010/main" val="3476055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7E95B-16B6-7DB0-59B5-23A112A1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A0388-C3B9-A6CC-CD83-4DEA3DF0B592}"/>
              </a:ext>
            </a:extLst>
          </p:cNvPr>
          <p:cNvSpPr txBox="1"/>
          <p:nvPr/>
        </p:nvSpPr>
        <p:spPr>
          <a:xfrm>
            <a:off x="990599" y="60323"/>
            <a:ext cx="10848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Higher precision constraints on the tau </a:t>
            </a:r>
            <a:r>
              <a:rPr lang="en-GB" b="0" i="0" u="none" strike="noStrike" dirty="0">
                <a:effectLst/>
                <a:latin typeface="KaTeX_Ma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g−2</a:t>
            </a:r>
            <a:r>
              <a:rPr lang="en-GB" b="0" i="0" u="none" strike="noStrike" dirty="0"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in LHC photon-initiated production: a full account of hadron dissociation and soft survival effects</a:t>
            </a:r>
            <a:r>
              <a:rPr lang="en-GB" dirty="0">
                <a:latin typeface="-apple-system"/>
              </a:rPr>
              <a:t>  </a:t>
            </a:r>
            <a:r>
              <a:rPr lang="en-GB" b="0" i="0" u="none" strike="noStrike" dirty="0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L.A. Harland-Lang</a:t>
            </a:r>
            <a:r>
              <a:rPr lang="en-GB" b="0" i="0" u="none" strike="noStrike" dirty="0">
                <a:effectLst/>
                <a:latin typeface="-apple-system"/>
              </a:rPr>
              <a:t>, </a:t>
            </a:r>
            <a:r>
              <a:rPr lang="en-GB" b="0" i="0" u="none" strike="noStrike" dirty="0"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2410.10978</a:t>
            </a:r>
            <a:r>
              <a:rPr lang="en-GB" b="0" i="0" dirty="0">
                <a:effectLst/>
                <a:latin typeface="-apple-system"/>
              </a:rPr>
              <a:t> [hep-</a:t>
            </a:r>
            <a:r>
              <a:rPr lang="en-GB" b="0" i="0" dirty="0" err="1">
                <a:effectLst/>
                <a:latin typeface="-apple-system"/>
              </a:rPr>
              <a:t>ph</a:t>
            </a:r>
            <a:r>
              <a:rPr lang="en-GB" b="0" i="0" dirty="0">
                <a:effectLst/>
                <a:latin typeface="-apple-system"/>
              </a:rPr>
              <a:t>]</a:t>
            </a:r>
          </a:p>
          <a:p>
            <a:pPr algn="l"/>
            <a:endParaRPr lang="en-GB" b="0" i="0" dirty="0">
              <a:effectLst/>
              <a:latin typeface="-apple-syste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3FF60-A753-95F6-DB83-124D92BC5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676" y="902175"/>
            <a:ext cx="8250010" cy="4367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1DE18B-757F-559F-B18F-FDA656E99D59}"/>
                  </a:ext>
                </a:extLst>
              </p:cNvPr>
              <p:cNvSpPr txBox="1"/>
              <p:nvPr/>
            </p:nvSpPr>
            <p:spPr>
              <a:xfrm>
                <a:off x="2562226" y="5604517"/>
                <a:ext cx="84200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Standard calculations assume that the nucleus (proton) is intact. 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The same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1DE18B-757F-559F-B18F-FDA656E99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6" y="5604517"/>
                <a:ext cx="8420098" cy="369332"/>
              </a:xfrm>
              <a:prstGeom prst="rect">
                <a:avLst/>
              </a:prstGeom>
              <a:blipFill>
                <a:blip r:embed="rId7"/>
                <a:stretch>
                  <a:fillRect l="-579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438B4CF-7C8D-648B-473A-8AEDF011BC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93" t="35487" b="1"/>
          <a:stretch/>
        </p:blipFill>
        <p:spPr>
          <a:xfrm>
            <a:off x="3298368" y="6092697"/>
            <a:ext cx="6477002" cy="227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3BAE97-9DA7-8F42-5D03-3FF1BA320C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714" t="-21172"/>
          <a:stretch/>
        </p:blipFill>
        <p:spPr>
          <a:xfrm>
            <a:off x="402775" y="6087237"/>
            <a:ext cx="1817912" cy="172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FE33A3-547C-3599-47B1-3CD1D72D8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2250" y="6120227"/>
            <a:ext cx="881063" cy="2030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FC5054-8467-EC9C-5DF4-8FA3DC2829B0}"/>
              </a:ext>
            </a:extLst>
          </p:cNvPr>
          <p:cNvSpPr/>
          <p:nvPr/>
        </p:nvSpPr>
        <p:spPr>
          <a:xfrm>
            <a:off x="283029" y="5973849"/>
            <a:ext cx="9524999" cy="33122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279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DCD941-BD29-B960-17B6-C2714165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A4959-09D6-8BD5-4D50-3569D86DE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137" b="-1"/>
          <a:stretch/>
        </p:blipFill>
        <p:spPr>
          <a:xfrm>
            <a:off x="537483" y="136525"/>
            <a:ext cx="9357631" cy="4968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7B12C1-08BC-FB34-A9A1-625FFE984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1" y="5491370"/>
            <a:ext cx="8573546" cy="723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6D59FB-DBE9-1570-EF16-7C2160BCC054}"/>
              </a:ext>
            </a:extLst>
          </p:cNvPr>
          <p:cNvSpPr txBox="1"/>
          <p:nvPr/>
        </p:nvSpPr>
        <p:spPr>
          <a:xfrm>
            <a:off x="1123949" y="5368914"/>
            <a:ext cx="1600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             Note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6BD67-B73A-EE41-51FC-232F95AA7D81}"/>
              </a:ext>
            </a:extLst>
          </p:cNvPr>
          <p:cNvSpPr txBox="1"/>
          <p:nvPr/>
        </p:nvSpPr>
        <p:spPr>
          <a:xfrm>
            <a:off x="4638675" y="5938282"/>
            <a:ext cx="51584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KKM-2003</a:t>
            </a:r>
            <a:r>
              <a:rPr lang="en-GB" sz="1200" dirty="0">
                <a:solidFill>
                  <a:schemeClr val="accent1"/>
                </a:solidFill>
              </a:rPr>
              <a:t> (Difference of survival for  </a:t>
            </a:r>
            <a:r>
              <a:rPr lang="en-GB" sz="1400" b="1" dirty="0">
                <a:solidFill>
                  <a:schemeClr val="accent1"/>
                </a:solidFill>
              </a:rPr>
              <a:t>0</a:t>
            </a:r>
            <a:r>
              <a:rPr lang="en-GB" sz="1400" b="1" baseline="30000" dirty="0">
                <a:solidFill>
                  <a:schemeClr val="accent1"/>
                </a:solidFill>
              </a:rPr>
              <a:t>-  </a:t>
            </a:r>
            <a:r>
              <a:rPr lang="en-GB" sz="1200" baseline="30000" dirty="0">
                <a:solidFill>
                  <a:schemeClr val="accent1"/>
                </a:solidFill>
              </a:rPr>
              <a:t>   </a:t>
            </a:r>
            <a:r>
              <a:rPr lang="en-GB" sz="1200" dirty="0">
                <a:solidFill>
                  <a:schemeClr val="accent1"/>
                </a:solidFill>
              </a:rPr>
              <a:t> and   </a:t>
            </a:r>
            <a:r>
              <a:rPr lang="en-GB" sz="1400" b="1" dirty="0">
                <a:solidFill>
                  <a:schemeClr val="accent1"/>
                </a:solidFill>
              </a:rPr>
              <a:t>0</a:t>
            </a:r>
            <a:r>
              <a:rPr lang="en-GB" sz="1400" b="1" baseline="30000" dirty="0">
                <a:solidFill>
                  <a:schemeClr val="accent1"/>
                </a:solidFill>
              </a:rPr>
              <a:t>+     </a:t>
            </a:r>
            <a:r>
              <a:rPr lang="en-GB" sz="1400" b="1" dirty="0">
                <a:solidFill>
                  <a:schemeClr val="accent1"/>
                </a:solidFill>
              </a:rPr>
              <a:t> </a:t>
            </a:r>
            <a:r>
              <a:rPr lang="en-GB" sz="1200" dirty="0">
                <a:solidFill>
                  <a:schemeClr val="accent1"/>
                </a:solidFill>
              </a:rPr>
              <a:t>CEP)</a:t>
            </a:r>
          </a:p>
        </p:txBody>
      </p:sp>
    </p:spTree>
    <p:extLst>
      <p:ext uri="{BB962C8B-B14F-4D97-AF65-F5344CB8AC3E}">
        <p14:creationId xmlns:p14="http://schemas.microsoft.com/office/powerpoint/2010/main" val="3838565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CA705-1B00-EDCA-E6EF-05210103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C0994-E96F-C7A2-6D49-0C9F1310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43" y="692308"/>
            <a:ext cx="9850739" cy="614393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8835D-9F54-EF34-AA52-EB8AB02609C3}"/>
              </a:ext>
            </a:extLst>
          </p:cNvPr>
          <p:cNvSpPr txBox="1"/>
          <p:nvPr/>
        </p:nvSpPr>
        <p:spPr>
          <a:xfrm>
            <a:off x="6257925" y="2506146"/>
            <a:ext cx="2562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2410.10978</a:t>
            </a:r>
            <a:r>
              <a:rPr lang="en-GB" b="0" i="0" dirty="0">
                <a:effectLst/>
                <a:latin typeface="-apple-system"/>
              </a:rPr>
              <a:t> [hep-</a:t>
            </a:r>
            <a:r>
              <a:rPr lang="en-GB" b="0" i="0" dirty="0" err="1">
                <a:effectLst/>
                <a:latin typeface="-apple-system"/>
              </a:rPr>
              <a:t>ph</a:t>
            </a:r>
            <a:r>
              <a:rPr lang="en-GB" b="0" i="0" dirty="0">
                <a:effectLst/>
                <a:latin typeface="-apple-system"/>
              </a:rPr>
              <a:t>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E0D96C-29A5-3C07-4E8C-1A529C89DBC4}"/>
              </a:ext>
            </a:extLst>
          </p:cNvPr>
          <p:cNvCxnSpPr/>
          <p:nvPr/>
        </p:nvCxnSpPr>
        <p:spPr>
          <a:xfrm>
            <a:off x="2884714" y="4474029"/>
            <a:ext cx="5812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18A19C-684C-4F3A-81FE-DC93EDFF0BDE}"/>
              </a:ext>
            </a:extLst>
          </p:cNvPr>
          <p:cNvCxnSpPr/>
          <p:nvPr/>
        </p:nvCxnSpPr>
        <p:spPr>
          <a:xfrm>
            <a:off x="1371600" y="4648200"/>
            <a:ext cx="6063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D0029A-8C31-2A62-CF26-C89DD0411415}"/>
              </a:ext>
            </a:extLst>
          </p:cNvPr>
          <p:cNvCxnSpPr>
            <a:cxnSpLocks/>
          </p:cNvCxnSpPr>
          <p:nvPr/>
        </p:nvCxnSpPr>
        <p:spPr>
          <a:xfrm>
            <a:off x="1469571" y="5480958"/>
            <a:ext cx="204651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C522F6-2BEB-2727-C51C-D31593D16AE0}"/>
              </a:ext>
            </a:extLst>
          </p:cNvPr>
          <p:cNvCxnSpPr/>
          <p:nvPr/>
        </p:nvCxnSpPr>
        <p:spPr>
          <a:xfrm>
            <a:off x="3864429" y="5529943"/>
            <a:ext cx="474617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E22A25-E60E-3239-961B-B8EAC01BA76E}"/>
              </a:ext>
            </a:extLst>
          </p:cNvPr>
          <p:cNvCxnSpPr>
            <a:cxnSpLocks/>
          </p:cNvCxnSpPr>
          <p:nvPr/>
        </p:nvCxnSpPr>
        <p:spPr>
          <a:xfrm>
            <a:off x="1197429" y="5725886"/>
            <a:ext cx="707571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F61D78-EB42-5EB5-F17A-5E85D4F37519}"/>
              </a:ext>
            </a:extLst>
          </p:cNvPr>
          <p:cNvCxnSpPr/>
          <p:nvPr/>
        </p:nvCxnSpPr>
        <p:spPr>
          <a:xfrm>
            <a:off x="5327612" y="6356350"/>
            <a:ext cx="27713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465E7-4037-D695-6FA2-1A38742D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4" t="9045" r="12069"/>
          <a:stretch/>
        </p:blipFill>
        <p:spPr>
          <a:xfrm>
            <a:off x="9459684" y="127147"/>
            <a:ext cx="1839682" cy="25283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34D17-C282-E4BB-463B-20B0A5E413FA}"/>
              </a:ext>
            </a:extLst>
          </p:cNvPr>
          <p:cNvSpPr txBox="1"/>
          <p:nvPr/>
        </p:nvSpPr>
        <p:spPr>
          <a:xfrm>
            <a:off x="3047999" y="67737"/>
            <a:ext cx="6117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SM prediction for the tau g-2 is known to 5 </a:t>
            </a:r>
            <a:r>
              <a:rPr lang="en-GB" sz="16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d.p</a:t>
            </a:r>
            <a:r>
              <a:rPr lang="en-GB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precision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A8698-4FAB-7164-D699-9E598D329369}"/>
              </a:ext>
            </a:extLst>
          </p:cNvPr>
          <p:cNvSpPr txBox="1"/>
          <p:nvPr/>
        </p:nvSpPr>
        <p:spPr>
          <a:xfrm>
            <a:off x="2177145" y="55480"/>
            <a:ext cx="13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Recall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4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318879F8-C9B4-68DD-ADA0-7C245C262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r="3581" b="2"/>
          <a:stretch>
            <a:fillRect/>
          </a:stretch>
        </p:blipFill>
        <p:spPr bwMode="auto">
          <a:xfrm>
            <a:off x="958850" y="238125"/>
            <a:ext cx="814705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7429-8D9B-9332-8C90-B158FEFE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1D327-F613-4AFA-BE93-84E7174522E3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10244" name="TextBox 1">
            <a:extLst>
              <a:ext uri="{FF2B5EF4-FFF2-40B4-BE49-F238E27FC236}">
                <a16:creationId xmlns:a16="http://schemas.microsoft.com/office/drawing/2014/main" id="{D4B2814C-2A5C-60C6-00CF-AAE01FD9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363" y="1600200"/>
            <a:ext cx="1957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1"/>
                </a:solidFill>
              </a:rPr>
              <a:t>Sphaleron-transition on top of an energy barrier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B93D4-A54A-E6EF-09E5-0D963871C28C}"/>
              </a:ext>
            </a:extLst>
          </p:cNvPr>
          <p:cNvSpPr txBox="1"/>
          <p:nvPr/>
        </p:nvSpPr>
        <p:spPr>
          <a:xfrm>
            <a:off x="3046956" y="6090867"/>
            <a:ext cx="4218140" cy="369332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-apple-system"/>
              </a:rPr>
              <a:t>KKMR,  </a:t>
            </a:r>
            <a:r>
              <a:rPr lang="en-GB" b="0" i="1" dirty="0" err="1">
                <a:effectLst/>
                <a:latin typeface="-apple-system"/>
              </a:rPr>
              <a:t>Phys.Rev.D</a:t>
            </a:r>
            <a:r>
              <a:rPr lang="en-GB" b="0" i="0" dirty="0">
                <a:effectLst/>
                <a:latin typeface="-apple-system"/>
              </a:rPr>
              <a:t> 104 (2021) 5, 054013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A20F4864-A080-4831-85F7-C2B0CCBF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r="2901"/>
          <a:stretch>
            <a:fillRect/>
          </a:stretch>
        </p:blipFill>
        <p:spPr bwMode="auto">
          <a:xfrm>
            <a:off x="427038" y="1460500"/>
            <a:ext cx="6311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>
            <a:extLst>
              <a:ext uri="{FF2B5EF4-FFF2-40B4-BE49-F238E27FC236}">
                <a16:creationId xmlns:a16="http://schemas.microsoft.com/office/drawing/2014/main" id="{6A414B1D-0847-4352-93FB-EE6BB787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2381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Instantons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have never been observed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experimentally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however, they 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playing a very important role in the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theoretical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of confinement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chiral symmetry breaking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9A1BB1-1E73-4DBF-AD3B-CF8327EEBCFC}"/>
              </a:ext>
            </a:extLst>
          </p:cNvPr>
          <p:cNvSpPr/>
          <p:nvPr/>
        </p:nvSpPr>
        <p:spPr>
          <a:xfrm>
            <a:off x="874713" y="1779588"/>
            <a:ext cx="2465387" cy="3079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9" name="Picture 8">
            <a:extLst>
              <a:ext uri="{FF2B5EF4-FFF2-40B4-BE49-F238E27FC236}">
                <a16:creationId xmlns:a16="http://schemas.microsoft.com/office/drawing/2014/main" id="{8DE9DEBF-1156-4E43-82F2-041D7ACF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965200"/>
            <a:ext cx="14414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>
            <a:extLst>
              <a:ext uri="{FF2B5EF4-FFF2-40B4-BE49-F238E27FC236}">
                <a16:creationId xmlns:a16="http://schemas.microsoft.com/office/drawing/2014/main" id="{73BDB6EB-0882-4C19-A3B4-D6EABD32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070475"/>
            <a:ext cx="53705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1">
            <a:extLst>
              <a:ext uri="{FF2B5EF4-FFF2-40B4-BE49-F238E27FC236}">
                <a16:creationId xmlns:a16="http://schemas.microsoft.com/office/drawing/2014/main" id="{4346C309-A64F-407F-A252-0411B93F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172200"/>
            <a:ext cx="782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Effectively –a family of new multiparton  vertices  in Feynman diagrams</a:t>
            </a:r>
          </a:p>
        </p:txBody>
      </p:sp>
      <p:pic>
        <p:nvPicPr>
          <p:cNvPr id="11272" name="Picture 3">
            <a:extLst>
              <a:ext uri="{FF2B5EF4-FFF2-40B4-BE49-F238E27FC236}">
                <a16:creationId xmlns:a16="http://schemas.microsoft.com/office/drawing/2014/main" id="{2AD0ED2B-C3DB-46F8-88CA-386F55B3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938338"/>
            <a:ext cx="45831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4">
            <a:extLst>
              <a:ext uri="{FF2B5EF4-FFF2-40B4-BE49-F238E27FC236}">
                <a16:creationId xmlns:a16="http://schemas.microsoft.com/office/drawing/2014/main" id="{EDA6764D-0CCA-4F07-AEEE-F9316BFA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5160963"/>
            <a:ext cx="327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Extended objects in space-time</a:t>
            </a:r>
          </a:p>
        </p:txBody>
      </p:sp>
      <p:pic>
        <p:nvPicPr>
          <p:cNvPr id="11274" name="Picture 7">
            <a:extLst>
              <a:ext uri="{FF2B5EF4-FFF2-40B4-BE49-F238E27FC236}">
                <a16:creationId xmlns:a16="http://schemas.microsoft.com/office/drawing/2014/main" id="{A8CDA5F1-1A5E-4DDD-86E3-392318DE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555875"/>
            <a:ext cx="3425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4AEF-1EAA-4EC7-941E-47354F5B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72B86-CAA2-47C2-9BE2-4993B655E7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TextBox 12">
            <a:extLst>
              <a:ext uri="{FF2B5EF4-FFF2-40B4-BE49-F238E27FC236}">
                <a16:creationId xmlns:a16="http://schemas.microsoft.com/office/drawing/2014/main" id="{657E3FA7-0B69-48E8-8732-31038BB1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75" y="1019175"/>
            <a:ext cx="55054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one of the biggest challenges for particle physics to date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5041A-790D-4CBE-B9A8-562300BBC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158875"/>
            <a:ext cx="3275013" cy="28733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521C4F-7EFA-4751-9C88-FBDF09348D5E}"/>
              </a:ext>
            </a:extLst>
          </p:cNvPr>
          <p:cNvSpPr txBox="1"/>
          <p:nvPr/>
        </p:nvSpPr>
        <p:spPr>
          <a:xfrm>
            <a:off x="4694238" y="2944813"/>
            <a:ext cx="7300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TI1095"/>
                <a:ea typeface="+mn-ea"/>
                <a:cs typeface="+mn-cs"/>
              </a:rPr>
              <a:t>‘soft bombs’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–high-multiplicity spherically symmetric distributions of relatively soft particles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9" name="TextBox 1">
            <a:extLst>
              <a:ext uri="{FF2B5EF4-FFF2-40B4-BE49-F238E27FC236}">
                <a16:creationId xmlns:a16="http://schemas.microsoft.com/office/drawing/2014/main" id="{236BD960-8CAA-4BFE-A8BB-F98A27AE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477" y="433388"/>
            <a:ext cx="27423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2">
            <a:extLst>
              <a:ext uri="{FF2B5EF4-FFF2-40B4-BE49-F238E27FC236}">
                <a16:creationId xmlns:a16="http://schemas.microsoft.com/office/drawing/2014/main" id="{8D168C00-CA72-FFF0-EA47-ECC81DEF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280988"/>
            <a:ext cx="900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Strong need for enthusiastic experimental experts to join the efforts, addressing such issues as detector effects, PU at high luminosity, and timing resolution…..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5752C-8596-5F34-E01C-0E87CAA9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B2580-2F1B-4EDE-8233-B0438E9FE5EF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87006-D2E4-185B-C56F-BB6F3FBA630D}"/>
              </a:ext>
            </a:extLst>
          </p:cNvPr>
          <p:cNvSpPr txBox="1"/>
          <p:nvPr/>
        </p:nvSpPr>
        <p:spPr>
          <a:xfrm>
            <a:off x="125413" y="2057400"/>
            <a:ext cx="70278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One of the main obstacle currently – PU at high luminosity</a:t>
            </a:r>
          </a:p>
        </p:txBody>
      </p:sp>
      <p:pic>
        <p:nvPicPr>
          <p:cNvPr id="35846" name="Picture 7" descr="What is my obstacle? – Matthew Dicks">
            <a:extLst>
              <a:ext uri="{FF2B5EF4-FFF2-40B4-BE49-F238E27FC236}">
                <a16:creationId xmlns:a16="http://schemas.microsoft.com/office/drawing/2014/main" id="{DD9AC2DB-964E-2761-F982-07C9B991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1870075"/>
            <a:ext cx="164623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FB6B97AF-EED6-EEB3-1542-A8E78EB6D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2677004"/>
            <a:ext cx="5457825" cy="4619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Possible directions for further studies 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sp>
        <p:nvSpPr>
          <p:cNvPr id="40967" name="TextBox 13">
            <a:extLst>
              <a:ext uri="{FF2B5EF4-FFF2-40B4-BE49-F238E27FC236}">
                <a16:creationId xmlns:a16="http://schemas.microsoft.com/office/drawing/2014/main" id="{4A6E1FCA-32DF-ADAE-AA32-CC299A0B0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3768725"/>
            <a:ext cx="7148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Feasibility  of searches for moderate mass Instantons in UPC </a:t>
            </a:r>
          </a:p>
        </p:txBody>
      </p:sp>
      <p:sp>
        <p:nvSpPr>
          <p:cNvPr id="40968" name="TextBox 14">
            <a:extLst>
              <a:ext uri="{FF2B5EF4-FFF2-40B4-BE49-F238E27FC236}">
                <a16:creationId xmlns:a16="http://schemas.microsoft.com/office/drawing/2014/main" id="{27FAE054-32C9-42EA-87CA-C802F1A7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4384675"/>
            <a:ext cx="7570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Using good timing from Central Detectors for both ST and DT events.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17E319-3771-AA1F-4061-A45781725882}"/>
              </a:ext>
            </a:extLst>
          </p:cNvPr>
          <p:cNvSpPr txBox="1"/>
          <p:nvPr/>
        </p:nvSpPr>
        <p:spPr>
          <a:xfrm>
            <a:off x="914400" y="3697288"/>
            <a:ext cx="452438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4D3FE5-D740-F0B1-27C0-10231B354AC6}"/>
              </a:ext>
            </a:extLst>
          </p:cNvPr>
          <p:cNvSpPr txBox="1"/>
          <p:nvPr/>
        </p:nvSpPr>
        <p:spPr>
          <a:xfrm>
            <a:off x="879475" y="425767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E28275-8C08-6735-DA14-BB96B4820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350838"/>
            <a:ext cx="1541463" cy="573087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B0C49-F220-9AF0-0465-DDBBA8195FA4}"/>
              </a:ext>
            </a:extLst>
          </p:cNvPr>
          <p:cNvSpPr txBox="1"/>
          <p:nvPr/>
        </p:nvSpPr>
        <p:spPr>
          <a:xfrm>
            <a:off x="835025" y="5038725"/>
            <a:ext cx="45243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</a:t>
            </a:r>
            <a:r>
              <a:rPr lang="en-GB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endParaRPr lang="en-GB" sz="2800" dirty="0"/>
          </a:p>
        </p:txBody>
      </p:sp>
      <p:sp>
        <p:nvSpPr>
          <p:cNvPr id="40973" name="TextBox 3">
            <a:extLst>
              <a:ext uri="{FF2B5EF4-FFF2-40B4-BE49-F238E27FC236}">
                <a16:creationId xmlns:a16="http://schemas.microsoft.com/office/drawing/2014/main" id="{CEB95D63-EF58-EAED-F429-BB0A6A2E0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5064125"/>
            <a:ext cx="731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Identification of charm quark jets in the final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FC427-53B2-7212-DB03-BBC6F0055FD7}"/>
              </a:ext>
            </a:extLst>
          </p:cNvPr>
          <p:cNvSpPr txBox="1"/>
          <p:nvPr/>
        </p:nvSpPr>
        <p:spPr>
          <a:xfrm>
            <a:off x="3046956" y="1236881"/>
            <a:ext cx="3466578" cy="36933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effectLst/>
                <a:latin typeface="-apple-system"/>
              </a:rPr>
              <a:t>TKMR,  </a:t>
            </a:r>
            <a:r>
              <a:rPr lang="en-GB" b="0" i="1" dirty="0" err="1">
                <a:effectLst/>
                <a:latin typeface="-apple-system"/>
              </a:rPr>
              <a:t>Eur.Phys</a:t>
            </a:r>
            <a:r>
              <a:rPr lang="en-GB" b="0" i="1" dirty="0">
                <a:effectLst/>
                <a:latin typeface="-apple-system"/>
              </a:rPr>
              <a:t>.  J.C</a:t>
            </a:r>
            <a:r>
              <a:rPr lang="en-GB" b="0" i="0" dirty="0">
                <a:effectLst/>
                <a:latin typeface="-apple-system"/>
              </a:rPr>
              <a:t> 83 (2023) 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643BE1-B8B9-4A82-B8CE-67493587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9E4AF-9BD3-4BEB-8E4A-99B7B24D0ECA}" type="slidenum">
              <a:rPr lang="en-GB" alt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GB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673859F-8A0E-4A4F-B99B-CFE45AE5F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59014" y="1108539"/>
            <a:ext cx="8408987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CEP measurements </a:t>
            </a:r>
            <a:r>
              <a:rPr lang="en-GB" altLang="en-US" sz="1800" dirty="0">
                <a:latin typeface="Lucida Bright" panose="02040602050505020304" pitchFamily="18" charset="0"/>
              </a:rPr>
              <a:t>could significantly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extend the physics reach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of the LHC detectors by giving access to a wide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    range of exciting new physics channels.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b="1" dirty="0">
              <a:solidFill>
                <a:srgbClr val="CCCC00"/>
              </a:solidFill>
              <a:latin typeface="Comic Sans MS" panose="030F0702030302020204" pitchFamily="66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600" dirty="0">
                <a:latin typeface="Lucida Bright" panose="02040602050505020304" pitchFamily="18" charset="0"/>
                <a:sym typeface="Wingdings 3" panose="05040102010807070707" pitchFamily="18" charset="2"/>
              </a:rPr>
              <a:t>  </a:t>
            </a:r>
            <a:endParaRPr lang="en-GB" altLang="en-US" sz="2000" dirty="0">
              <a:latin typeface="Lucida Bright" panose="020406020505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n-GB" altLang="en-US" sz="16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       </a:t>
            </a:r>
          </a:p>
        </p:txBody>
      </p:sp>
      <p:pic>
        <p:nvPicPr>
          <p:cNvPr id="61447" name="Picture 6">
            <a:extLst>
              <a:ext uri="{FF2B5EF4-FFF2-40B4-BE49-F238E27FC236}">
                <a16:creationId xmlns:a16="http://schemas.microsoft.com/office/drawing/2014/main" id="{B233BBC8-5FF4-43B3-B3E4-C61860B0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58926" y="1114166"/>
            <a:ext cx="591607" cy="38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16F4A3F7-B687-4EB4-9124-A3F833D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32032" y="2339130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C9F790-AF68-4623-88DB-A41DCE26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862733" cy="7544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2D26D6A-0EE1-4487-B6E7-190B14EB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38" y="115888"/>
            <a:ext cx="5853209" cy="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A4635-5771-46CA-8DBA-A68D208550D6}"/>
              </a:ext>
            </a:extLst>
          </p:cNvPr>
          <p:cNvSpPr txBox="1"/>
          <p:nvPr/>
        </p:nvSpPr>
        <p:spPr>
          <a:xfrm>
            <a:off x="14565282" y="1276826"/>
            <a:ext cx="1066595" cy="53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DEAB73-EDF0-4C49-B771-7F8CF573C933}"/>
              </a:ext>
            </a:extLst>
          </p:cNvPr>
          <p:cNvSpPr txBox="1"/>
          <p:nvPr/>
        </p:nvSpPr>
        <p:spPr>
          <a:xfrm>
            <a:off x="2420982" y="2403819"/>
            <a:ext cx="782900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CEP </a:t>
            </a:r>
            <a:r>
              <a:rPr lang="en-GB" alt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b="1" dirty="0">
                <a:solidFill>
                  <a:srgbClr val="00206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could</a:t>
            </a:r>
            <a:r>
              <a:rPr lang="en-GB" alt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serve as a spin-parity analyser and offers a sensitive probe of the CP structure of the new states.</a:t>
            </a:r>
          </a:p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   </a:t>
            </a:r>
            <a:endParaRPr lang="en-GB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725BEA1-778D-421B-B18C-5B985CB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479972" y="32068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A7A756-348D-4301-A5F8-A35DF69FACF2}"/>
              </a:ext>
            </a:extLst>
          </p:cNvPr>
          <p:cNvSpPr txBox="1"/>
          <p:nvPr/>
        </p:nvSpPr>
        <p:spPr>
          <a:xfrm>
            <a:off x="2085904" y="3222167"/>
            <a:ext cx="9594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The theory of the CEP  is in a reasonably healthy shape,</a:t>
            </a:r>
          </a:p>
          <a:p>
            <a:r>
              <a:rPr lang="en-GB" dirty="0"/>
              <a:t>and dedicated MCs (such as SCs) are well developed</a:t>
            </a:r>
          </a:p>
          <a:p>
            <a:endParaRPr lang="en-GB" dirty="0"/>
          </a:p>
          <a:p>
            <a:r>
              <a:rPr lang="en-GB" dirty="0"/>
              <a:t>The predictions are backed by the series of CDF/D0 CEP-like measurements as well</a:t>
            </a:r>
          </a:p>
          <a:p>
            <a:r>
              <a:rPr lang="en-GB" dirty="0"/>
              <a:t>as the RAP GAP measurements by the </a:t>
            </a:r>
            <a:r>
              <a:rPr lang="en-GB" dirty="0" err="1"/>
              <a:t>LHCb</a:t>
            </a:r>
            <a:r>
              <a:rPr lang="en-GB" dirty="0"/>
              <a:t> and ALICE </a:t>
            </a:r>
            <a:r>
              <a:rPr lang="en-GB" dirty="0">
                <a:solidFill>
                  <a:schemeClr val="accent2"/>
                </a:solidFill>
              </a:rPr>
              <a:t>+CEP results from ATLAS&amp; CMS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448728A-9F64-4993-8974-39042782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4039" y="3954710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2DC10-C3D2-499D-B81F-A528B5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070916D-B34D-4FEF-9FCE-6AE4576B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2514" y="694021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3DB50-7DF4-4591-9555-D2E5D112E4EC}"/>
              </a:ext>
            </a:extLst>
          </p:cNvPr>
          <p:cNvSpPr txBox="1"/>
          <p:nvPr/>
        </p:nvSpPr>
        <p:spPr>
          <a:xfrm>
            <a:off x="1827156" y="661014"/>
            <a:ext cx="10364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dedicated AFP and PPS detectors allow </a:t>
            </a:r>
            <a:r>
              <a:rPr lang="en-GB" dirty="0" err="1"/>
              <a:t>uingue</a:t>
            </a:r>
            <a:r>
              <a:rPr lang="en-GB" dirty="0"/>
              <a:t> the timing.</a:t>
            </a:r>
          </a:p>
          <a:p>
            <a:r>
              <a:rPr lang="en-GB" dirty="0"/>
              <a:t>The main issue is PU suppression, though some progress is foreseen,</a:t>
            </a:r>
          </a:p>
          <a:p>
            <a:r>
              <a:rPr lang="en-GB" dirty="0"/>
              <a:t> in particular with the addition of timing from the CD.</a:t>
            </a:r>
          </a:p>
          <a:p>
            <a:endParaRPr lang="en-GB" dirty="0"/>
          </a:p>
          <a:p>
            <a:r>
              <a:rPr lang="en-GB" dirty="0"/>
              <a:t>But ATLAS has already decided not to run AFP at HL-LHC</a:t>
            </a:r>
          </a:p>
          <a:p>
            <a:r>
              <a:rPr lang="en-GB" dirty="0">
                <a:solidFill>
                  <a:schemeClr val="accent6"/>
                </a:solidFill>
              </a:rPr>
              <a:t>(at least not in the foreseeable future)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5F2FF-16E1-4D92-A89A-F7A8551ADC25}"/>
              </a:ext>
            </a:extLst>
          </p:cNvPr>
          <p:cNvSpPr txBox="1"/>
          <p:nvPr/>
        </p:nvSpPr>
        <p:spPr>
          <a:xfrm>
            <a:off x="1674563" y="2831590"/>
            <a:ext cx="101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At large </a:t>
            </a:r>
            <a:r>
              <a:rPr lang="en-GB" dirty="0" err="1"/>
              <a:t>M</a:t>
            </a:r>
            <a:r>
              <a:rPr lang="en-GB" baseline="-25000" dirty="0" err="1"/>
              <a:t>Mmis</a:t>
            </a:r>
            <a:r>
              <a:rPr lang="en-GB" dirty="0"/>
              <a:t>&gt; 150-200 GeV the photon-photon fusion dominates</a:t>
            </a:r>
          </a:p>
          <a:p>
            <a:r>
              <a:rPr lang="en-GB" dirty="0"/>
              <a:t>over the gg. LHC is the photon-photon collider!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478D5-4DEE-4E78-9E16-CAF88CC34C8F}"/>
              </a:ext>
            </a:extLst>
          </p:cNvPr>
          <p:cNvSpPr txBox="1"/>
          <p:nvPr/>
        </p:nvSpPr>
        <p:spPr>
          <a:xfrm>
            <a:off x="1704857" y="4219055"/>
            <a:ext cx="107845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  Such important measurements  as the searches for the new Higgs-like states </a:t>
            </a:r>
          </a:p>
          <a:p>
            <a:r>
              <a:rPr lang="en-GB" dirty="0"/>
              <a:t>as well as the moderately-heavy instantons, would require the 420 m stations.</a:t>
            </a:r>
          </a:p>
          <a:p>
            <a:endParaRPr lang="en-GB" dirty="0"/>
          </a:p>
          <a:p>
            <a:r>
              <a:rPr lang="en-GB" dirty="0"/>
              <a:t>The bulk of important physics (such as glueballs, instantons, and other new </a:t>
            </a:r>
          </a:p>
          <a:p>
            <a:r>
              <a:rPr lang="en-GB" dirty="0"/>
              <a:t>state searches)  would require low luminosity runs.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77CA305-D602-4573-8EF2-50866A35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81525" y="31930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44F477C-915F-451C-9989-56A71D96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03562" y="404131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47F1E60-6CF0-4D44-9C04-96BCB286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70508" y="513277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 descr="MCj04238480000[1]">
            <a:extLst>
              <a:ext uri="{FF2B5EF4-FFF2-40B4-BE49-F238E27FC236}">
                <a16:creationId xmlns:a16="http://schemas.microsoft.com/office/drawing/2014/main" id="{BE2FF3BF-DCCE-47EE-AF93-26BF0B40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4" y="1651882"/>
            <a:ext cx="420054" cy="4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MCj04344110000[1]">
            <a:extLst>
              <a:ext uri="{FF2B5EF4-FFF2-40B4-BE49-F238E27FC236}">
                <a16:creationId xmlns:a16="http://schemas.microsoft.com/office/drawing/2014/main" id="{106050F8-AC1F-4BFF-AED0-DEB20E3B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" y="5050622"/>
            <a:ext cx="449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C7D0D-9E27-4B61-9509-A44FDD0AD810}"/>
              </a:ext>
            </a:extLst>
          </p:cNvPr>
          <p:cNvSpPr txBox="1"/>
          <p:nvPr/>
        </p:nvSpPr>
        <p:spPr>
          <a:xfrm>
            <a:off x="9873049" y="694021"/>
            <a:ext cx="1933360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10ps in Run 4</a:t>
            </a:r>
          </a:p>
        </p:txBody>
      </p:sp>
    </p:spTree>
    <p:extLst>
      <p:ext uri="{BB962C8B-B14F-4D97-AF65-F5344CB8AC3E}">
        <p14:creationId xmlns:p14="http://schemas.microsoft.com/office/powerpoint/2010/main" val="9567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16BCF9-E585-95AA-2DF8-D71F1F10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4" b="7191"/>
          <a:stretch>
            <a:fillRect/>
          </a:stretch>
        </p:blipFill>
        <p:spPr>
          <a:xfrm>
            <a:off x="1524003" y="0"/>
            <a:ext cx="9144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B705D-D1C4-A614-DC5C-166FCF11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1562E-2A2E-4260-8A79-B03083D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0470" y="6310050"/>
            <a:ext cx="2743200" cy="365125"/>
          </a:xfrm>
        </p:spPr>
        <p:txBody>
          <a:bodyPr/>
          <a:lstStyle/>
          <a:p>
            <a:fld id="{810F5E82-72E1-4C4C-94B5-02949C7C5A49}" type="slidenum">
              <a:rPr lang="en-GB" smtClean="0"/>
              <a:t>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1BD95-4372-4F8F-B38F-FF6473CD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37" y="496277"/>
            <a:ext cx="7984273" cy="6100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13603-18C1-4F85-BBA5-0CD8F7401E7B}"/>
              </a:ext>
            </a:extLst>
          </p:cNvPr>
          <p:cNvSpPr txBox="1"/>
          <p:nvPr/>
        </p:nvSpPr>
        <p:spPr>
          <a:xfrm>
            <a:off x="10237694" y="4589929"/>
            <a:ext cx="111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(TOTEM/ALFA)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C02D4-42B7-4B49-BFDC-3B50597A5BFB}"/>
              </a:ext>
            </a:extLst>
          </p:cNvPr>
          <p:cNvSpPr txBox="1"/>
          <p:nvPr/>
        </p:nvSpPr>
        <p:spPr>
          <a:xfrm>
            <a:off x="3226527" y="4928483"/>
            <a:ext cx="1332410" cy="244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70F86-8F09-4397-AE5C-B5733698A4DB}"/>
              </a:ext>
            </a:extLst>
          </p:cNvPr>
          <p:cNvSpPr txBox="1"/>
          <p:nvPr/>
        </p:nvSpPr>
        <p:spPr>
          <a:xfrm>
            <a:off x="7747747" y="5862510"/>
            <a:ext cx="191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Threshold scan.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E0990-F061-6A61-37C6-ED63FE54A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71" y="282065"/>
            <a:ext cx="3294052" cy="36512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85224B-4FDA-806B-F174-2DE475A65685}"/>
              </a:ext>
            </a:extLst>
          </p:cNvPr>
          <p:cNvSpPr txBox="1"/>
          <p:nvPr/>
        </p:nvSpPr>
        <p:spPr>
          <a:xfrm>
            <a:off x="9108141" y="421341"/>
            <a:ext cx="2931459" cy="92333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LRGs caused by </a:t>
            </a:r>
            <a:r>
              <a:rPr lang="en-GB" dirty="0">
                <a:solidFill>
                  <a:schemeClr val="accent1"/>
                </a:solidFill>
              </a:rPr>
              <a:t>Pomeron</a:t>
            </a:r>
            <a:r>
              <a:rPr lang="en-GB" dirty="0"/>
              <a:t>,</a:t>
            </a:r>
          </a:p>
          <a:p>
            <a:pPr algn="ctr"/>
            <a:r>
              <a:rPr lang="en-GB" dirty="0"/>
              <a:t>photon (W,Z)  or </a:t>
            </a:r>
            <a:r>
              <a:rPr lang="en-GB" dirty="0" err="1"/>
              <a:t>Odderon</a:t>
            </a:r>
            <a:r>
              <a:rPr lang="en-GB" dirty="0"/>
              <a:t> exchanges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F98AF-5F3E-F6C9-999C-E2113CDDA2CD}"/>
              </a:ext>
            </a:extLst>
          </p:cNvPr>
          <p:cNvSpPr txBox="1"/>
          <p:nvPr/>
        </p:nvSpPr>
        <p:spPr>
          <a:xfrm>
            <a:off x="9427019" y="5129345"/>
            <a:ext cx="2253343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No plans for high        runs in 2025-2026,</a:t>
            </a:r>
          </a:p>
          <a:p>
            <a:pPr algn="ctr"/>
            <a:r>
              <a:rPr lang="en-GB" sz="1400" dirty="0"/>
              <a:t>But a lot of already accumulated data in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7BEA9F-4455-E789-D3D8-6D5693B82F0A}"/>
                  </a:ext>
                </a:extLst>
              </p:cNvPr>
              <p:cNvSpPr txBox="1"/>
              <p:nvPr/>
            </p:nvSpPr>
            <p:spPr>
              <a:xfrm>
                <a:off x="10765970" y="5159826"/>
                <a:ext cx="5199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 </m:t>
                    </m:r>
                  </m:oMath>
                </a14:m>
                <a:r>
                  <a:rPr lang="en-GB" dirty="0"/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7BEA9F-4455-E789-D3D8-6D5693B82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5970" y="5159826"/>
                <a:ext cx="519951" cy="276999"/>
              </a:xfrm>
              <a:prstGeom prst="rect">
                <a:avLst/>
              </a:prstGeom>
              <a:blipFill>
                <a:blip r:embed="rId5"/>
                <a:stretch>
                  <a:fillRect l="-21176" t="-217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ey tombstone with black text&#10;&#10;Description automatically generated">
            <a:extLst>
              <a:ext uri="{FF2B5EF4-FFF2-40B4-BE49-F238E27FC236}">
                <a16:creationId xmlns:a16="http://schemas.microsoft.com/office/drawing/2014/main" id="{800C8B51-1BA8-64F4-D290-AAFC60F85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943063" y="4425083"/>
            <a:ext cx="342858" cy="3428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49FC0C-C725-DC9F-BA9E-0C5C319B6220}"/>
              </a:ext>
            </a:extLst>
          </p:cNvPr>
          <p:cNvSpPr txBox="1"/>
          <p:nvPr/>
        </p:nvSpPr>
        <p:spPr>
          <a:xfrm>
            <a:off x="10943063" y="8017329"/>
            <a:ext cx="3428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s://www.pngall.com/rip-png/download/28457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-nc/3.0/"/>
              </a:rPr>
              <a:t>CC BY-NC</a:t>
            </a:r>
            <a:endParaRPr lang="en-GB"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EE21E8-98B2-71B7-6360-94065A6217F8}"/>
                  </a:ext>
                </a:extLst>
              </p:cNvPr>
              <p:cNvSpPr txBox="1"/>
              <p:nvPr/>
            </p:nvSpPr>
            <p:spPr>
              <a:xfrm>
                <a:off x="6412374" y="6242687"/>
                <a:ext cx="562722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“  enhancement in the </a:t>
                </a:r>
                <a:r>
                  <a:rPr lang="en-GB" dirty="0" err="1"/>
                  <a:t>tt</a:t>
                </a:r>
                <a:r>
                  <a:rPr lang="en-GB" dirty="0"/>
                  <a:t> threshold region, </a:t>
                </a:r>
                <a:r>
                  <a:rPr lang="en-GB" sz="1200" dirty="0">
                    <a:solidFill>
                      <a:srgbClr val="FF0000"/>
                    </a:solidFill>
                  </a:rPr>
                  <a:t>KMR-2000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EE21E8-98B2-71B7-6360-94065A621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374" y="6242687"/>
                <a:ext cx="5627225" cy="369332"/>
              </a:xfrm>
              <a:prstGeom prst="rect">
                <a:avLst/>
              </a:prstGeom>
              <a:blipFill>
                <a:blip r:embed="rId9"/>
                <a:stretch>
                  <a:fillRect t="-6349" b="-2222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D638F56-7B91-94CC-1BC9-49D9E206D6B7}"/>
              </a:ext>
            </a:extLst>
          </p:cNvPr>
          <p:cNvSpPr txBox="1"/>
          <p:nvPr/>
        </p:nvSpPr>
        <p:spPr>
          <a:xfrm>
            <a:off x="6727372" y="3864428"/>
            <a:ext cx="21262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08328F-D5C4-E0AC-4AA3-8499A6E35027}"/>
              </a:ext>
            </a:extLst>
          </p:cNvPr>
          <p:cNvSpPr txBox="1"/>
          <p:nvPr/>
        </p:nvSpPr>
        <p:spPr>
          <a:xfrm>
            <a:off x="6629398" y="3766454"/>
            <a:ext cx="15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82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4C2AB68-AA5A-4980-8315-DC3CBC31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356" r="-1619" b="-95"/>
          <a:stretch>
            <a:fillRect/>
          </a:stretch>
        </p:blipFill>
        <p:spPr bwMode="auto">
          <a:xfrm>
            <a:off x="1631951" y="188913"/>
            <a:ext cx="896461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59FA654-2408-4179-80C2-187EFC88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1" y="6019800"/>
            <a:ext cx="35988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E6A98-9527-43CA-881F-9AEE637F2679}"/>
              </a:ext>
            </a:extLst>
          </p:cNvPr>
          <p:cNvSpPr txBox="1"/>
          <p:nvPr/>
        </p:nvSpPr>
        <p:spPr>
          <a:xfrm>
            <a:off x="5307105" y="42582"/>
            <a:ext cx="5611907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E8734-C5FA-ACD4-B134-BA099911DBEB}"/>
              </a:ext>
            </a:extLst>
          </p:cNvPr>
          <p:cNvCxnSpPr/>
          <p:nvPr/>
        </p:nvCxnSpPr>
        <p:spPr>
          <a:xfrm>
            <a:off x="6430617" y="5685183"/>
            <a:ext cx="35880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E94A19-C3D3-C56D-7687-B18A27CE0025}"/>
              </a:ext>
            </a:extLst>
          </p:cNvPr>
          <p:cNvCxnSpPr/>
          <p:nvPr/>
        </p:nvCxnSpPr>
        <p:spPr>
          <a:xfrm>
            <a:off x="2186609" y="6019800"/>
            <a:ext cx="2256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BC3C4-FE23-B27B-2D84-2209D2D6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230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223681-F39B-CD4E-E4A0-1CEE79DD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DD855-A5EE-8B83-799C-6110B8E8B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78" y="0"/>
            <a:ext cx="900324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16BE2-E1D5-6450-2382-2ED2B93C0841}"/>
              </a:ext>
            </a:extLst>
          </p:cNvPr>
          <p:cNvSpPr txBox="1"/>
          <p:nvPr/>
        </p:nvSpPr>
        <p:spPr>
          <a:xfrm>
            <a:off x="1594379" y="52253"/>
            <a:ext cx="574056" cy="669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15457-2B8F-5224-E941-B0B35AE5DBF1}"/>
              </a:ext>
            </a:extLst>
          </p:cNvPr>
          <p:cNvSpPr txBox="1"/>
          <p:nvPr/>
        </p:nvSpPr>
        <p:spPr>
          <a:xfrm>
            <a:off x="6749144" y="52254"/>
            <a:ext cx="4071256" cy="949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915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61939"/>
            <a:ext cx="81724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3B67A-940D-4C53-9A57-2EC3A953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36" y="4260179"/>
            <a:ext cx="462987" cy="32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6CD19-F8A7-46DF-BC07-9A64C9416420}"/>
              </a:ext>
            </a:extLst>
          </p:cNvPr>
          <p:cNvSpPr txBox="1"/>
          <p:nvPr/>
        </p:nvSpPr>
        <p:spPr>
          <a:xfrm>
            <a:off x="10381129" y="4215354"/>
            <a:ext cx="16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1-2 </a:t>
            </a:r>
            <a:r>
              <a:rPr lang="en-GB" sz="1600" dirty="0" err="1"/>
              <a:t>TeV</a:t>
            </a:r>
            <a:endParaRPr lang="en-GB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34CE6D-CC2C-4C87-BDFE-0A7C815DB2B2}"/>
              </a:ext>
            </a:extLst>
          </p:cNvPr>
          <p:cNvSpPr/>
          <p:nvPr/>
        </p:nvSpPr>
        <p:spPr>
          <a:xfrm>
            <a:off x="9844836" y="4105835"/>
            <a:ext cx="1818246" cy="48214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C2DC-3082-494A-AA43-97776FAAFCF5}"/>
              </a:ext>
            </a:extLst>
          </p:cNvPr>
          <p:cNvSpPr txBox="1"/>
          <p:nvPr/>
        </p:nvSpPr>
        <p:spPr>
          <a:xfrm>
            <a:off x="528918" y="6432094"/>
            <a:ext cx="74193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Currently, pure CEP studies at the LHC are         dominated  (also HIC-UPC)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B84AE0-D254-4D94-B963-3523EDE2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232" y="6479202"/>
            <a:ext cx="277792" cy="264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FEB5C-A1F2-4F53-B91D-B797C423ABE4}"/>
              </a:ext>
            </a:extLst>
          </p:cNvPr>
          <p:cNvSpPr txBox="1"/>
          <p:nvPr/>
        </p:nvSpPr>
        <p:spPr>
          <a:xfrm>
            <a:off x="5871882" y="6078069"/>
            <a:ext cx="125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7948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6E0A0-E1EF-489F-3840-947AB73F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33A3F-BA9B-E554-11E8-5A1127DA0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075"/>
            <a:ext cx="12192000" cy="63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82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25746-15D2-5002-3A63-F3EAE097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BE4B5-740F-DE5A-116D-4BC311CE4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4" t="35213" r="27383" b="18974"/>
          <a:stretch/>
        </p:blipFill>
        <p:spPr>
          <a:xfrm>
            <a:off x="457200" y="80572"/>
            <a:ext cx="10896600" cy="62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6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B0D1F1-44CA-BCA5-30F5-F339ECE3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CF0B7-61C7-DDF3-599F-B2C48B66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172"/>
            <a:ext cx="12192000" cy="60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92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DDC49-DF25-DA8B-4073-85BAC33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CEC6-9778-7F56-ED4B-B7F7ADB2C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49" y="501241"/>
            <a:ext cx="7429200" cy="5636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2001F-24C2-974C-D193-37E3E2A13F6F}"/>
              </a:ext>
            </a:extLst>
          </p:cNvPr>
          <p:cNvSpPr txBox="1"/>
          <p:nvPr/>
        </p:nvSpPr>
        <p:spPr>
          <a:xfrm>
            <a:off x="2008909" y="5772436"/>
            <a:ext cx="1205346" cy="5839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9339A-5F3C-A095-B9C0-DF2C10003FC3}"/>
              </a:ext>
            </a:extLst>
          </p:cNvPr>
          <p:cNvSpPr txBox="1"/>
          <p:nvPr/>
        </p:nvSpPr>
        <p:spPr>
          <a:xfrm>
            <a:off x="9307286" y="5921829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90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EC59-EB68-432D-B47E-0D9602F1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2" t="-173" r="3016" b="173"/>
          <a:stretch/>
        </p:blipFill>
        <p:spPr>
          <a:xfrm>
            <a:off x="32301" y="0"/>
            <a:ext cx="10246457" cy="7140783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1DD23-E9E0-4E4A-8E3A-4BD17E854DB3}"/>
              </a:ext>
            </a:extLst>
          </p:cNvPr>
          <p:cNvSpPr txBox="1"/>
          <p:nvPr/>
        </p:nvSpPr>
        <p:spPr>
          <a:xfrm>
            <a:off x="654908" y="5972127"/>
            <a:ext cx="90327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             </a:t>
            </a:r>
            <a:r>
              <a:rPr lang="en-GB" dirty="0">
                <a:solidFill>
                  <a:srgbClr val="0070C0"/>
                </a:solidFill>
              </a:rPr>
              <a:t>(ALICE-double Gap trigger)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3BAA5-81EA-49CE-9509-1BF14AA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93424-1486-4E9E-B0ED-05D3EE4A2268}"/>
              </a:ext>
            </a:extLst>
          </p:cNvPr>
          <p:cNvSpPr txBox="1"/>
          <p:nvPr/>
        </p:nvSpPr>
        <p:spPr>
          <a:xfrm>
            <a:off x="838200" y="3281516"/>
            <a:ext cx="7096432" cy="366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6C586-1749-4AF1-8868-6D378608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558" y="5064125"/>
            <a:ext cx="719390" cy="46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660F5-A017-4A2A-B537-F42125D4482A}"/>
              </a:ext>
            </a:extLst>
          </p:cNvPr>
          <p:cNvSpPr txBox="1"/>
          <p:nvPr/>
        </p:nvSpPr>
        <p:spPr>
          <a:xfrm>
            <a:off x="9315360" y="3163824"/>
            <a:ext cx="102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AFP/PPS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25C3B-A24D-4015-87CD-CB1C42EE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976" y="3411634"/>
            <a:ext cx="2410758" cy="29113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FF82A-728A-41E7-93FD-FECC01BA568C}"/>
              </a:ext>
            </a:extLst>
          </p:cNvPr>
          <p:cNvSpPr txBox="1"/>
          <p:nvPr/>
        </p:nvSpPr>
        <p:spPr>
          <a:xfrm>
            <a:off x="7041582" y="3402391"/>
            <a:ext cx="16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(LHC runs 1,2,3)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C31EE72-33B0-4785-BF11-A5FA171E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63" y="1720006"/>
            <a:ext cx="1881230" cy="44761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D2738-7337-4BA4-BF82-4C9904437490}"/>
              </a:ext>
            </a:extLst>
          </p:cNvPr>
          <p:cNvSpPr txBox="1"/>
          <p:nvPr/>
        </p:nvSpPr>
        <p:spPr>
          <a:xfrm>
            <a:off x="4432300" y="1743959"/>
            <a:ext cx="3565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X</a:t>
            </a:r>
          </a:p>
        </p:txBody>
      </p:sp>
      <p:pic>
        <p:nvPicPr>
          <p:cNvPr id="10" name="Picture 20" descr="MCj04238480000[1]">
            <a:extLst>
              <a:ext uri="{FF2B5EF4-FFF2-40B4-BE49-F238E27FC236}">
                <a16:creationId xmlns:a16="http://schemas.microsoft.com/office/drawing/2014/main" id="{033D4A73-52E7-5C98-E424-F2443CAC4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745" y="2443664"/>
            <a:ext cx="451387" cy="3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5C5CFF-2A70-EC21-8A5C-20AAA344FE09}"/>
              </a:ext>
            </a:extLst>
          </p:cNvPr>
          <p:cNvSpPr txBox="1"/>
          <p:nvPr/>
        </p:nvSpPr>
        <p:spPr>
          <a:xfrm>
            <a:off x="6590805" y="2220685"/>
            <a:ext cx="12350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~200m</a:t>
            </a:r>
          </a:p>
        </p:txBody>
      </p:sp>
      <p:pic>
        <p:nvPicPr>
          <p:cNvPr id="15" name="Picture 21">
            <a:extLst>
              <a:ext uri="{FF2B5EF4-FFF2-40B4-BE49-F238E27FC236}">
                <a16:creationId xmlns:a16="http://schemas.microsoft.com/office/drawing/2014/main" id="{5AEC6472-4893-100F-8061-DE91F294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857" y="5070579"/>
            <a:ext cx="561023" cy="45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9B43AF-F091-020B-5931-822840D36B46}"/>
              </a:ext>
            </a:extLst>
          </p:cNvPr>
          <p:cNvSpPr txBox="1"/>
          <p:nvPr/>
        </p:nvSpPr>
        <p:spPr>
          <a:xfrm>
            <a:off x="3603171" y="1086488"/>
            <a:ext cx="13598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‘exclusive’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B90199-C014-AC19-2F94-43CA9037971C}"/>
              </a:ext>
            </a:extLst>
          </p:cNvPr>
          <p:cNvSpPr txBox="1"/>
          <p:nvPr/>
        </p:nvSpPr>
        <p:spPr>
          <a:xfrm>
            <a:off x="8980701" y="2166643"/>
            <a:ext cx="1513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dirty="0">
                <a:solidFill>
                  <a:srgbClr val="000000"/>
                </a:solidFill>
                <a:effectLst/>
                <a:latin typeface="Bookman Old Style" panose="02050604050505020204" pitchFamily="18" charset="0"/>
              </a:rPr>
              <a:t>(Maciej Trzebinski) 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20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8F21B-2844-8C75-8F55-96A1CB2C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6BE98-5F33-007F-1ACB-5766F277A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9" t="8001" r="21751" b="7315"/>
          <a:stretch/>
        </p:blipFill>
        <p:spPr>
          <a:xfrm>
            <a:off x="1676400" y="548640"/>
            <a:ext cx="7863840" cy="580771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DD1295-8236-1A18-834F-AF3B80400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0000" r="51137" b="16162"/>
          <a:stretch/>
        </p:blipFill>
        <p:spPr>
          <a:xfrm>
            <a:off x="10664075" y="4750904"/>
            <a:ext cx="1203406" cy="8614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2239A63-ACAE-EA1B-2C5D-96469CE70BA7}"/>
              </a:ext>
            </a:extLst>
          </p:cNvPr>
          <p:cNvSpPr/>
          <p:nvPr/>
        </p:nvSpPr>
        <p:spPr>
          <a:xfrm>
            <a:off x="1087120" y="3881120"/>
            <a:ext cx="3423920" cy="20828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006E17-38E6-3912-8154-C8CE06ABD600}"/>
              </a:ext>
            </a:extLst>
          </p:cNvPr>
          <p:cNvSpPr/>
          <p:nvPr/>
        </p:nvSpPr>
        <p:spPr>
          <a:xfrm>
            <a:off x="3962400" y="3810000"/>
            <a:ext cx="2997200" cy="2326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4E584-DEC6-4695-9184-744C229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1DA65-49BF-4FB3-95E0-47492292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b="4196"/>
          <a:stretch/>
        </p:blipFill>
        <p:spPr>
          <a:xfrm>
            <a:off x="1407762" y="199275"/>
            <a:ext cx="9210220" cy="6658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83E9F-E2C4-4A6E-B081-0F2E7C452C39}"/>
              </a:ext>
            </a:extLst>
          </p:cNvPr>
          <p:cNvSpPr txBox="1"/>
          <p:nvPr/>
        </p:nvSpPr>
        <p:spPr>
          <a:xfrm>
            <a:off x="5515896" y="6145161"/>
            <a:ext cx="4798143" cy="506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A7727-302C-4554-A4BE-098422143C8C}"/>
              </a:ext>
            </a:extLst>
          </p:cNvPr>
          <p:cNvSpPr txBox="1"/>
          <p:nvPr/>
        </p:nvSpPr>
        <p:spPr>
          <a:xfrm>
            <a:off x="1809134" y="6257365"/>
            <a:ext cx="4519948" cy="620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CDB8D-8513-421E-B0FD-4B0B01D2CA43}"/>
              </a:ext>
            </a:extLst>
          </p:cNvPr>
          <p:cNvSpPr txBox="1"/>
          <p:nvPr/>
        </p:nvSpPr>
        <p:spPr>
          <a:xfrm>
            <a:off x="1573161" y="5836025"/>
            <a:ext cx="8673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Standard HL runs. With precision tracking and timing detectors.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ADC16-D577-44FA-AA50-CB4ED7A3043C}"/>
              </a:ext>
            </a:extLst>
          </p:cNvPr>
          <p:cNvSpPr txBox="1"/>
          <p:nvPr/>
        </p:nvSpPr>
        <p:spPr>
          <a:xfrm>
            <a:off x="6433807" y="455445"/>
            <a:ext cx="1986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AFP &amp; 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9DA35-AD59-4AED-86B3-8D7555B9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28" y="6293493"/>
            <a:ext cx="3349969" cy="329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954E7-B5DB-41ED-87FF-CF32276CFC45}"/>
              </a:ext>
            </a:extLst>
          </p:cNvPr>
          <p:cNvSpPr txBox="1"/>
          <p:nvPr/>
        </p:nvSpPr>
        <p:spPr>
          <a:xfrm>
            <a:off x="6563360" y="6275070"/>
            <a:ext cx="145288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(0.02-0.15)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32C85C-C0C4-666A-D2CC-9184A4814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228" y="3357563"/>
            <a:ext cx="2237988" cy="209824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8C2113-39CF-DB91-12C5-0E949B7B9AA3}"/>
              </a:ext>
            </a:extLst>
          </p:cNvPr>
          <p:cNvSpPr txBox="1"/>
          <p:nvPr/>
        </p:nvSpPr>
        <p:spPr>
          <a:xfrm>
            <a:off x="9002473" y="522899"/>
            <a:ext cx="15131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dirty="0">
                <a:solidFill>
                  <a:schemeClr val="accent1"/>
                </a:solidFill>
                <a:effectLst/>
                <a:latin typeface="Bookman Old Style" panose="02050604050505020204" pitchFamily="18" charset="0"/>
              </a:rPr>
              <a:t>(Maciej Trzebinski) </a:t>
            </a:r>
            <a:endParaRPr lang="en-GB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4832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8E22F-431B-4140-B29D-BCFFE638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51" y="316394"/>
            <a:ext cx="8361833" cy="6014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0E383-68B1-447F-9CD0-AE1DCC80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FF23CA-18C1-4F6F-B9C8-A79C429C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7045812" y="1759485"/>
            <a:ext cx="3299459" cy="19019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A52264-4220-4CB8-A607-482724AA872B}"/>
              </a:ext>
            </a:extLst>
          </p:cNvPr>
          <p:cNvSpPr txBox="1"/>
          <p:nvPr/>
        </p:nvSpPr>
        <p:spPr>
          <a:xfrm>
            <a:off x="223025" y="2709746"/>
            <a:ext cx="1226634" cy="33855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KMR-97-01</a:t>
            </a:r>
          </a:p>
        </p:txBody>
      </p:sp>
    </p:spTree>
    <p:extLst>
      <p:ext uri="{BB962C8B-B14F-4D97-AF65-F5344CB8AC3E}">
        <p14:creationId xmlns:p14="http://schemas.microsoft.com/office/powerpoint/2010/main" val="310964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5ACAE3-7E84-40D6-967A-8AA7CCA2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16E4-4F72-4C4F-AF4D-51EBA7BA77AA}" type="slidenum">
              <a:rPr lang="en-GB" altLang="en-US"/>
              <a:pPr/>
              <a:t>9</a:t>
            </a:fld>
            <a:endParaRPr lang="en-GB" altLang="en-U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98AE1BA9-7FC1-4421-ACF4-F52C7E60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-168" r="9831" b="8855"/>
          <a:stretch>
            <a:fillRect/>
          </a:stretch>
        </p:blipFill>
        <p:spPr bwMode="auto">
          <a:xfrm>
            <a:off x="1631951" y="44450"/>
            <a:ext cx="8640763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5" name="Text Box 35">
            <a:extLst>
              <a:ext uri="{FF2B5EF4-FFF2-40B4-BE49-F238E27FC236}">
                <a16:creationId xmlns:a16="http://schemas.microsoft.com/office/drawing/2014/main" id="{7C03F87E-C4FD-4851-9054-9729825C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1" y="6162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9" name="AutoShape 39">
            <a:extLst>
              <a:ext uri="{FF2B5EF4-FFF2-40B4-BE49-F238E27FC236}">
                <a16:creationId xmlns:a16="http://schemas.microsoft.com/office/drawing/2014/main" id="{2C207981-1DF9-4FEB-B264-3C9E6C65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797426"/>
            <a:ext cx="4105275" cy="12239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99C32-6652-4A3E-8659-62B1A008E9AA}"/>
              </a:ext>
            </a:extLst>
          </p:cNvPr>
          <p:cNvSpPr txBox="1"/>
          <p:nvPr/>
        </p:nvSpPr>
        <p:spPr>
          <a:xfrm>
            <a:off x="7978588" y="782946"/>
            <a:ext cx="1782501" cy="3385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KMR-1997-2001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00E6B8-380C-3784-1614-D1539472F4C5}"/>
              </a:ext>
            </a:extLst>
          </p:cNvPr>
          <p:cNvCxnSpPr>
            <a:cxnSpLocks/>
          </p:cNvCxnSpPr>
          <p:nvPr/>
        </p:nvCxnSpPr>
        <p:spPr>
          <a:xfrm>
            <a:off x="2047461" y="2494722"/>
            <a:ext cx="6768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D4877AB-936C-3663-68A4-D401280B2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755" y="5911200"/>
            <a:ext cx="1873885" cy="434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9D7154-7EBF-4EA2-C6EB-1CA02D3AC868}"/>
              </a:ext>
            </a:extLst>
          </p:cNvPr>
          <p:cNvSpPr txBox="1"/>
          <p:nvPr/>
        </p:nvSpPr>
        <p:spPr>
          <a:xfrm>
            <a:off x="1631951" y="44450"/>
            <a:ext cx="1345425" cy="792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7998</TotalTime>
  <Words>1349</Words>
  <Application>Microsoft Office PowerPoint</Application>
  <PresentationFormat>Widescreen</PresentationFormat>
  <Paragraphs>306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82" baseType="lpstr">
      <vt:lpstr>ADLaM Display</vt:lpstr>
      <vt:lpstr>Agency FB</vt:lpstr>
      <vt:lpstr>Aharoni</vt:lpstr>
      <vt:lpstr>Algerian</vt:lpstr>
      <vt:lpstr>Amasis MT Pro Black</vt:lpstr>
      <vt:lpstr>Amasis MT Pro Medium</vt:lpstr>
      <vt:lpstr>-apple-system</vt:lpstr>
      <vt:lpstr>Aptos Black</vt:lpstr>
      <vt:lpstr>Arial</vt:lpstr>
      <vt:lpstr>Arial Black</vt:lpstr>
      <vt:lpstr>Book Antiqua</vt:lpstr>
      <vt:lpstr>Bookman Old Style</vt:lpstr>
      <vt:lpstr>Calibri</vt:lpstr>
      <vt:lpstr>Calibri Light</vt:lpstr>
      <vt:lpstr>Cambria Math</vt:lpstr>
      <vt:lpstr>Comic Sans MS</vt:lpstr>
      <vt:lpstr>HAUYHS+CMMI12</vt:lpstr>
      <vt:lpstr>HQAFVY+CMBX12</vt:lpstr>
      <vt:lpstr>KaTeX_Main</vt:lpstr>
      <vt:lpstr>KaTeX_Math</vt:lpstr>
      <vt:lpstr>Lucida Bright</vt:lpstr>
      <vt:lpstr>Lucida Calligraphy</vt:lpstr>
      <vt:lpstr>Lucida Handwriting</vt:lpstr>
      <vt:lpstr>QTCKXR+CMR12</vt:lpstr>
      <vt:lpstr>Rockwell</vt:lpstr>
      <vt:lpstr>SFRM1095</vt:lpstr>
      <vt:lpstr>SFTI1095</vt:lpstr>
      <vt:lpstr>Symbol</vt:lpstr>
      <vt:lpstr>Tahoma</vt:lpstr>
      <vt:lpstr>Wingdings</vt:lpstr>
      <vt:lpstr>Wingdings 2</vt:lpstr>
      <vt:lpstr>Wingdings 3</vt:lpstr>
      <vt:lpstr>Office Theme</vt:lpstr>
      <vt:lpstr>1_Office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KHOZE, VALERY A.</dc:creator>
  <cp:lastModifiedBy>KHOZE, VALERY A.</cp:lastModifiedBy>
  <cp:revision>383</cp:revision>
  <dcterms:created xsi:type="dcterms:W3CDTF">2022-12-04T16:47:15Z</dcterms:created>
  <dcterms:modified xsi:type="dcterms:W3CDTF">2025-01-17T07:07:02Z</dcterms:modified>
</cp:coreProperties>
</file>