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4.wmf" ContentType="image/x-wmf"/>
  <Override PartName="/ppt/media/image23.wmf" ContentType="image/x-wmf"/>
  <Override PartName="/ppt/media/image22.wmf" ContentType="image/x-wmf"/>
  <Override PartName="/ppt/media/image19.png" ContentType="image/png"/>
  <Override PartName="/ppt/media/image20.gif" ContentType="image/gif"/>
  <Override PartName="/ppt/media/image13.png" ContentType="image/png"/>
  <Override PartName="/ppt/media/image53.wmf" ContentType="image/x-wmf"/>
  <Override PartName="/ppt/media/image21.png" ContentType="image/png"/>
  <Override PartName="/ppt/media/image18.png" ContentType="image/png"/>
  <Override PartName="/ppt/media/image16.jpeg" ContentType="image/jpeg"/>
  <Override PartName="/ppt/media/image14.png" ContentType="image/png"/>
  <Override PartName="/ppt/media/image1.png" ContentType="image/png"/>
  <Override PartName="/ppt/media/image31.png" ContentType="image/png"/>
  <Override PartName="/ppt/media/image27.png" ContentType="image/png"/>
  <Override PartName="/ppt/media/image4.png" ContentType="image/png"/>
  <Override PartName="/ppt/media/image34.png" ContentType="image/png"/>
  <Override PartName="/ppt/media/image28.png" ContentType="image/png"/>
  <Override PartName="/ppt/media/image5.png" ContentType="image/png"/>
  <Override PartName="/ppt/media/image35.png" ContentType="image/png"/>
  <Override PartName="/ppt/media/image29.png" ContentType="image/png"/>
  <Override PartName="/ppt/media/image6.png" ContentType="image/png"/>
  <Override PartName="/ppt/media/image36.png" ContentType="image/png"/>
  <Override PartName="/ppt/media/image25.png" ContentType="image/png"/>
  <Override PartName="/ppt/media/image2.png" ContentType="image/png"/>
  <Override PartName="/ppt/media/image32.png" ContentType="image/png"/>
  <Override PartName="/ppt/media/image30.png" ContentType="image/png"/>
  <Override PartName="/ppt/media/image42.png" ContentType="image/png"/>
  <Override PartName="/ppt/media/image43.wmf" ContentType="image/x-wmf"/>
  <Override PartName="/ppt/media/image44.wmf" ContentType="image/x-wmf"/>
  <Override PartName="/ppt/media/image46.wmf" ContentType="image/x-wmf"/>
  <Override PartName="/ppt/media/image48.wmf" ContentType="image/x-wmf"/>
  <Override PartName="/ppt/media/image11.wmf" ContentType="image/x-wmf"/>
  <Override PartName="/ppt/media/image26.png" ContentType="image/png"/>
  <Override PartName="/ppt/media/image49.wmf" ContentType="image/x-wmf"/>
  <Override PartName="/ppt/media/image51.wmf" ContentType="image/x-wmf"/>
  <Override PartName="/ppt/media/image15.png" ContentType="image/png"/>
  <Override PartName="/ppt/media/image12.gif" ContentType="image/gif"/>
  <Override PartName="/ppt/media/image45.wmf" ContentType="image/x-wmf"/>
  <Override PartName="/ppt/media/image50.wmf" ContentType="image/x-wmf"/>
  <Override PartName="/ppt/media/image54.gif" ContentType="image/gif"/>
  <Override PartName="/ppt/media/image40.png" ContentType="image/png"/>
  <Override PartName="/ppt/media/image52.jpeg" ContentType="image/jpeg"/>
  <Override PartName="/ppt/media/image3.png" ContentType="image/png"/>
  <Override PartName="/ppt/media/image33.png" ContentType="image/png"/>
  <Override PartName="/ppt/media/image39.png" ContentType="image/png"/>
  <Override PartName="/ppt/media/image9.png" ContentType="image/png"/>
  <Override PartName="/ppt/media/image17.wmf" ContentType="image/x-wmf"/>
  <Override PartName="/ppt/media/image38.png" ContentType="image/png"/>
  <Override PartName="/ppt/media/image8.png" ContentType="image/png"/>
  <Override PartName="/ppt/media/image41.wmf" ContentType="image/x-wmf"/>
  <Override PartName="/ppt/media/image37.png" ContentType="image/png"/>
  <Override PartName="/ppt/media/image7.png" ContentType="image/png"/>
  <Override PartName="/ppt/media/image10.wmf" ContentType="image/x-wmf"/>
  <Override PartName="/ppt/media/image47.wmf" ContentType="image/x-wmf"/>
  <Override PartName="/ppt/presProps.xml" ContentType="application/vnd.openxmlformats-officedocument.presentationml.presPro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F319173-0F47-4E65-8D09-D0DA646CFB0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E230407-1A6D-4865-9AF2-DD593869A1A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EA824CF-5081-47D4-AC91-9C5413633F6A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F44975F-C57E-4A54-B3D8-FEEDB41A791F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AF8DA48-0E17-4A5F-A7B6-C4210081F57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C1403D7-6B15-439F-8887-D14286B8990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DF9BAB4-9687-4DF7-8534-C777526009E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865CC81-C7D3-4D21-A10E-0D6084FE0F1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5F3BE19-91E2-44E3-9F21-389FF669AAC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AA2A61D-DAB6-4F35-A937-E1248ADB510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9254490-F067-49C7-8C2D-2C484E1D973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0354F77-7CF8-428F-BC45-444F8E23854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 idx="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en-GB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en-GB" sz="1200" spc="-1" strike="noStrike">
                <a:solidFill>
                  <a:srgbClr val="8b8b8b"/>
                </a:solidFill>
                <a:latin typeface="Calibri"/>
              </a:rPr>
              <a:t>&lt;date/time&gt;</a:t>
            </a:r>
            <a:endParaRPr b="0" lang="en-GB" sz="1200" spc="-1" strike="noStrike"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 idx="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en-GB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en-GB" sz="1400" spc="-1" strike="noStrike">
                <a:latin typeface="Times New Roman"/>
              </a:rPr>
              <a:t>&lt;footer&gt;</a:t>
            </a:r>
            <a:endParaRPr b="0" lang="en-GB" sz="1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en-GB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7BA967DC-1CAE-410E-BB53-F0E500873ACC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C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l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i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c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k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t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o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e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d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i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t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t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h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e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t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i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t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l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e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t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e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x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t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o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r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m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a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t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hyperlink" Target="https://arxiv.org/abs/1712.00325" TargetMode="External"/><Relationship Id="rId8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43.wmf"/><Relationship Id="rId2" Type="http://schemas.openxmlformats.org/officeDocument/2006/relationships/image" Target="../media/image44.wmf"/><Relationship Id="rId3" Type="http://schemas.openxmlformats.org/officeDocument/2006/relationships/image" Target="../media/image45.wmf"/><Relationship Id="rId4" Type="http://schemas.openxmlformats.org/officeDocument/2006/relationships/image" Target="../media/image46.wmf"/><Relationship Id="rId5" Type="http://schemas.openxmlformats.org/officeDocument/2006/relationships/image" Target="../media/image47.wmf"/><Relationship Id="rId6" Type="http://schemas.openxmlformats.org/officeDocument/2006/relationships/image" Target="../media/image48.wmf"/><Relationship Id="rId7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49.wmf"/><Relationship Id="rId2" Type="http://schemas.openxmlformats.org/officeDocument/2006/relationships/image" Target="../media/image50.wmf"/><Relationship Id="rId3" Type="http://schemas.openxmlformats.org/officeDocument/2006/relationships/image" Target="../media/image51.wmf"/><Relationship Id="rId4" Type="http://schemas.openxmlformats.org/officeDocument/2006/relationships/image" Target="../media/image52.jpeg"/><Relationship Id="rId5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53.wmf"/><Relationship Id="rId2" Type="http://schemas.openxmlformats.org/officeDocument/2006/relationships/image" Target="../media/image54.gif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wmf"/><Relationship Id="rId5" Type="http://schemas.openxmlformats.org/officeDocument/2006/relationships/image" Target="../media/image11.wmf"/><Relationship Id="rId6" Type="http://schemas.openxmlformats.org/officeDocument/2006/relationships/hyperlink" Target="http://arxiv.org/abs/arXiv:1711.03288" TargetMode="External"/><Relationship Id="rId7" Type="http://schemas.openxmlformats.org/officeDocument/2006/relationships/image" Target="../media/image12.gif"/><Relationship Id="rId8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jpeg"/><Relationship Id="rId5" Type="http://schemas.openxmlformats.org/officeDocument/2006/relationships/image" Target="../media/image17.wmf"/><Relationship Id="rId6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image" Target="../media/image20.gif"/><Relationship Id="rId4" Type="http://schemas.openxmlformats.org/officeDocument/2006/relationships/image" Target="../media/image21.png"/><Relationship Id="rId5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2.wmf"/><Relationship Id="rId2" Type="http://schemas.openxmlformats.org/officeDocument/2006/relationships/image" Target="../media/image23.wmf"/><Relationship Id="rId3" Type="http://schemas.openxmlformats.org/officeDocument/2006/relationships/image" Target="../media/image24.wmf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image" Target="../media/image39.png"/><Relationship Id="rId3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image" Target="../media/image41.wmf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"/>
          <p:cNvPicPr/>
          <p:nvPr/>
        </p:nvPicPr>
        <p:blipFill>
          <a:blip r:embed="rId1"/>
          <a:srcRect l="4632" t="26234" r="22042" b="61756"/>
          <a:stretch/>
        </p:blipFill>
        <p:spPr>
          <a:xfrm>
            <a:off x="0" y="0"/>
            <a:ext cx="9143640" cy="806400"/>
          </a:xfrm>
          <a:prstGeom prst="rect">
            <a:avLst/>
          </a:prstGeom>
          <a:ln w="0">
            <a:noFill/>
          </a:ln>
        </p:spPr>
      </p:pic>
      <p:pic>
        <p:nvPicPr>
          <p:cNvPr id="42" name="Picture 3" descr=""/>
          <p:cNvPicPr/>
          <p:nvPr/>
        </p:nvPicPr>
        <p:blipFill>
          <a:blip r:embed="rId2"/>
          <a:srcRect l="7250" t="39407" r="74212" b="52816"/>
          <a:stretch/>
        </p:blipFill>
        <p:spPr>
          <a:xfrm>
            <a:off x="76320" y="838080"/>
            <a:ext cx="1882080" cy="443520"/>
          </a:xfrm>
          <a:prstGeom prst="rect">
            <a:avLst/>
          </a:prstGeom>
          <a:ln w="0">
            <a:noFill/>
          </a:ln>
        </p:spPr>
      </p:pic>
      <p:pic>
        <p:nvPicPr>
          <p:cNvPr id="43" name="Picture 22" descr=""/>
          <p:cNvPicPr/>
          <p:nvPr/>
        </p:nvPicPr>
        <p:blipFill>
          <a:blip r:embed="rId3"/>
          <a:srcRect l="81081" t="25483" r="2817" b="64744"/>
          <a:stretch/>
        </p:blipFill>
        <p:spPr>
          <a:xfrm>
            <a:off x="152280" y="2731320"/>
            <a:ext cx="1096200" cy="468720"/>
          </a:xfrm>
          <a:prstGeom prst="rect">
            <a:avLst/>
          </a:prstGeom>
          <a:ln w="0">
            <a:noFill/>
          </a:ln>
        </p:spPr>
      </p:pic>
      <p:pic>
        <p:nvPicPr>
          <p:cNvPr id="44" name="Picture 10" descr=""/>
          <p:cNvPicPr/>
          <p:nvPr/>
        </p:nvPicPr>
        <p:blipFill>
          <a:blip r:embed="rId4"/>
          <a:srcRect l="21973" t="18935" r="30404" b="17060"/>
          <a:stretch/>
        </p:blipFill>
        <p:spPr>
          <a:xfrm>
            <a:off x="7696080" y="2664000"/>
            <a:ext cx="810720" cy="612360"/>
          </a:xfrm>
          <a:prstGeom prst="rect">
            <a:avLst/>
          </a:prstGeom>
          <a:ln w="0">
            <a:noFill/>
          </a:ln>
        </p:spPr>
      </p:pic>
      <p:sp>
        <p:nvSpPr>
          <p:cNvPr id="45" name="TextBox 5"/>
          <p:cNvSpPr/>
          <p:nvPr/>
        </p:nvSpPr>
        <p:spPr>
          <a:xfrm>
            <a:off x="1676520" y="2743200"/>
            <a:ext cx="5562360" cy="363960"/>
          </a:xfrm>
          <a:prstGeom prst="rect">
            <a:avLst/>
          </a:prstGeom>
          <a:noFill/>
          <a:ln w="0">
            <a:solidFill>
              <a:srgbClr val="4f81bd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GB" sz="1800" spc="-1" strike="noStrike">
                <a:solidFill>
                  <a:srgbClr val="002060"/>
                </a:solidFill>
                <a:latin typeface="Arial Unicode MS"/>
              </a:rPr>
              <a:t>Valery Khoze</a:t>
            </a:r>
            <a:r>
              <a:rPr b="1" lang="en-GB" sz="1600" spc="-1" strike="noStrike">
                <a:solidFill>
                  <a:srgbClr val="002060"/>
                </a:solidFill>
                <a:latin typeface="Arial Unicode MS"/>
              </a:rPr>
              <a:t> </a:t>
            </a:r>
            <a:r>
              <a:rPr b="1" lang="en-GB" sz="1800" spc="-1" strike="noStrike">
                <a:solidFill>
                  <a:srgbClr val="002060"/>
                </a:solidFill>
                <a:latin typeface="Arial Unicode MS"/>
              </a:rPr>
              <a:t>(</a:t>
            </a:r>
            <a:r>
              <a:rPr b="1" lang="en-GB" sz="1600" spc="-1" strike="noStrike">
                <a:solidFill>
                  <a:srgbClr val="002060"/>
                </a:solidFill>
                <a:latin typeface="Arial Unicode MS"/>
              </a:rPr>
              <a:t>IPPP, Durham &amp; PNPI, St.Pb.)</a:t>
            </a:r>
            <a:endParaRPr b="0" lang="en-GB" sz="1600" spc="-1" strike="noStrike">
              <a:latin typeface="Arial"/>
            </a:endParaRPr>
          </a:p>
        </p:txBody>
      </p:sp>
      <p:sp>
        <p:nvSpPr>
          <p:cNvPr id="46" name="Rectangle 6"/>
          <p:cNvSpPr/>
          <p:nvPr/>
        </p:nvSpPr>
        <p:spPr>
          <a:xfrm>
            <a:off x="533520" y="3288240"/>
            <a:ext cx="815292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GB" sz="1400" spc="-1" strike="noStrike">
                <a:solidFill>
                  <a:srgbClr val="002060"/>
                </a:solidFill>
                <a:latin typeface="Lucida Bright"/>
              </a:rPr>
              <a:t>(in collaboration with  Alan Martin  and Misha Ryskin)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47" name="TextBox 1"/>
          <p:cNvSpPr/>
          <p:nvPr/>
        </p:nvSpPr>
        <p:spPr>
          <a:xfrm>
            <a:off x="76320" y="1733400"/>
            <a:ext cx="9067320" cy="3945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GB" sz="2000" spc="-1" strike="noStrike">
                <a:solidFill>
                  <a:srgbClr val="ffffff"/>
                </a:solidFill>
                <a:latin typeface="Arial"/>
              </a:rPr>
              <a:t>Elastic proton-proton scattering at 13 TeV in the theoretical    perspective</a:t>
            </a:r>
            <a:endParaRPr b="0" lang="en-GB" sz="2000" spc="-1" strike="noStrike">
              <a:latin typeface="Arial"/>
            </a:endParaRPr>
          </a:p>
        </p:txBody>
      </p:sp>
      <p:pic>
        <p:nvPicPr>
          <p:cNvPr id="48" name="Picture 2" descr=""/>
          <p:cNvPicPr/>
          <p:nvPr/>
        </p:nvPicPr>
        <p:blipFill>
          <a:blip r:embed="rId5"/>
          <a:srcRect l="28109" t="35861" r="14493" b="48499"/>
          <a:stretch/>
        </p:blipFill>
        <p:spPr>
          <a:xfrm>
            <a:off x="990720" y="4114800"/>
            <a:ext cx="7467120" cy="1142640"/>
          </a:xfrm>
          <a:prstGeom prst="rect">
            <a:avLst/>
          </a:prstGeom>
          <a:ln w="0">
            <a:noFill/>
          </a:ln>
        </p:spPr>
      </p:pic>
      <p:pic>
        <p:nvPicPr>
          <p:cNvPr id="49" name="Picture 7" descr=""/>
          <p:cNvPicPr/>
          <p:nvPr/>
        </p:nvPicPr>
        <p:blipFill>
          <a:blip r:embed="rId6"/>
          <a:srcRect l="28327" t="44788" r="16615" b="34370"/>
          <a:stretch/>
        </p:blipFill>
        <p:spPr>
          <a:xfrm>
            <a:off x="1371600" y="4724280"/>
            <a:ext cx="7162560" cy="1523520"/>
          </a:xfrm>
          <a:prstGeom prst="rect">
            <a:avLst/>
          </a:prstGeom>
          <a:ln w="0">
            <a:noFill/>
          </a:ln>
        </p:spPr>
      </p:pic>
      <p:sp>
        <p:nvSpPr>
          <p:cNvPr id="50" name="Rounded Rectangle 9"/>
          <p:cNvSpPr/>
          <p:nvPr/>
        </p:nvSpPr>
        <p:spPr>
          <a:xfrm>
            <a:off x="1248840" y="3886200"/>
            <a:ext cx="7209000" cy="2590560"/>
          </a:xfrm>
          <a:prstGeom prst="roundRect">
            <a:avLst>
              <a:gd name="adj" fmla="val 16667"/>
            </a:avLst>
          </a:prstGeom>
          <a:noFill/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aphicFrame>
        <p:nvGraphicFramePr>
          <p:cNvPr id="51" name="Table 11"/>
          <p:cNvGraphicFramePr/>
          <p:nvPr/>
        </p:nvGraphicFramePr>
        <p:xfrm>
          <a:off x="-380880" y="3962520"/>
          <a:ext cx="8229240" cy="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0">
                <a:tc>
                  <a:tcPr anchor="ctr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GB" sz="1800" spc="-1" strike="noStrike" u="sng">
                          <a:solidFill>
                            <a:srgbClr val="0000ff"/>
                          </a:solidFill>
                          <a:uFillTx/>
                          <a:latin typeface="Calibri"/>
                          <a:hlinkClick r:id="rId7"/>
                        </a:rPr>
                        <a:t>arXiv:1712.00325</a:t>
                      </a:r>
                      <a:endParaRPr b="0" lang="en-GB" sz="1800" spc="-1" strike="noStrike">
                        <a:latin typeface="Arial"/>
                      </a:endParaRPr>
                    </a:p>
                  </a:txBody>
                  <a:tcPr anchor="ctr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2" name="TextBox 12"/>
          <p:cNvSpPr/>
          <p:nvPr/>
        </p:nvSpPr>
        <p:spPr>
          <a:xfrm>
            <a:off x="3449880" y="5943600"/>
            <a:ext cx="3103200" cy="39456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GB" sz="2000" spc="-1" strike="noStrike">
                <a:solidFill>
                  <a:srgbClr val="ff0000"/>
                </a:solidFill>
                <a:latin typeface="Calibri"/>
              </a:rPr>
              <a:t>Work still in progress</a:t>
            </a:r>
            <a:endParaRPr b="0" lang="en-GB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Box 1"/>
          <p:cNvSpPr/>
          <p:nvPr/>
        </p:nvSpPr>
        <p:spPr>
          <a:xfrm>
            <a:off x="394920" y="457200"/>
            <a:ext cx="23695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</a:rPr>
              <a:t>Preliminary conclusions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126" name="TextBox 3"/>
          <p:cNvSpPr/>
          <p:nvPr/>
        </p:nvSpPr>
        <p:spPr>
          <a:xfrm>
            <a:off x="423000" y="1219320"/>
            <a:ext cx="77220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</a:rPr>
              <a:t>Within 1Ϭ level an overall agreement with UA4 (2) and TOTEM data in all cases     </a:t>
            </a:r>
            <a:endParaRPr b="0" lang="en-GB" sz="1800" spc="-1" strike="noStrike">
              <a:latin typeface="Arial"/>
            </a:endParaRPr>
          </a:p>
        </p:txBody>
      </p:sp>
      <p:pic>
        <p:nvPicPr>
          <p:cNvPr id="127" name="Picture 2" descr=""/>
          <p:cNvPicPr/>
          <p:nvPr/>
        </p:nvPicPr>
        <p:blipFill>
          <a:blip r:embed="rId1"/>
          <a:srcRect l="950" t="67789" r="0" b="0"/>
          <a:stretch/>
        </p:blipFill>
        <p:spPr>
          <a:xfrm>
            <a:off x="228600" y="2438280"/>
            <a:ext cx="8610120" cy="1218960"/>
          </a:xfrm>
          <a:prstGeom prst="rect">
            <a:avLst/>
          </a:prstGeom>
          <a:ln w="0">
            <a:noFill/>
          </a:ln>
        </p:spPr>
      </p:pic>
      <p:sp>
        <p:nvSpPr>
          <p:cNvPr id="128" name="Rectangle 8"/>
          <p:cNvSpPr/>
          <p:nvPr/>
        </p:nvSpPr>
        <p:spPr>
          <a:xfrm>
            <a:off x="152280" y="1219320"/>
            <a:ext cx="21240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n-GB" sz="1400" spc="-1" strike="noStrike">
                <a:solidFill>
                  <a:srgbClr val="ff3300"/>
                </a:solidFill>
                <a:latin typeface="Wingdings 2"/>
              </a:rPr>
              <a:t>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129" name="Rectangle 8"/>
          <p:cNvSpPr/>
          <p:nvPr/>
        </p:nvSpPr>
        <p:spPr>
          <a:xfrm>
            <a:off x="168120" y="2590920"/>
            <a:ext cx="18396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n-GB" sz="1400" spc="-1" strike="noStrike">
                <a:solidFill>
                  <a:srgbClr val="ff3300"/>
                </a:solidFill>
                <a:latin typeface="Wingdings 2"/>
              </a:rPr>
              <a:t>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130" name="TextBox 8"/>
          <p:cNvSpPr/>
          <p:nvPr/>
        </p:nvSpPr>
        <p:spPr>
          <a:xfrm>
            <a:off x="842760" y="1905120"/>
            <a:ext cx="169308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l-GR" sz="2000" spc="-1" strike="noStrike">
                <a:solidFill>
                  <a:srgbClr val="ff0000"/>
                </a:solidFill>
                <a:latin typeface="Calibri"/>
              </a:rPr>
              <a:t>Δρ</a:t>
            </a:r>
            <a:r>
              <a:rPr b="0" lang="en-GB" sz="2000" spc="-1" strike="noStrike">
                <a:solidFill>
                  <a:srgbClr val="ff0000"/>
                </a:solidFill>
                <a:latin typeface="Calibri"/>
              </a:rPr>
              <a:t>=0.005-0.02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131" name="Rectangle 8"/>
          <p:cNvSpPr/>
          <p:nvPr/>
        </p:nvSpPr>
        <p:spPr>
          <a:xfrm>
            <a:off x="152280" y="3809880"/>
            <a:ext cx="18396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n-GB" sz="1400" spc="-1" strike="noStrike">
                <a:solidFill>
                  <a:srgbClr val="ff3300"/>
                </a:solidFill>
                <a:latin typeface="Wingdings 2"/>
              </a:rPr>
              <a:t>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132" name="TextBox 2"/>
          <p:cNvSpPr/>
          <p:nvPr/>
        </p:nvSpPr>
        <p:spPr>
          <a:xfrm>
            <a:off x="762120" y="3809880"/>
            <a:ext cx="80769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</a:rPr>
              <a:t>Upon releasing the new TOTEM data 13 TeV on elastic cross section we plan to check    whether the Odderon is providing better description   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133" name="Rectangle 8"/>
          <p:cNvSpPr/>
          <p:nvPr/>
        </p:nvSpPr>
        <p:spPr>
          <a:xfrm>
            <a:off x="120600" y="4572000"/>
            <a:ext cx="18396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n-GB" sz="1400" spc="-1" strike="noStrike">
                <a:solidFill>
                  <a:srgbClr val="ff3300"/>
                </a:solidFill>
                <a:latin typeface="Wingdings 2"/>
              </a:rPr>
              <a:t>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134" name="TextBox 10"/>
          <p:cNvSpPr/>
          <p:nvPr/>
        </p:nvSpPr>
        <p:spPr>
          <a:xfrm>
            <a:off x="685800" y="4648320"/>
            <a:ext cx="63241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</a:rPr>
              <a:t>The data at 541 GeV strongly restrict the Odderon contribution.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1" descr=""/>
          <p:cNvPicPr/>
          <p:nvPr/>
        </p:nvPicPr>
        <p:blipFill>
          <a:blip r:embed="rId1"/>
          <a:stretch/>
        </p:blipFill>
        <p:spPr>
          <a:xfrm>
            <a:off x="1218600" y="1767240"/>
            <a:ext cx="5181840" cy="442080"/>
          </a:xfrm>
          <a:prstGeom prst="rect">
            <a:avLst/>
          </a:prstGeom>
          <a:ln w="0">
            <a:noFill/>
          </a:ln>
        </p:spPr>
      </p:pic>
      <p:pic>
        <p:nvPicPr>
          <p:cNvPr id="136" name="Picture 2" descr=""/>
          <p:cNvPicPr/>
          <p:nvPr/>
        </p:nvPicPr>
        <p:blipFill>
          <a:blip r:embed="rId2"/>
          <a:stretch/>
        </p:blipFill>
        <p:spPr>
          <a:xfrm>
            <a:off x="2895480" y="2289240"/>
            <a:ext cx="1447560" cy="301320"/>
          </a:xfrm>
          <a:prstGeom prst="rect">
            <a:avLst/>
          </a:prstGeom>
          <a:ln w="0">
            <a:noFill/>
          </a:ln>
        </p:spPr>
      </p:pic>
      <p:sp>
        <p:nvSpPr>
          <p:cNvPr id="137" name="TextBox 3"/>
          <p:cNvSpPr/>
          <p:nvPr/>
        </p:nvSpPr>
        <p:spPr>
          <a:xfrm>
            <a:off x="553680" y="304920"/>
            <a:ext cx="38098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</a:rPr>
              <a:t>ODDERON-1973 –asymptotic theorems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138" name="TextBox 4"/>
          <p:cNvSpPr/>
          <p:nvPr/>
        </p:nvSpPr>
        <p:spPr>
          <a:xfrm flipH="1">
            <a:off x="730800" y="1066680"/>
            <a:ext cx="2392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</a:rPr>
              <a:t>1975</a:t>
            </a:r>
            <a:endParaRPr b="0" lang="en-GB" sz="1800" spc="-1" strike="noStrike">
              <a:latin typeface="Arial"/>
            </a:endParaRPr>
          </a:p>
        </p:txBody>
      </p:sp>
      <p:pic>
        <p:nvPicPr>
          <p:cNvPr id="139" name="Picture 5" descr=""/>
          <p:cNvPicPr/>
          <p:nvPr/>
        </p:nvPicPr>
        <p:blipFill>
          <a:blip r:embed="rId3"/>
          <a:stretch/>
        </p:blipFill>
        <p:spPr>
          <a:xfrm>
            <a:off x="710280" y="685800"/>
            <a:ext cx="4928400" cy="291960"/>
          </a:xfrm>
          <a:prstGeom prst="rect">
            <a:avLst/>
          </a:prstGeom>
          <a:ln w="0">
            <a:noFill/>
          </a:ln>
        </p:spPr>
      </p:pic>
      <p:pic>
        <p:nvPicPr>
          <p:cNvPr id="140" name="Picture 6" descr=""/>
          <p:cNvPicPr/>
          <p:nvPr/>
        </p:nvPicPr>
        <p:blipFill>
          <a:blip r:embed="rId4"/>
          <a:stretch/>
        </p:blipFill>
        <p:spPr>
          <a:xfrm>
            <a:off x="1878840" y="1092240"/>
            <a:ext cx="5385600" cy="507600"/>
          </a:xfrm>
          <a:prstGeom prst="rect">
            <a:avLst/>
          </a:prstGeom>
          <a:ln w="0">
            <a:noFill/>
          </a:ln>
        </p:spPr>
      </p:pic>
      <p:pic>
        <p:nvPicPr>
          <p:cNvPr id="141" name="Picture 7" descr=""/>
          <p:cNvPicPr/>
          <p:nvPr/>
        </p:nvPicPr>
        <p:blipFill>
          <a:blip r:embed="rId5"/>
          <a:srcRect l="6259" t="-688" r="0" b="0"/>
          <a:stretch/>
        </p:blipFill>
        <p:spPr>
          <a:xfrm>
            <a:off x="838080" y="3048120"/>
            <a:ext cx="5486760" cy="871560"/>
          </a:xfrm>
          <a:prstGeom prst="rect">
            <a:avLst/>
          </a:prstGeom>
          <a:ln w="0">
            <a:noFill/>
          </a:ln>
        </p:spPr>
      </p:pic>
      <p:sp>
        <p:nvSpPr>
          <p:cNvPr id="142" name="TextBox 8"/>
          <p:cNvSpPr/>
          <p:nvPr/>
        </p:nvSpPr>
        <p:spPr>
          <a:xfrm>
            <a:off x="533520" y="1766160"/>
            <a:ext cx="6091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GB" sz="1800" spc="-1" strike="noStrike">
                <a:solidFill>
                  <a:srgbClr val="ff0000"/>
                </a:solidFill>
                <a:latin typeface="Calibri"/>
              </a:rPr>
              <a:t>MO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143" name="TextBox 10"/>
          <p:cNvSpPr/>
          <p:nvPr/>
        </p:nvSpPr>
        <p:spPr>
          <a:xfrm>
            <a:off x="2484000" y="2209680"/>
            <a:ext cx="4219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</a:rPr>
              <a:t>z=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144" name="TextBox 11"/>
          <p:cNvSpPr/>
          <p:nvPr/>
        </p:nvSpPr>
        <p:spPr>
          <a:xfrm>
            <a:off x="152280" y="2983320"/>
            <a:ext cx="6854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GB" sz="1800" spc="-1" strike="noStrike">
                <a:solidFill>
                  <a:srgbClr val="ff0000"/>
                </a:solidFill>
                <a:latin typeface="Calibri"/>
              </a:rPr>
              <a:t>QCD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145" name="TextBox 12"/>
          <p:cNvSpPr/>
          <p:nvPr/>
        </p:nvSpPr>
        <p:spPr>
          <a:xfrm>
            <a:off x="392400" y="4343400"/>
            <a:ext cx="383580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GB" sz="1800" spc="-1" strike="noStrike">
                <a:solidFill>
                  <a:srgbClr val="17375e"/>
                </a:solidFill>
                <a:latin typeface="Calibri"/>
              </a:rPr>
              <a:t>Very intensive theoretical discussions :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GB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GB" sz="1800" spc="-1" strike="noStrike">
                <a:solidFill>
                  <a:srgbClr val="17375e"/>
                </a:solidFill>
                <a:latin typeface="Calibri"/>
              </a:rPr>
              <a:t> </a:t>
            </a:r>
            <a:r>
              <a:rPr b="1" lang="en-GB" sz="1800" spc="-1" strike="noStrike">
                <a:solidFill>
                  <a:srgbClr val="e46c0a"/>
                </a:solidFill>
                <a:latin typeface="Calibri"/>
              </a:rPr>
              <a:t>reviews </a:t>
            </a:r>
            <a:endParaRPr b="0" lang="en-GB" sz="1800" spc="-1" strike="noStrike">
              <a:latin typeface="Arial"/>
            </a:endParaRPr>
          </a:p>
        </p:txBody>
      </p:sp>
      <p:pic>
        <p:nvPicPr>
          <p:cNvPr id="146" name="Picture 13" descr=""/>
          <p:cNvPicPr/>
          <p:nvPr/>
        </p:nvPicPr>
        <p:blipFill>
          <a:blip r:embed="rId6"/>
          <a:stretch/>
        </p:blipFill>
        <p:spPr>
          <a:xfrm>
            <a:off x="1828800" y="4978080"/>
            <a:ext cx="4572720" cy="888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Box 1"/>
          <p:cNvSpPr/>
          <p:nvPr/>
        </p:nvSpPr>
        <p:spPr>
          <a:xfrm>
            <a:off x="685800" y="304920"/>
            <a:ext cx="403812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GB" sz="2000" spc="-1" strike="noStrike">
                <a:solidFill>
                  <a:srgbClr val="215968"/>
                </a:solidFill>
                <a:latin typeface="Calibri"/>
              </a:rPr>
              <a:t>Some comments </a:t>
            </a:r>
            <a:r>
              <a:rPr b="0" lang="en-GB" sz="2000" spc="-1" strike="noStrike">
                <a:solidFill>
                  <a:srgbClr val="7030a0"/>
                </a:solidFill>
                <a:latin typeface="Calibri"/>
              </a:rPr>
              <a:t>on  </a:t>
            </a:r>
            <a:r>
              <a:rPr b="0" lang="en-GB" sz="2000" spc="-1" strike="noStrike">
                <a:solidFill>
                  <a:srgbClr val="7030a0"/>
                </a:solidFill>
                <a:latin typeface="Aharoni"/>
              </a:rPr>
              <a:t>MO</a:t>
            </a:r>
            <a:endParaRPr b="0" lang="en-GB" sz="2000" spc="-1" strike="noStrike">
              <a:latin typeface="Arial"/>
            </a:endParaRPr>
          </a:p>
        </p:txBody>
      </p:sp>
      <p:pic>
        <p:nvPicPr>
          <p:cNvPr id="148" name="Picture 20" descr="MCj04238480000[1]"/>
          <p:cNvPicPr/>
          <p:nvPr/>
        </p:nvPicPr>
        <p:blipFill>
          <a:blip r:embed="rId1"/>
          <a:stretch/>
        </p:blipFill>
        <p:spPr>
          <a:xfrm>
            <a:off x="7080120" y="318600"/>
            <a:ext cx="539280" cy="595440"/>
          </a:xfrm>
          <a:prstGeom prst="rect">
            <a:avLst/>
          </a:prstGeom>
          <a:ln w="0">
            <a:noFill/>
          </a:ln>
        </p:spPr>
      </p:pic>
      <p:sp>
        <p:nvSpPr>
          <p:cNvPr id="149" name="Rectangle 7"/>
          <p:cNvSpPr/>
          <p:nvPr/>
        </p:nvSpPr>
        <p:spPr>
          <a:xfrm>
            <a:off x="179280" y="1371600"/>
            <a:ext cx="31860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n-GB" sz="1400" spc="-1" strike="noStrike">
                <a:solidFill>
                  <a:srgbClr val="7030a0"/>
                </a:solidFill>
                <a:latin typeface="ZapfDingbats"/>
              </a:rPr>
              <a:t>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150" name="Rectangle 7"/>
          <p:cNvSpPr/>
          <p:nvPr/>
        </p:nvSpPr>
        <p:spPr>
          <a:xfrm>
            <a:off x="272160" y="2895480"/>
            <a:ext cx="23148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n-GB" sz="1400" spc="-1" strike="noStrike">
                <a:solidFill>
                  <a:srgbClr val="7030a0"/>
                </a:solidFill>
                <a:latin typeface="ZapfDingbats"/>
              </a:rPr>
              <a:t>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151" name="Rectangle 7"/>
          <p:cNvSpPr/>
          <p:nvPr/>
        </p:nvSpPr>
        <p:spPr>
          <a:xfrm>
            <a:off x="375480" y="5181480"/>
            <a:ext cx="23148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n-GB" sz="1400" spc="-1" strike="noStrike">
                <a:solidFill>
                  <a:srgbClr val="ff0000"/>
                </a:solidFill>
                <a:latin typeface="ZapfDingbats"/>
              </a:rPr>
              <a:t></a:t>
            </a:r>
            <a:endParaRPr b="0" lang="en-GB" sz="1400" spc="-1" strike="noStrike">
              <a:latin typeface="Arial"/>
            </a:endParaRPr>
          </a:p>
        </p:txBody>
      </p:sp>
      <p:pic>
        <p:nvPicPr>
          <p:cNvPr id="152" name="Picture 6" descr=""/>
          <p:cNvPicPr/>
          <p:nvPr/>
        </p:nvPicPr>
        <p:blipFill>
          <a:blip r:embed="rId2"/>
          <a:srcRect l="0" t="0" r="0" b="14286"/>
          <a:stretch/>
        </p:blipFill>
        <p:spPr>
          <a:xfrm>
            <a:off x="533520" y="1371600"/>
            <a:ext cx="8462160" cy="914040"/>
          </a:xfrm>
          <a:prstGeom prst="rect">
            <a:avLst/>
          </a:prstGeom>
          <a:ln w="0">
            <a:noFill/>
          </a:ln>
        </p:spPr>
      </p:pic>
      <p:sp>
        <p:nvSpPr>
          <p:cNvPr id="153" name="TextBox 7"/>
          <p:cNvSpPr/>
          <p:nvPr/>
        </p:nvSpPr>
        <p:spPr>
          <a:xfrm>
            <a:off x="2743200" y="1992960"/>
            <a:ext cx="6252120" cy="36396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</a:rPr>
              <a:t>M. Braun, hep-ph/9805394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154" name="TextBox 8"/>
          <p:cNvSpPr/>
          <p:nvPr/>
        </p:nvSpPr>
        <p:spPr>
          <a:xfrm>
            <a:off x="914400" y="2907360"/>
            <a:ext cx="716256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</a:rPr>
              <a:t>In CGC models the odderon contribution is decreasing with energy due to    saturation effects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GB" sz="1800" spc="-1" strike="noStrike">
              <a:latin typeface="Arial"/>
            </a:endParaRPr>
          </a:p>
        </p:txBody>
      </p:sp>
      <p:pic>
        <p:nvPicPr>
          <p:cNvPr id="155" name="Picture 9" descr=""/>
          <p:cNvPicPr/>
          <p:nvPr/>
        </p:nvPicPr>
        <p:blipFill>
          <a:blip r:embed="rId3"/>
          <a:srcRect l="8202" t="18759" r="9788" b="0"/>
          <a:stretch/>
        </p:blipFill>
        <p:spPr>
          <a:xfrm>
            <a:off x="685800" y="3581280"/>
            <a:ext cx="5333760" cy="990360"/>
          </a:xfrm>
          <a:prstGeom prst="rect">
            <a:avLst/>
          </a:prstGeom>
          <a:ln w="0">
            <a:noFill/>
          </a:ln>
        </p:spPr>
      </p:pic>
      <p:sp>
        <p:nvSpPr>
          <p:cNvPr id="156" name="TextBox 10"/>
          <p:cNvSpPr/>
          <p:nvPr/>
        </p:nvSpPr>
        <p:spPr>
          <a:xfrm>
            <a:off x="685800" y="3505320"/>
            <a:ext cx="2742840" cy="3690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7" name="TextBox 12"/>
          <p:cNvSpPr/>
          <p:nvPr/>
        </p:nvSpPr>
        <p:spPr>
          <a:xfrm>
            <a:off x="914400" y="5181480"/>
            <a:ext cx="73148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</a:rPr>
              <a:t>Problems with the multi-particle unitarity – KMR work  in progress </a:t>
            </a:r>
            <a:endParaRPr b="0" lang="en-GB" sz="1800" spc="-1" strike="noStrike">
              <a:latin typeface="Arial"/>
            </a:endParaRPr>
          </a:p>
        </p:txBody>
      </p:sp>
      <p:pic>
        <p:nvPicPr>
          <p:cNvPr id="158" name="Picture 13" descr=""/>
          <p:cNvPicPr/>
          <p:nvPr/>
        </p:nvPicPr>
        <p:blipFill>
          <a:blip r:embed="rId4"/>
          <a:stretch/>
        </p:blipFill>
        <p:spPr>
          <a:xfrm>
            <a:off x="6487200" y="5550840"/>
            <a:ext cx="1370520" cy="849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" dur="indefinite" restart="never" nodeType="tmRoot">
          <p:childTnLst>
            <p:seq>
              <p:cTn id="14" dur="indefinite" nodeType="mainSeq">
                <p:childTnLst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sldNum" idx="4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en-GB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D1C39B15-349E-4059-A2F1-4851F5889D09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Times New Roman"/>
            </a:endParaRPr>
          </a:p>
        </p:txBody>
      </p:sp>
      <p:pic>
        <p:nvPicPr>
          <p:cNvPr id="160" name="Picture 2" descr="MC900105218[1]"/>
          <p:cNvPicPr/>
          <p:nvPr/>
        </p:nvPicPr>
        <p:blipFill>
          <a:blip r:embed="rId1"/>
          <a:stretch/>
        </p:blipFill>
        <p:spPr>
          <a:xfrm>
            <a:off x="1852560" y="533520"/>
            <a:ext cx="3633480" cy="3784680"/>
          </a:xfrm>
          <a:prstGeom prst="rect">
            <a:avLst/>
          </a:prstGeom>
          <a:ln w="0">
            <a:noFill/>
          </a:ln>
        </p:spPr>
      </p:pic>
      <p:pic>
        <p:nvPicPr>
          <p:cNvPr id="161" name="Picture 3" descr="MM900236303[1]"/>
          <p:cNvPicPr/>
          <p:nvPr/>
        </p:nvPicPr>
        <p:blipFill>
          <a:blip r:embed="rId2"/>
          <a:stretch/>
        </p:blipFill>
        <p:spPr>
          <a:xfrm>
            <a:off x="3276720" y="1676520"/>
            <a:ext cx="785520" cy="864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"/>
          <p:cNvPicPr/>
          <p:nvPr/>
        </p:nvPicPr>
        <p:blipFill>
          <a:blip r:embed="rId1"/>
          <a:stretch/>
        </p:blipFill>
        <p:spPr>
          <a:xfrm>
            <a:off x="304920" y="1143000"/>
            <a:ext cx="8686440" cy="1599840"/>
          </a:xfrm>
          <a:prstGeom prst="rect">
            <a:avLst/>
          </a:prstGeom>
          <a:ln w="0">
            <a:noFill/>
          </a:ln>
        </p:spPr>
      </p:pic>
      <p:pic>
        <p:nvPicPr>
          <p:cNvPr id="54" name="Picture 3" descr=""/>
          <p:cNvPicPr/>
          <p:nvPr/>
        </p:nvPicPr>
        <p:blipFill>
          <a:blip r:embed="rId2"/>
          <a:stretch/>
        </p:blipFill>
        <p:spPr>
          <a:xfrm>
            <a:off x="348840" y="2743200"/>
            <a:ext cx="7423200" cy="528120"/>
          </a:xfrm>
          <a:prstGeom prst="rect">
            <a:avLst/>
          </a:prstGeom>
          <a:ln w="0">
            <a:noFill/>
          </a:ln>
        </p:spPr>
      </p:pic>
      <p:sp>
        <p:nvSpPr>
          <p:cNvPr id="55" name="TextBox 1"/>
          <p:cNvSpPr/>
          <p:nvPr/>
        </p:nvSpPr>
        <p:spPr>
          <a:xfrm>
            <a:off x="457200" y="1066680"/>
            <a:ext cx="7162560" cy="36396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</a:rPr>
              <a:t>                                                                                                               </a:t>
            </a:r>
            <a:r>
              <a:rPr b="0" lang="en-GB" sz="1800" spc="-1" strike="noStrike">
                <a:solidFill>
                  <a:srgbClr val="000000"/>
                </a:solidFill>
                <a:latin typeface="Calibri"/>
              </a:rPr>
              <a:t>Jan’s talk at</a:t>
            </a:r>
            <a:endParaRPr b="0" lang="en-GB" sz="1800" spc="-1" strike="noStrike">
              <a:latin typeface="Arial"/>
            </a:endParaRPr>
          </a:p>
        </p:txBody>
      </p:sp>
      <p:pic>
        <p:nvPicPr>
          <p:cNvPr id="56" name="Picture 4" descr=""/>
          <p:cNvPicPr/>
          <p:nvPr/>
        </p:nvPicPr>
        <p:blipFill>
          <a:blip r:embed="rId3"/>
          <a:srcRect l="31760" t="50464" r="9999" b="17373"/>
          <a:stretch/>
        </p:blipFill>
        <p:spPr>
          <a:xfrm>
            <a:off x="742680" y="3712680"/>
            <a:ext cx="7181640" cy="2230560"/>
          </a:xfrm>
          <a:prstGeom prst="rect">
            <a:avLst/>
          </a:prstGeom>
          <a:ln w="28575">
            <a:solidFill>
              <a:srgbClr val="1f497d"/>
            </a:solidFill>
            <a:miter/>
          </a:ln>
        </p:spPr>
      </p:pic>
      <p:pic>
        <p:nvPicPr>
          <p:cNvPr id="57" name="Picture 7" descr=""/>
          <p:cNvPicPr/>
          <p:nvPr/>
        </p:nvPicPr>
        <p:blipFill>
          <a:blip r:embed="rId4"/>
          <a:stretch/>
        </p:blipFill>
        <p:spPr>
          <a:xfrm>
            <a:off x="5322960" y="685800"/>
            <a:ext cx="468000" cy="648000"/>
          </a:xfrm>
          <a:prstGeom prst="rect">
            <a:avLst/>
          </a:prstGeom>
          <a:ln w="9525">
            <a:solidFill>
              <a:srgbClr val="000000"/>
            </a:solidFill>
            <a:miter/>
          </a:ln>
        </p:spPr>
      </p:pic>
      <p:pic>
        <p:nvPicPr>
          <p:cNvPr id="58" name="Picture 12" descr="MCj04344110000[1]"/>
          <p:cNvPicPr/>
          <p:nvPr/>
        </p:nvPicPr>
        <p:blipFill>
          <a:blip r:embed="rId5"/>
          <a:stretch/>
        </p:blipFill>
        <p:spPr>
          <a:xfrm>
            <a:off x="8218440" y="4421520"/>
            <a:ext cx="544320" cy="537480"/>
          </a:xfrm>
          <a:prstGeom prst="rect">
            <a:avLst/>
          </a:prstGeom>
          <a:ln w="0">
            <a:noFill/>
          </a:ln>
        </p:spPr>
      </p:pic>
      <p:sp>
        <p:nvSpPr>
          <p:cNvPr id="59" name="TextBox 2"/>
          <p:cNvSpPr/>
          <p:nvPr/>
        </p:nvSpPr>
        <p:spPr>
          <a:xfrm>
            <a:off x="457200" y="3124080"/>
            <a:ext cx="533160" cy="3690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0" name="Rectangle 4"/>
          <p:cNvSpPr/>
          <p:nvPr/>
        </p:nvSpPr>
        <p:spPr>
          <a:xfrm>
            <a:off x="917640" y="3745440"/>
            <a:ext cx="161676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400" spc="-1" strike="noStrike" u="sng">
                <a:solidFill>
                  <a:srgbClr val="0000ff"/>
                </a:solidFill>
                <a:uFillTx/>
                <a:latin typeface="Arial"/>
                <a:hlinkClick r:id="rId6"/>
              </a:rPr>
              <a:t>arXiv:1711.03288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GB" sz="1400" spc="-1" strike="noStrike">
              <a:latin typeface="Arial"/>
            </a:endParaRPr>
          </a:p>
        </p:txBody>
      </p:sp>
      <p:pic>
        <p:nvPicPr>
          <p:cNvPr id="61" name="Picture 28" descr="C:\Users\valery\AppData\Local\Microsoft\Windows\Temporary Internet Files\Content.IE5\00O3VRIM\MM900254494[1].gif"/>
          <p:cNvPicPr/>
          <p:nvPr/>
        </p:nvPicPr>
        <p:blipFill>
          <a:blip r:embed="rId7"/>
          <a:stretch/>
        </p:blipFill>
        <p:spPr>
          <a:xfrm>
            <a:off x="1219320" y="266760"/>
            <a:ext cx="1389600" cy="799920"/>
          </a:xfrm>
          <a:prstGeom prst="rect">
            <a:avLst/>
          </a:prstGeom>
          <a:ln w="0">
            <a:noFill/>
          </a:ln>
        </p:spPr>
      </p:pic>
      <p:sp>
        <p:nvSpPr>
          <p:cNvPr id="62" name="TextBox 3"/>
          <p:cNvSpPr/>
          <p:nvPr/>
        </p:nvSpPr>
        <p:spPr>
          <a:xfrm>
            <a:off x="2438280" y="2236320"/>
            <a:ext cx="533160" cy="20196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3" name="TextBox 7"/>
          <p:cNvSpPr/>
          <p:nvPr/>
        </p:nvSpPr>
        <p:spPr>
          <a:xfrm>
            <a:off x="2895480" y="2373840"/>
            <a:ext cx="6854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GB" sz="1800" spc="-1" strike="noStrike">
                <a:solidFill>
                  <a:srgbClr val="ff0000"/>
                </a:solidFill>
                <a:latin typeface="Arial Black"/>
              </a:rPr>
              <a:t>MO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2"/>
          <p:cNvSpPr/>
          <p:nvPr/>
        </p:nvSpPr>
        <p:spPr>
          <a:xfrm>
            <a:off x="628200" y="609480"/>
            <a:ext cx="79963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</a:rPr>
              <a:t>Long-awaited Odderon would be very welcome news  for the theoretical community</a:t>
            </a:r>
            <a:endParaRPr b="0" lang="en-GB" sz="1800" spc="-1" strike="noStrike">
              <a:latin typeface="Arial"/>
            </a:endParaRPr>
          </a:p>
        </p:txBody>
      </p:sp>
      <p:pic>
        <p:nvPicPr>
          <p:cNvPr id="65" name="Picture 16" descr=""/>
          <p:cNvPicPr/>
          <p:nvPr/>
        </p:nvPicPr>
        <p:blipFill>
          <a:blip r:embed="rId1"/>
          <a:srcRect l="4176" t="60288" r="88182" b="32855"/>
          <a:stretch/>
        </p:blipFill>
        <p:spPr>
          <a:xfrm>
            <a:off x="0" y="609480"/>
            <a:ext cx="504360" cy="302760"/>
          </a:xfrm>
          <a:prstGeom prst="rect">
            <a:avLst/>
          </a:prstGeom>
          <a:ln w="0">
            <a:noFill/>
          </a:ln>
        </p:spPr>
      </p:pic>
      <p:pic>
        <p:nvPicPr>
          <p:cNvPr id="66" name="Picture 16" descr=""/>
          <p:cNvPicPr/>
          <p:nvPr/>
        </p:nvPicPr>
        <p:blipFill>
          <a:blip r:embed="rId2"/>
          <a:srcRect l="4176" t="60288" r="88182" b="32855"/>
          <a:stretch/>
        </p:blipFill>
        <p:spPr>
          <a:xfrm>
            <a:off x="76320" y="1449360"/>
            <a:ext cx="504360" cy="302760"/>
          </a:xfrm>
          <a:prstGeom prst="rect">
            <a:avLst/>
          </a:prstGeom>
          <a:ln w="0">
            <a:noFill/>
          </a:ln>
        </p:spPr>
      </p:pic>
      <p:sp>
        <p:nvSpPr>
          <p:cNvPr id="67" name="TextBox 6"/>
          <p:cNvSpPr/>
          <p:nvPr/>
        </p:nvSpPr>
        <p:spPr>
          <a:xfrm>
            <a:off x="533520" y="1371600"/>
            <a:ext cx="77720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</a:rPr>
              <a:t>our main aim is to try to evaluate whether the new TOTEM data could be accommodated within the existing ‘conventional’  multi-Pomeron framework</a:t>
            </a:r>
            <a:endParaRPr b="0" lang="en-GB" sz="1800" spc="-1" strike="noStrike">
              <a:latin typeface="Arial"/>
            </a:endParaRPr>
          </a:p>
        </p:txBody>
      </p:sp>
      <p:pic>
        <p:nvPicPr>
          <p:cNvPr id="68" name="Picture 16" descr=""/>
          <p:cNvPicPr/>
          <p:nvPr/>
        </p:nvPicPr>
        <p:blipFill>
          <a:blip r:embed="rId3"/>
          <a:srcRect l="4176" t="60288" r="88182" b="32855"/>
          <a:stretch/>
        </p:blipFill>
        <p:spPr>
          <a:xfrm>
            <a:off x="152280" y="2286000"/>
            <a:ext cx="495720" cy="297720"/>
          </a:xfrm>
          <a:prstGeom prst="rect">
            <a:avLst/>
          </a:prstGeom>
          <a:ln w="0">
            <a:noFill/>
          </a:ln>
        </p:spPr>
      </p:pic>
      <p:sp>
        <p:nvSpPr>
          <p:cNvPr id="69" name="TextBox 8"/>
          <p:cNvSpPr/>
          <p:nvPr/>
        </p:nvSpPr>
        <p:spPr>
          <a:xfrm>
            <a:off x="713880" y="2221560"/>
            <a:ext cx="44542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</a:rPr>
              <a:t>exemplified by the untuned  KMR 2013-model</a:t>
            </a:r>
            <a:endParaRPr b="0" lang="en-GB" sz="1800" spc="-1" strike="noStrike">
              <a:latin typeface="Arial"/>
            </a:endParaRPr>
          </a:p>
        </p:txBody>
      </p:sp>
      <p:pic>
        <p:nvPicPr>
          <p:cNvPr id="70" name="Picture 2" descr="Image result for devil's advocate"/>
          <p:cNvPicPr/>
          <p:nvPr/>
        </p:nvPicPr>
        <p:blipFill>
          <a:blip r:embed="rId4"/>
          <a:stretch/>
        </p:blipFill>
        <p:spPr>
          <a:xfrm>
            <a:off x="7924680" y="1066680"/>
            <a:ext cx="1066320" cy="1066320"/>
          </a:xfrm>
          <a:prstGeom prst="rect">
            <a:avLst/>
          </a:prstGeom>
          <a:ln w="0">
            <a:noFill/>
          </a:ln>
        </p:spPr>
      </p:pic>
      <p:pic>
        <p:nvPicPr>
          <p:cNvPr id="71" name="Picture 9" descr=""/>
          <p:cNvPicPr/>
          <p:nvPr/>
        </p:nvPicPr>
        <p:blipFill>
          <a:blip r:embed="rId5"/>
          <a:srcRect l="3342" t="-17743" r="4178" b="0"/>
          <a:stretch/>
        </p:blipFill>
        <p:spPr>
          <a:xfrm>
            <a:off x="304920" y="2895480"/>
            <a:ext cx="8457840" cy="927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2" descr=""/>
          <p:cNvPicPr/>
          <p:nvPr/>
        </p:nvPicPr>
        <p:blipFill>
          <a:blip r:embed="rId1">
            <a:alphaModFix amt="69000"/>
          </a:blip>
          <a:srcRect l="0" t="0" r="0" b="1760"/>
          <a:stretch/>
        </p:blipFill>
        <p:spPr>
          <a:xfrm>
            <a:off x="1343880" y="1340640"/>
            <a:ext cx="5935680" cy="4400280"/>
          </a:xfrm>
          <a:prstGeom prst="rect">
            <a:avLst/>
          </a:prstGeom>
          <a:ln w="0">
            <a:noFill/>
          </a:ln>
        </p:spPr>
      </p:pic>
      <p:sp>
        <p:nvSpPr>
          <p:cNvPr id="73" name="Rounded Rectangle 2"/>
          <p:cNvSpPr/>
          <p:nvPr/>
        </p:nvSpPr>
        <p:spPr>
          <a:xfrm>
            <a:off x="2828880" y="1066680"/>
            <a:ext cx="2391120" cy="369000"/>
          </a:xfrm>
          <a:prstGeom prst="roundRect">
            <a:avLst>
              <a:gd name="adj" fmla="val 16667"/>
            </a:avLst>
          </a:prstGeom>
          <a:solidFill>
            <a:srgbClr val="ffff66">
              <a:alpha val="53000"/>
            </a:srgbClr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4" name="Rectangle 3"/>
          <p:cNvSpPr/>
          <p:nvPr/>
        </p:nvSpPr>
        <p:spPr>
          <a:xfrm>
            <a:off x="2832120" y="1115280"/>
            <a:ext cx="21686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2060"/>
                </a:solidFill>
                <a:latin typeface="Arial"/>
              </a:rPr>
              <a:t>     </a:t>
            </a:r>
            <a:r>
              <a:rPr b="1" lang="en-US" sz="1400" spc="-1" strike="noStrike">
                <a:solidFill>
                  <a:srgbClr val="0066cc"/>
                </a:solidFill>
                <a:latin typeface="Arial"/>
              </a:rPr>
              <a:t>(KMR,    2011-2014)</a:t>
            </a:r>
            <a:r>
              <a:rPr b="0" lang="en-US" sz="1400" spc="-1" strike="noStrike">
                <a:solidFill>
                  <a:srgbClr val="0066cc"/>
                </a:solidFill>
                <a:latin typeface="Arial"/>
              </a:rPr>
              <a:t> 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75" name="TextBox 1"/>
          <p:cNvSpPr/>
          <p:nvPr/>
        </p:nvSpPr>
        <p:spPr>
          <a:xfrm>
            <a:off x="6470640" y="2997000"/>
            <a:ext cx="477360" cy="3690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76" name="Picture 6" descr=""/>
          <p:cNvPicPr/>
          <p:nvPr/>
        </p:nvPicPr>
        <p:blipFill>
          <a:blip r:embed="rId2"/>
          <a:srcRect l="61026" t="35157" r="29818" b="42380"/>
          <a:stretch/>
        </p:blipFill>
        <p:spPr>
          <a:xfrm>
            <a:off x="395640" y="1124640"/>
            <a:ext cx="885960" cy="1223640"/>
          </a:xfrm>
          <a:prstGeom prst="rect">
            <a:avLst/>
          </a:prstGeom>
          <a:ln w="0">
            <a:noFill/>
          </a:ln>
        </p:spPr>
      </p:pic>
      <p:pic>
        <p:nvPicPr>
          <p:cNvPr id="77" name="Picture 44" descr="Gluon &amp;quot;ladder&amp;quot;"/>
          <p:cNvPicPr/>
          <p:nvPr/>
        </p:nvPicPr>
        <p:blipFill>
          <a:blip r:embed="rId3"/>
          <a:stretch/>
        </p:blipFill>
        <p:spPr>
          <a:xfrm>
            <a:off x="8193960" y="1338480"/>
            <a:ext cx="482400" cy="649800"/>
          </a:xfrm>
          <a:prstGeom prst="rect">
            <a:avLst/>
          </a:prstGeom>
          <a:ln w="0">
            <a:noFill/>
          </a:ln>
        </p:spPr>
      </p:pic>
      <p:sp>
        <p:nvSpPr>
          <p:cNvPr id="78" name="TextBox 6"/>
          <p:cNvSpPr/>
          <p:nvPr/>
        </p:nvSpPr>
        <p:spPr>
          <a:xfrm>
            <a:off x="192600" y="1989000"/>
            <a:ext cx="13273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GB" sz="1600" spc="-1" strike="noStrike">
                <a:solidFill>
                  <a:srgbClr val="7030a0"/>
                </a:solidFill>
                <a:latin typeface="Calibri"/>
              </a:rPr>
              <a:t>(Gribov-1961</a:t>
            </a:r>
            <a:r>
              <a:rPr b="0" lang="en-GB" sz="1800" spc="-1" strike="noStrike">
                <a:solidFill>
                  <a:srgbClr val="000000"/>
                </a:solidFill>
                <a:latin typeface="Calibri"/>
              </a:rPr>
              <a:t>)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79" name="TextBox 9"/>
          <p:cNvSpPr/>
          <p:nvPr/>
        </p:nvSpPr>
        <p:spPr>
          <a:xfrm>
            <a:off x="7432920" y="2051640"/>
            <a:ext cx="152532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GB" sz="1600" spc="-1" strike="noStrike">
                <a:solidFill>
                  <a:srgbClr val="000000"/>
                </a:solidFill>
                <a:latin typeface="Calibri"/>
              </a:rPr>
              <a:t>  </a:t>
            </a:r>
            <a:r>
              <a:rPr b="0" lang="en-GB" sz="1600" spc="-1" strike="noStrike">
                <a:solidFill>
                  <a:srgbClr val="000000"/>
                </a:solidFill>
                <a:latin typeface="Calibri"/>
              </a:rPr>
              <a:t>(BFKL-1975-78)</a:t>
            </a:r>
            <a:endParaRPr b="0" lang="en-GB" sz="1600" spc="-1" strike="noStrike">
              <a:latin typeface="Arial"/>
            </a:endParaRPr>
          </a:p>
        </p:txBody>
      </p:sp>
      <p:sp>
        <p:nvSpPr>
          <p:cNvPr id="80" name="TextBox 5"/>
          <p:cNvSpPr/>
          <p:nvPr/>
        </p:nvSpPr>
        <p:spPr>
          <a:xfrm>
            <a:off x="395640" y="5517360"/>
            <a:ext cx="85766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</a:rPr>
              <a:t>BFKL Pomeron  naturally allows to continue from  the </a:t>
            </a:r>
            <a:r>
              <a:rPr b="0" lang="en-GB" sz="1800" spc="-1" strike="noStrike">
                <a:solidFill>
                  <a:srgbClr val="7030a0"/>
                </a:solidFill>
                <a:latin typeface="Calibri"/>
              </a:rPr>
              <a:t>‘hard’ </a:t>
            </a:r>
            <a:r>
              <a:rPr b="0" lang="en-GB" sz="1800" spc="-1" strike="noStrike">
                <a:solidFill>
                  <a:srgbClr val="000000"/>
                </a:solidFill>
                <a:latin typeface="Calibri"/>
              </a:rPr>
              <a:t>domain  to the </a:t>
            </a:r>
            <a:r>
              <a:rPr b="0" lang="en-GB" sz="1800" spc="-1" strike="noStrike">
                <a:solidFill>
                  <a:srgbClr val="7030a0"/>
                </a:solidFill>
                <a:latin typeface="Calibri"/>
              </a:rPr>
              <a:t>‘soft’ region: </a:t>
            </a:r>
            <a:r>
              <a:rPr b="0" lang="en-GB" sz="1800" spc="-1" strike="noStrike">
                <a:solidFill>
                  <a:srgbClr val="000000"/>
                </a:solidFill>
                <a:latin typeface="Calibri"/>
              </a:rPr>
              <a:t>after resummation of the main HO effects- the intercept weakly depends on the scale,</a:t>
            </a:r>
            <a:endParaRPr b="0" lang="en-GB" sz="1800" spc="-1" strike="noStrike">
              <a:latin typeface="Arial"/>
            </a:endParaRPr>
          </a:p>
        </p:txBody>
      </p:sp>
      <p:pic>
        <p:nvPicPr>
          <p:cNvPr id="81" name="Picture 3" descr=""/>
          <p:cNvPicPr/>
          <p:nvPr/>
        </p:nvPicPr>
        <p:blipFill>
          <a:blip r:embed="rId4"/>
          <a:srcRect l="0" t="0" r="4439" b="0"/>
          <a:stretch/>
        </p:blipFill>
        <p:spPr>
          <a:xfrm>
            <a:off x="899640" y="6165360"/>
            <a:ext cx="2138760" cy="247320"/>
          </a:xfrm>
          <a:prstGeom prst="rect">
            <a:avLst/>
          </a:prstGeom>
          <a:ln w="0">
            <a:noFill/>
          </a:ln>
        </p:spPr>
      </p:pic>
      <p:sp>
        <p:nvSpPr>
          <p:cNvPr id="82" name="Rounded Rectangle 11"/>
          <p:cNvSpPr/>
          <p:nvPr/>
        </p:nvSpPr>
        <p:spPr>
          <a:xfrm>
            <a:off x="179640" y="5445360"/>
            <a:ext cx="8640720" cy="107964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99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3" name="TextBox 12"/>
          <p:cNvSpPr/>
          <p:nvPr/>
        </p:nvSpPr>
        <p:spPr>
          <a:xfrm>
            <a:off x="5868000" y="2781000"/>
            <a:ext cx="287640" cy="3690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4" name="TextBox 10"/>
          <p:cNvSpPr/>
          <p:nvPr/>
        </p:nvSpPr>
        <p:spPr>
          <a:xfrm>
            <a:off x="8011440" y="762120"/>
            <a:ext cx="7513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GB" sz="1800" spc="-1" strike="noStrike">
                <a:solidFill>
                  <a:srgbClr val="17375e"/>
                </a:solidFill>
                <a:latin typeface="Calibri"/>
              </a:rPr>
              <a:t>QCD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F310FFE-BDAA-4C88-87E8-B2CFD1D6E4A8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12" descr=""/>
          <p:cNvPicPr/>
          <p:nvPr/>
        </p:nvPicPr>
        <p:blipFill>
          <a:blip r:embed="rId1"/>
          <a:stretch/>
        </p:blipFill>
        <p:spPr>
          <a:xfrm>
            <a:off x="467640" y="2709000"/>
            <a:ext cx="258480" cy="167040"/>
          </a:xfrm>
          <a:prstGeom prst="rect">
            <a:avLst/>
          </a:prstGeom>
          <a:ln w="0">
            <a:solidFill>
              <a:srgbClr val="4f81bd"/>
            </a:solidFill>
          </a:ln>
        </p:spPr>
      </p:pic>
      <p:pic>
        <p:nvPicPr>
          <p:cNvPr id="86" name="Picture 12" descr=""/>
          <p:cNvPicPr/>
          <p:nvPr/>
        </p:nvPicPr>
        <p:blipFill>
          <a:blip r:embed="rId2"/>
          <a:stretch/>
        </p:blipFill>
        <p:spPr>
          <a:xfrm>
            <a:off x="467640" y="260640"/>
            <a:ext cx="258480" cy="167040"/>
          </a:xfrm>
          <a:prstGeom prst="rect">
            <a:avLst/>
          </a:prstGeom>
          <a:ln w="0">
            <a:solidFill>
              <a:srgbClr val="4f81bd"/>
            </a:solidFill>
          </a:ln>
        </p:spPr>
      </p:pic>
      <p:pic>
        <p:nvPicPr>
          <p:cNvPr id="87" name="Picture 12" descr=""/>
          <p:cNvPicPr/>
          <p:nvPr/>
        </p:nvPicPr>
        <p:blipFill>
          <a:blip r:embed="rId3"/>
          <a:stretch/>
        </p:blipFill>
        <p:spPr>
          <a:xfrm>
            <a:off x="467640" y="4437000"/>
            <a:ext cx="258480" cy="167040"/>
          </a:xfrm>
          <a:prstGeom prst="rect">
            <a:avLst/>
          </a:prstGeom>
          <a:ln w="0">
            <a:solidFill>
              <a:srgbClr val="4f81bd"/>
            </a:solidFill>
          </a:ln>
        </p:spPr>
      </p:pic>
      <p:pic>
        <p:nvPicPr>
          <p:cNvPr id="88" name="Picture 2" descr=""/>
          <p:cNvPicPr/>
          <p:nvPr/>
        </p:nvPicPr>
        <p:blipFill>
          <a:blip r:embed="rId4"/>
          <a:srcRect l="0" t="4268" r="0" b="0"/>
          <a:stretch/>
        </p:blipFill>
        <p:spPr>
          <a:xfrm>
            <a:off x="1033920" y="409320"/>
            <a:ext cx="5194080" cy="2143800"/>
          </a:xfrm>
          <a:prstGeom prst="rect">
            <a:avLst/>
          </a:prstGeom>
          <a:ln w="0">
            <a:noFill/>
          </a:ln>
        </p:spPr>
      </p:pic>
      <p:pic>
        <p:nvPicPr>
          <p:cNvPr id="89" name="Picture 3" descr=""/>
          <p:cNvPicPr/>
          <p:nvPr/>
        </p:nvPicPr>
        <p:blipFill>
          <a:blip r:embed="rId5"/>
          <a:srcRect l="0" t="0" r="1447" b="3247"/>
          <a:stretch/>
        </p:blipFill>
        <p:spPr>
          <a:xfrm>
            <a:off x="1115640" y="2565000"/>
            <a:ext cx="6336360" cy="1682280"/>
          </a:xfrm>
          <a:prstGeom prst="rect">
            <a:avLst/>
          </a:prstGeom>
          <a:ln w="0">
            <a:noFill/>
          </a:ln>
        </p:spPr>
      </p:pic>
      <p:sp>
        <p:nvSpPr>
          <p:cNvPr id="90" name="TextBox 4"/>
          <p:cNvSpPr/>
          <p:nvPr/>
        </p:nvSpPr>
        <p:spPr>
          <a:xfrm>
            <a:off x="5081760" y="1556640"/>
            <a:ext cx="64728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GB" sz="1400" spc="-1" strike="noStrike">
                <a:solidFill>
                  <a:srgbClr val="7030a0"/>
                </a:solidFill>
                <a:latin typeface="Calibri"/>
              </a:rPr>
              <a:t>(1960)</a:t>
            </a:r>
            <a:endParaRPr b="0" lang="en-GB" sz="1400" spc="-1" strike="noStrike">
              <a:latin typeface="Arial"/>
            </a:endParaRPr>
          </a:p>
        </p:txBody>
      </p:sp>
      <p:pic>
        <p:nvPicPr>
          <p:cNvPr id="91" name="Picture 4" descr=""/>
          <p:cNvPicPr/>
          <p:nvPr/>
        </p:nvPicPr>
        <p:blipFill>
          <a:blip r:embed="rId6"/>
          <a:srcRect l="0" t="5000" r="0" b="0"/>
          <a:stretch/>
        </p:blipFill>
        <p:spPr>
          <a:xfrm>
            <a:off x="1043640" y="4437000"/>
            <a:ext cx="6624360" cy="1401480"/>
          </a:xfrm>
          <a:prstGeom prst="rect">
            <a:avLst/>
          </a:prstGeom>
          <a:ln w="0">
            <a:noFill/>
          </a:ln>
        </p:spPr>
      </p:pic>
      <p:sp>
        <p:nvSpPr>
          <p:cNvPr id="92" name="TextBox 6"/>
          <p:cNvSpPr/>
          <p:nvPr/>
        </p:nvSpPr>
        <p:spPr>
          <a:xfrm>
            <a:off x="4428000" y="5076000"/>
            <a:ext cx="791640" cy="36396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GB" sz="1800" spc="-1" strike="noStrike">
                <a:solidFill>
                  <a:srgbClr val="ff0000"/>
                </a:solidFill>
                <a:latin typeface="Calibri"/>
              </a:rPr>
              <a:t>0.28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93" name="TextBox 10"/>
          <p:cNvSpPr/>
          <p:nvPr/>
        </p:nvSpPr>
        <p:spPr>
          <a:xfrm>
            <a:off x="323640" y="6093360"/>
            <a:ext cx="59043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GB" sz="1800" spc="-1" strike="noStrike">
                <a:solidFill>
                  <a:srgbClr val="003399"/>
                </a:solidFill>
                <a:latin typeface="Wingdings"/>
              </a:rPr>
              <a:t></a:t>
            </a:r>
            <a:r>
              <a:rPr b="0" lang="en-GB" sz="1800" spc="-1" strike="noStrike">
                <a:solidFill>
                  <a:srgbClr val="003399"/>
                </a:solidFill>
                <a:latin typeface="Calibri"/>
              </a:rPr>
              <a:t> </a:t>
            </a:r>
            <a:r>
              <a:rPr b="0" lang="en-GB" sz="1800" spc="-1" strike="noStrike">
                <a:solidFill>
                  <a:srgbClr val="984807"/>
                </a:solidFill>
                <a:latin typeface="Calibri"/>
              </a:rPr>
              <a:t>Conventional RFT assumed all            limited and small</a:t>
            </a:r>
            <a:r>
              <a:rPr b="0" lang="en-GB" sz="1800" spc="-1" strike="noStrike">
                <a:solidFill>
                  <a:srgbClr val="003399"/>
                </a:solidFill>
                <a:latin typeface="Calibri"/>
              </a:rPr>
              <a:t>.</a:t>
            </a:r>
            <a:endParaRPr b="0" lang="en-GB" sz="1800" spc="-1" strike="noStrike">
              <a:latin typeface="Arial"/>
            </a:endParaRPr>
          </a:p>
        </p:txBody>
      </p:sp>
      <p:pic>
        <p:nvPicPr>
          <p:cNvPr id="94" name="Picture 2" descr=""/>
          <p:cNvPicPr/>
          <p:nvPr/>
        </p:nvPicPr>
        <p:blipFill>
          <a:blip r:embed="rId7"/>
          <a:stretch/>
        </p:blipFill>
        <p:spPr>
          <a:xfrm>
            <a:off x="3564000" y="6093360"/>
            <a:ext cx="352080" cy="409320"/>
          </a:xfrm>
          <a:prstGeom prst="rect">
            <a:avLst/>
          </a:prstGeom>
          <a:ln w="0">
            <a:noFill/>
          </a:ln>
        </p:spPr>
      </p:pic>
      <p:sp>
        <p:nvSpPr>
          <p:cNvPr id="95" name="TextBox 7"/>
          <p:cNvSpPr/>
          <p:nvPr/>
        </p:nvSpPr>
        <p:spPr>
          <a:xfrm>
            <a:off x="6228360" y="5085360"/>
            <a:ext cx="1583640" cy="5130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9EB0394-D555-442B-A8AD-B89377BA86F7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2" descr=""/>
          <p:cNvPicPr/>
          <p:nvPr/>
        </p:nvPicPr>
        <p:blipFill>
          <a:blip r:embed="rId1"/>
          <a:stretch/>
        </p:blipFill>
        <p:spPr>
          <a:xfrm>
            <a:off x="559080" y="188640"/>
            <a:ext cx="4516920" cy="4710240"/>
          </a:xfrm>
          <a:prstGeom prst="rect">
            <a:avLst/>
          </a:prstGeom>
          <a:ln w="0">
            <a:noFill/>
          </a:ln>
        </p:spPr>
      </p:pic>
      <p:pic>
        <p:nvPicPr>
          <p:cNvPr id="97" name="Picture 2" descr=""/>
          <p:cNvPicPr/>
          <p:nvPr/>
        </p:nvPicPr>
        <p:blipFill>
          <a:blip r:embed="rId2"/>
          <a:srcRect l="0" t="0" r="0" b="64777"/>
          <a:stretch/>
        </p:blipFill>
        <p:spPr>
          <a:xfrm>
            <a:off x="683640" y="4350240"/>
            <a:ext cx="3053520" cy="302760"/>
          </a:xfrm>
          <a:prstGeom prst="rect">
            <a:avLst/>
          </a:prstGeom>
          <a:ln w="0">
            <a:noFill/>
          </a:ln>
        </p:spPr>
      </p:pic>
      <p:sp>
        <p:nvSpPr>
          <p:cNvPr id="98" name="TextBox 2"/>
          <p:cNvSpPr/>
          <p:nvPr/>
        </p:nvSpPr>
        <p:spPr>
          <a:xfrm>
            <a:off x="1927080" y="395280"/>
            <a:ext cx="1780560" cy="3690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9" name="TextBox 3"/>
          <p:cNvSpPr/>
          <p:nvPr/>
        </p:nvSpPr>
        <p:spPr>
          <a:xfrm>
            <a:off x="827640" y="188640"/>
            <a:ext cx="1785240" cy="3690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0" name="TextBox 7"/>
          <p:cNvSpPr/>
          <p:nvPr/>
        </p:nvSpPr>
        <p:spPr>
          <a:xfrm>
            <a:off x="827640" y="188640"/>
            <a:ext cx="1666800" cy="363960"/>
          </a:xfrm>
          <a:prstGeom prst="rect">
            <a:avLst/>
          </a:prstGeom>
          <a:noFill/>
          <a:ln w="38100">
            <a:solidFill>
              <a:srgbClr val="000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GB" sz="1800" spc="-1" strike="noStrike">
                <a:solidFill>
                  <a:srgbClr val="0000cc"/>
                </a:solidFill>
                <a:latin typeface="Calibri"/>
              </a:rPr>
              <a:t>KMR  MODEL</a:t>
            </a:r>
            <a:r>
              <a:rPr b="0" lang="en-GB" sz="1800" spc="-1" strike="noStrike">
                <a:solidFill>
                  <a:srgbClr val="0000cc"/>
                </a:solidFill>
                <a:latin typeface="Calibri"/>
              </a:rPr>
              <a:t> 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101" name="TextBox 4"/>
          <p:cNvSpPr/>
          <p:nvPr/>
        </p:nvSpPr>
        <p:spPr>
          <a:xfrm>
            <a:off x="107640" y="5229360"/>
            <a:ext cx="8532000" cy="943200"/>
          </a:xfrm>
          <a:prstGeom prst="rect">
            <a:avLst/>
          </a:prstGeom>
          <a:solidFill>
            <a:srgbClr val="00b050">
              <a:alpha val="22000"/>
            </a:srgbClr>
          </a:solidFill>
          <a:ln w="38100">
            <a:solidFill>
              <a:srgbClr val="000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</a:rPr>
              <a:t>   </a:t>
            </a:r>
            <a:r>
              <a:rPr b="0" lang="en-GB" sz="1800" spc="-1" strike="noStrike">
                <a:solidFill>
                  <a:srgbClr val="000000"/>
                </a:solidFill>
                <a:latin typeface="Calibri"/>
              </a:rPr>
              <a:t>Introduction  of </a:t>
            </a:r>
            <a:r>
              <a:rPr b="0" lang="en-GB" sz="1800" spc="-1" strike="noStrike">
                <a:solidFill>
                  <a:srgbClr val="0000cc"/>
                </a:solidFill>
                <a:latin typeface="Calibri"/>
              </a:rPr>
              <a:t>the theoretically motivated  </a:t>
            </a:r>
            <a:r>
              <a:rPr b="0" lang="en-GB" sz="1800" spc="-1" strike="noStrike">
                <a:solidFill>
                  <a:srgbClr val="000000"/>
                </a:solidFill>
                <a:latin typeface="Calibri"/>
              </a:rPr>
              <a:t>energy dependence of                 within 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</a:rPr>
              <a:t>   </a:t>
            </a:r>
            <a:r>
              <a:rPr b="0" lang="en-GB" sz="1800" spc="-1" strike="noStrike">
                <a:solidFill>
                  <a:srgbClr val="000000"/>
                </a:solidFill>
                <a:latin typeface="Calibri"/>
              </a:rPr>
              <a:t>the 2-channel  eikonal model allows to describe the existing HE data on the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</a:rPr>
              <a:t>   </a:t>
            </a:r>
            <a:r>
              <a:rPr b="0" lang="en-GB" sz="1800" spc="-1" strike="noStrike">
                <a:solidFill>
                  <a:srgbClr val="000000"/>
                </a:solidFill>
                <a:latin typeface="Calibri"/>
              </a:rPr>
              <a:t>elastic                   and SD                       cross sections,   including                </a:t>
            </a:r>
            <a:r>
              <a:rPr b="0" lang="en-GB" sz="2000" spc="-1" strike="noStrike">
                <a:solidFill>
                  <a:srgbClr val="000000"/>
                </a:solidFill>
                <a:latin typeface="Calibri"/>
              </a:rPr>
              <a:t>. </a:t>
            </a:r>
            <a:endParaRPr b="0" lang="en-GB" sz="2000" spc="-1" strike="noStrike">
              <a:latin typeface="Arial"/>
            </a:endParaRPr>
          </a:p>
        </p:txBody>
      </p:sp>
      <p:pic>
        <p:nvPicPr>
          <p:cNvPr id="102" name="Picture 3" descr=""/>
          <p:cNvPicPr/>
          <p:nvPr/>
        </p:nvPicPr>
        <p:blipFill>
          <a:blip r:embed="rId3"/>
          <a:stretch/>
        </p:blipFill>
        <p:spPr>
          <a:xfrm>
            <a:off x="1115640" y="5805360"/>
            <a:ext cx="719640" cy="277200"/>
          </a:xfrm>
          <a:prstGeom prst="rect">
            <a:avLst/>
          </a:prstGeom>
          <a:ln w="0">
            <a:noFill/>
          </a:ln>
        </p:spPr>
      </p:pic>
      <p:pic>
        <p:nvPicPr>
          <p:cNvPr id="103" name="Picture 4" descr=""/>
          <p:cNvPicPr/>
          <p:nvPr/>
        </p:nvPicPr>
        <p:blipFill>
          <a:blip r:embed="rId4"/>
          <a:stretch/>
        </p:blipFill>
        <p:spPr>
          <a:xfrm>
            <a:off x="2699640" y="5805360"/>
            <a:ext cx="939240" cy="280080"/>
          </a:xfrm>
          <a:prstGeom prst="rect">
            <a:avLst/>
          </a:prstGeom>
          <a:ln w="0">
            <a:noFill/>
          </a:ln>
        </p:spPr>
      </p:pic>
      <p:pic>
        <p:nvPicPr>
          <p:cNvPr id="104" name="Picture 5" descr=""/>
          <p:cNvPicPr/>
          <p:nvPr/>
        </p:nvPicPr>
        <p:blipFill>
          <a:blip r:embed="rId5"/>
          <a:stretch/>
        </p:blipFill>
        <p:spPr>
          <a:xfrm>
            <a:off x="6228360" y="5805360"/>
            <a:ext cx="590040" cy="318240"/>
          </a:xfrm>
          <a:prstGeom prst="rect">
            <a:avLst/>
          </a:prstGeom>
          <a:ln w="0">
            <a:noFill/>
          </a:ln>
        </p:spPr>
      </p:pic>
      <p:pic>
        <p:nvPicPr>
          <p:cNvPr id="105" name="Picture 2" descr=""/>
          <p:cNvPicPr/>
          <p:nvPr/>
        </p:nvPicPr>
        <p:blipFill>
          <a:blip r:embed="rId6"/>
          <a:stretch/>
        </p:blipFill>
        <p:spPr>
          <a:xfrm>
            <a:off x="2915640" y="116640"/>
            <a:ext cx="1884600" cy="516600"/>
          </a:xfrm>
          <a:prstGeom prst="rect">
            <a:avLst/>
          </a:prstGeom>
          <a:ln w="9525">
            <a:solidFill>
              <a:srgbClr val="000000"/>
            </a:solidFill>
            <a:miter/>
          </a:ln>
        </p:spPr>
      </p:pic>
      <p:pic>
        <p:nvPicPr>
          <p:cNvPr id="106" name="Picture 2" descr=""/>
          <p:cNvPicPr/>
          <p:nvPr/>
        </p:nvPicPr>
        <p:blipFill>
          <a:blip r:embed="rId7"/>
          <a:stretch/>
        </p:blipFill>
        <p:spPr>
          <a:xfrm>
            <a:off x="3501720" y="4293000"/>
            <a:ext cx="925920" cy="492840"/>
          </a:xfrm>
          <a:prstGeom prst="rect">
            <a:avLst/>
          </a:prstGeom>
          <a:ln w="0">
            <a:noFill/>
          </a:ln>
        </p:spPr>
      </p:pic>
      <p:sp>
        <p:nvSpPr>
          <p:cNvPr id="107" name="TextBox 10"/>
          <p:cNvSpPr/>
          <p:nvPr/>
        </p:nvSpPr>
        <p:spPr>
          <a:xfrm>
            <a:off x="3278160" y="4293000"/>
            <a:ext cx="2376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</a:rPr>
              <a:t>,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108" name="TextBox 11"/>
          <p:cNvSpPr/>
          <p:nvPr/>
        </p:nvSpPr>
        <p:spPr>
          <a:xfrm>
            <a:off x="5869440" y="4355640"/>
            <a:ext cx="2390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109" name="TextBox 13"/>
          <p:cNvSpPr/>
          <p:nvPr/>
        </p:nvSpPr>
        <p:spPr>
          <a:xfrm>
            <a:off x="2123640" y="2915640"/>
            <a:ext cx="2118600" cy="5850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110" name="Rectangle 20"/>
              <p:cNvSpPr txBox="1"/>
              <p:nvPr/>
            </p:nvSpPr>
            <p:spPr>
              <a:xfrm>
                <a:off x="827640" y="2925000"/>
                <a:ext cx="2508480" cy="4312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/>
                </a14:m>
              </a:p>
            </p:txBody>
          </p:sp>
        </mc:Choice>
        <mc:Fallback/>
      </mc:AlternateContent>
      <p:sp>
        <p:nvSpPr>
          <p:cNvPr id="111" name="TextBox 14"/>
          <p:cNvSpPr/>
          <p:nvPr/>
        </p:nvSpPr>
        <p:spPr>
          <a:xfrm>
            <a:off x="2557440" y="620640"/>
            <a:ext cx="2512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</a:rPr>
              <a:t>-</a:t>
            </a:r>
            <a:endParaRPr b="0" lang="en-GB" sz="1800" spc="-1" strike="noStrike">
              <a:latin typeface="Arial"/>
            </a:endParaRPr>
          </a:p>
        </p:txBody>
      </p:sp>
      <p:pic>
        <p:nvPicPr>
          <p:cNvPr id="112" name="Picture 2" descr=""/>
          <p:cNvPicPr/>
          <p:nvPr/>
        </p:nvPicPr>
        <p:blipFill>
          <a:blip r:embed="rId8"/>
          <a:stretch/>
        </p:blipFill>
        <p:spPr>
          <a:xfrm>
            <a:off x="6900840" y="5318280"/>
            <a:ext cx="263160" cy="270360"/>
          </a:xfrm>
          <a:prstGeom prst="rect">
            <a:avLst/>
          </a:prstGeom>
          <a:ln w="0">
            <a:noFill/>
          </a:ln>
        </p:spPr>
      </p:pic>
      <p:sp>
        <p:nvSpPr>
          <p:cNvPr id="113" name="TextBox 1"/>
          <p:cNvSpPr/>
          <p:nvPr/>
        </p:nvSpPr>
        <p:spPr>
          <a:xfrm>
            <a:off x="1188720" y="692640"/>
            <a:ext cx="22824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GB" sz="1200" spc="-1" strike="noStrike">
                <a:solidFill>
                  <a:srgbClr val="000000"/>
                </a:solidFill>
                <a:latin typeface="Calibri"/>
              </a:rPr>
              <a:t>-</a:t>
            </a:r>
            <a:endParaRPr b="0" lang="en-GB" sz="1200" spc="-1" strike="noStrike"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61A3B4D-41A8-4257-96AF-3790E54228AF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2" descr=""/>
          <p:cNvPicPr/>
          <p:nvPr/>
        </p:nvPicPr>
        <p:blipFill>
          <a:blip r:embed="rId1"/>
          <a:stretch/>
        </p:blipFill>
        <p:spPr>
          <a:xfrm>
            <a:off x="1014480" y="228600"/>
            <a:ext cx="6757560" cy="6280200"/>
          </a:xfrm>
          <a:prstGeom prst="rect">
            <a:avLst/>
          </a:prstGeom>
          <a:ln w="0">
            <a:noFill/>
          </a:ln>
        </p:spPr>
      </p:pic>
      <p:sp>
        <p:nvSpPr>
          <p:cNvPr id="115" name="TextBox 1"/>
          <p:cNvSpPr/>
          <p:nvPr/>
        </p:nvSpPr>
        <p:spPr>
          <a:xfrm>
            <a:off x="6705720" y="838080"/>
            <a:ext cx="2133360" cy="6382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solidFill>
              <a:srgbClr val="9bbb59">
                <a:lumMod val="7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GB" sz="1800" spc="-1" strike="noStrike">
                <a:solidFill>
                  <a:srgbClr val="00b050"/>
                </a:solidFill>
                <a:latin typeface="Calibri"/>
              </a:rPr>
              <a:t>Untuned 2013  predictions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116" name="TextBox 2"/>
          <p:cNvSpPr/>
          <p:nvPr/>
        </p:nvSpPr>
        <p:spPr>
          <a:xfrm>
            <a:off x="6705720" y="3377520"/>
            <a:ext cx="2143080" cy="912600"/>
          </a:xfrm>
          <a:prstGeom prst="rect">
            <a:avLst/>
          </a:prstGeom>
          <a:solidFill>
            <a:srgbClr val="ffff00">
              <a:alpha val="47000"/>
            </a:srgbClr>
          </a:solidFill>
          <a:ln w="0">
            <a:solidFill>
              <a:srgbClr val="1f497d">
                <a:lumMod val="60000"/>
                <a:lumOff val="40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</a:rPr>
              <a:t>Looking forward to seeing TOTEM 13 TeV results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2" descr=""/>
          <p:cNvPicPr/>
          <p:nvPr/>
        </p:nvPicPr>
        <p:blipFill>
          <a:blip r:embed="rId1"/>
          <a:srcRect l="0" t="0" r="0" b="3310"/>
          <a:stretch/>
        </p:blipFill>
        <p:spPr>
          <a:xfrm>
            <a:off x="152280" y="-25560"/>
            <a:ext cx="9088920" cy="4978080"/>
          </a:xfrm>
          <a:prstGeom prst="rect">
            <a:avLst/>
          </a:prstGeom>
          <a:ln w="0">
            <a:noFill/>
          </a:ln>
        </p:spPr>
      </p:pic>
      <p:sp>
        <p:nvSpPr>
          <p:cNvPr id="118" name="TextBox 1"/>
          <p:cNvSpPr/>
          <p:nvPr/>
        </p:nvSpPr>
        <p:spPr>
          <a:xfrm>
            <a:off x="1066680" y="4278960"/>
            <a:ext cx="1142640" cy="3690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9" name="TextBox 2"/>
          <p:cNvSpPr/>
          <p:nvPr/>
        </p:nvSpPr>
        <p:spPr>
          <a:xfrm>
            <a:off x="6858000" y="4114800"/>
            <a:ext cx="456840" cy="3690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20" name="Picture 3" descr=""/>
          <p:cNvPicPr/>
          <p:nvPr/>
        </p:nvPicPr>
        <p:blipFill>
          <a:blip r:embed="rId2"/>
          <a:stretch/>
        </p:blipFill>
        <p:spPr>
          <a:xfrm>
            <a:off x="1219320" y="4656600"/>
            <a:ext cx="6374880" cy="372240"/>
          </a:xfrm>
          <a:prstGeom prst="rect">
            <a:avLst/>
          </a:prstGeom>
          <a:ln w="3175">
            <a:solidFill>
              <a:srgbClr val="c0504d">
                <a:lumMod val="75000"/>
              </a:srgbClr>
            </a:solidFill>
            <a:miter/>
          </a:ln>
        </p:spPr>
      </p:pic>
      <p:sp>
        <p:nvSpPr>
          <p:cNvPr id="121" name="Rounded Rectangle 3"/>
          <p:cNvSpPr/>
          <p:nvPr/>
        </p:nvSpPr>
        <p:spPr>
          <a:xfrm>
            <a:off x="1066680" y="3276720"/>
            <a:ext cx="5790960" cy="22824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" dur="indefinite" restart="never" nodeType="tmRoot">
          <p:childTnLst>
            <p:seq>
              <p:cTn id="8" dur="indefinite" nodeType="mainSeq">
                <p:childTnLst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2" descr=""/>
          <p:cNvPicPr/>
          <p:nvPr/>
        </p:nvPicPr>
        <p:blipFill>
          <a:blip r:embed="rId1"/>
          <a:srcRect l="886" t="4907" r="1557" b="1790"/>
          <a:stretch/>
        </p:blipFill>
        <p:spPr>
          <a:xfrm>
            <a:off x="380880" y="0"/>
            <a:ext cx="8381520" cy="5790960"/>
          </a:xfrm>
          <a:prstGeom prst="rect">
            <a:avLst/>
          </a:prstGeom>
          <a:ln w="0">
            <a:noFill/>
          </a:ln>
        </p:spPr>
      </p:pic>
      <p:sp>
        <p:nvSpPr>
          <p:cNvPr id="123" name="TextBox 3"/>
          <p:cNvSpPr/>
          <p:nvPr/>
        </p:nvSpPr>
        <p:spPr>
          <a:xfrm>
            <a:off x="317880" y="5943600"/>
            <a:ext cx="20876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</a:rPr>
              <a:t>Model for Odderon: </a:t>
            </a:r>
            <a:endParaRPr b="0" lang="en-GB" sz="1800" spc="-1" strike="noStrike">
              <a:latin typeface="Arial"/>
            </a:endParaRPr>
          </a:p>
        </p:txBody>
      </p:sp>
      <p:pic>
        <p:nvPicPr>
          <p:cNvPr id="124" name="Picture 4" descr=""/>
          <p:cNvPicPr/>
          <p:nvPr/>
        </p:nvPicPr>
        <p:blipFill>
          <a:blip r:embed="rId2"/>
          <a:stretch/>
        </p:blipFill>
        <p:spPr>
          <a:xfrm>
            <a:off x="2869200" y="5943600"/>
            <a:ext cx="4979160" cy="482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</TotalTime>
  <Application>LibreOffice/7.3.7.2$Linux_X86_64 LibreOffice_project/30$Build-2</Application>
  <AppVersion>15.0000</AppVersion>
  <Words>313</Words>
  <Paragraphs>59</Paragraphs>
  <Company>Microsoft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2017-12-03T17:18:18Z</dcterms:created>
  <dc:creator>valery</dc:creator>
  <dc:description/>
  <dc:language>en-GB</dc:language>
  <cp:lastModifiedBy/>
  <dcterms:modified xsi:type="dcterms:W3CDTF">2023-10-05T12:21:31Z</dcterms:modified>
  <cp:revision>54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On-screen Show (4:3)</vt:lpwstr>
  </property>
  <property fmtid="{D5CDD505-2E9C-101B-9397-08002B2CF9AE}" pid="3" name="Slides">
    <vt:i4>13</vt:i4>
  </property>
</Properties>
</file>