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heme/theme3.xml" ContentType="application/vnd.openxmlformats-officedocument.theme+xml"/>
  <Override PartName="/ppt/embeddings/oleObject7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49" r:id="rId2"/>
  </p:sldMasterIdLst>
  <p:notesMasterIdLst>
    <p:notesMasterId r:id="rId59"/>
  </p:notesMasterIdLst>
  <p:sldIdLst>
    <p:sldId id="411" r:id="rId3"/>
    <p:sldId id="713" r:id="rId4"/>
    <p:sldId id="715" r:id="rId5"/>
    <p:sldId id="716" r:id="rId6"/>
    <p:sldId id="735" r:id="rId7"/>
    <p:sldId id="788" r:id="rId8"/>
    <p:sldId id="734" r:id="rId9"/>
    <p:sldId id="739" r:id="rId10"/>
    <p:sldId id="740" r:id="rId11"/>
    <p:sldId id="738" r:id="rId12"/>
    <p:sldId id="741" r:id="rId13"/>
    <p:sldId id="733" r:id="rId14"/>
    <p:sldId id="747" r:id="rId15"/>
    <p:sldId id="784" r:id="rId16"/>
    <p:sldId id="785" r:id="rId17"/>
    <p:sldId id="748" r:id="rId18"/>
    <p:sldId id="749" r:id="rId19"/>
    <p:sldId id="750" r:id="rId20"/>
    <p:sldId id="751" r:id="rId21"/>
    <p:sldId id="754" r:id="rId22"/>
    <p:sldId id="752" r:id="rId23"/>
    <p:sldId id="753" r:id="rId24"/>
    <p:sldId id="771" r:id="rId25"/>
    <p:sldId id="742" r:id="rId26"/>
    <p:sldId id="755" r:id="rId27"/>
    <p:sldId id="768" r:id="rId28"/>
    <p:sldId id="769" r:id="rId29"/>
    <p:sldId id="770" r:id="rId30"/>
    <p:sldId id="774" r:id="rId31"/>
    <p:sldId id="787" r:id="rId32"/>
    <p:sldId id="743" r:id="rId33"/>
    <p:sldId id="756" r:id="rId34"/>
    <p:sldId id="757" r:id="rId35"/>
    <p:sldId id="775" r:id="rId36"/>
    <p:sldId id="744" r:id="rId37"/>
    <p:sldId id="772" r:id="rId38"/>
    <p:sldId id="781" r:id="rId39"/>
    <p:sldId id="773" r:id="rId40"/>
    <p:sldId id="777" r:id="rId41"/>
    <p:sldId id="778" r:id="rId42"/>
    <p:sldId id="776" r:id="rId43"/>
    <p:sldId id="780" r:id="rId44"/>
    <p:sldId id="758" r:id="rId45"/>
    <p:sldId id="759" r:id="rId46"/>
    <p:sldId id="779" r:id="rId47"/>
    <p:sldId id="760" r:id="rId48"/>
    <p:sldId id="762" r:id="rId49"/>
    <p:sldId id="763" r:id="rId50"/>
    <p:sldId id="764" r:id="rId51"/>
    <p:sldId id="765" r:id="rId52"/>
    <p:sldId id="782" r:id="rId53"/>
    <p:sldId id="783" r:id="rId54"/>
    <p:sldId id="746" r:id="rId55"/>
    <p:sldId id="736" r:id="rId56"/>
    <p:sldId id="766" r:id="rId57"/>
    <p:sldId id="767" r:id="rId58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800" b="1" kern="1200">
        <a:solidFill>
          <a:srgbClr val="FFFF00"/>
        </a:solidFill>
        <a:latin typeface="Comic Sans MS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1F99"/>
    <a:srgbClr val="D5F7E3"/>
    <a:srgbClr val="D1E5FB"/>
    <a:srgbClr val="0D4A8D"/>
    <a:srgbClr val="00CC00"/>
    <a:srgbClr val="117111"/>
    <a:srgbClr val="FFFF00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8445B7-5156-7349-85F9-67F0C2E273F2}" type="datetimeFigureOut">
              <a:rPr lang="en-US"/>
              <a:pPr>
                <a:defRPr/>
              </a:pPr>
              <a:t>7/19/13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CD60095-6B78-5E47-AC33-D5660DFA1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fld id="{C42AA0F6-FD8F-F548-BCB8-93BE5544892B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fld id="{68FA288B-0757-AD42-AD36-28E8A97C9EEB}" type="slidenum">
              <a:rPr lang="en-US" sz="1200"/>
              <a:pPr/>
              <a:t>45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3.wmf"/><Relationship Id="rId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6.bin"/><Relationship Id="rId7" Type="http://schemas.openxmlformats.org/officeDocument/2006/relationships/image" Target="../media/image3.wmf"/><Relationship Id="rId8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0" name="CorelDRAW" r:id="rId3" imgW="8458200" imgH="7058025" progId="CorelDRAW.Graphic.9">
                  <p:embed/>
                </p:oleObj>
              </mc:Choice>
              <mc:Fallback>
                <p:oleObj name="CorelDRAW" r:id="rId3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1" name="CorelDRAW" r:id="rId5" imgW="8458200" imgH="7058025" progId="CorelDRAW.Graphic.9">
                  <p:embed/>
                </p:oleObj>
              </mc:Choice>
              <mc:Fallback>
                <p:oleObj name="CorelDRAW" r:id="rId5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2" name="CorelDRAW" r:id="rId6" imgW="8458200" imgH="7058025" progId="CorelDRAW.Graphic.9">
                  <p:embed/>
                </p:oleObj>
              </mc:Choice>
              <mc:Fallback>
                <p:oleObj name="CorelDRAW" r:id="rId6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invGray">
          <a:xfrm flipV="1">
            <a:off x="352425" y="685800"/>
            <a:ext cx="7334250" cy="3968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3" descr="Screen Shot 2012-10-15 at 4.23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37500" y="461963"/>
            <a:ext cx="1206500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bIns="0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100" dirty="0" smtClean="0">
                <a:solidFill>
                  <a:srgbClr val="7F7F7F"/>
                </a:solidFill>
                <a:latin typeface="Helvetica" charset="0"/>
                <a:cs typeface="Helvetica" charset="0"/>
              </a:rPr>
              <a:t>Heidelberg University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516063"/>
            <a:ext cx="7613650" cy="717550"/>
          </a:xfrm>
        </p:spPr>
        <p:txBody>
          <a:bodyPr>
            <a:spAutoFit/>
          </a:bodyPr>
          <a:lstStyle>
            <a:lvl1pPr algn="ctr">
              <a:defRPr sz="4100" i="1"/>
            </a:lvl1pPr>
          </a:lstStyle>
          <a:p>
            <a:r>
              <a:rPr lang="en-US"/>
              <a:t>Titel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413" y="2819400"/>
            <a:ext cx="7627937" cy="519113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Untertitel oder Namen</a:t>
            </a:r>
          </a:p>
        </p:txBody>
      </p:sp>
    </p:spTree>
    <p:extLst>
      <p:ext uri="{BB962C8B-B14F-4D97-AF65-F5344CB8AC3E}">
        <p14:creationId xmlns:p14="http://schemas.microsoft.com/office/powerpoint/2010/main" val="327057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35700" y="152400"/>
            <a:ext cx="2027238" cy="6088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5930900" cy="6088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52400"/>
            <a:ext cx="7620000" cy="461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39788"/>
            <a:ext cx="3978275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283075" y="839788"/>
            <a:ext cx="3979863" cy="54006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086276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34" name="CorelDRAW" r:id="rId3" imgW="8458200" imgH="7058025" progId="CorelDRAW.Graphic.9">
                  <p:embed/>
                </p:oleObj>
              </mc:Choice>
              <mc:Fallback>
                <p:oleObj name="CorelDRAW" r:id="rId3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35" name="CorelDRAW" r:id="rId5" imgW="8458200" imgH="7058025" progId="CorelDRAW.Graphic.9">
                  <p:embed/>
                </p:oleObj>
              </mc:Choice>
              <mc:Fallback>
                <p:oleObj name="CorelDRAW" r:id="rId5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67238" y="3422650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36" name="CorelDRAW" r:id="rId6" imgW="8458200" imgH="7058025" progId="CorelDRAW.Graphic.9">
                  <p:embed/>
                </p:oleObj>
              </mc:Choice>
              <mc:Fallback>
                <p:oleObj name="CorelDRAW" r:id="rId6" imgW="8458200" imgH="705802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22650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invGray">
          <a:xfrm flipV="1">
            <a:off x="352425" y="685800"/>
            <a:ext cx="7334250" cy="3968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3" descr="Screen Shot 2012-10-15 at 4.23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37500" y="461963"/>
            <a:ext cx="1206500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bIns="0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100" dirty="0" smtClean="0">
                <a:solidFill>
                  <a:srgbClr val="7F7F7F"/>
                </a:solidFill>
                <a:latin typeface="Helvetica" charset="0"/>
                <a:cs typeface="Helvetica" charset="0"/>
              </a:rPr>
              <a:t>Heidelberg University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516063"/>
            <a:ext cx="7613650" cy="717550"/>
          </a:xfrm>
        </p:spPr>
        <p:txBody>
          <a:bodyPr>
            <a:spAutoFit/>
          </a:bodyPr>
          <a:lstStyle>
            <a:lvl1pPr algn="ctr">
              <a:defRPr sz="4100" i="1"/>
            </a:lvl1pPr>
          </a:lstStyle>
          <a:p>
            <a:r>
              <a:rPr lang="en-US"/>
              <a:t>Titel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413" y="2819400"/>
            <a:ext cx="7627937" cy="519113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Untertitel oder Namen</a:t>
            </a:r>
          </a:p>
        </p:txBody>
      </p:sp>
    </p:spTree>
    <p:extLst>
      <p:ext uri="{BB962C8B-B14F-4D97-AF65-F5344CB8AC3E}">
        <p14:creationId xmlns:p14="http://schemas.microsoft.com/office/powerpoint/2010/main" val="257209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420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9788"/>
            <a:ext cx="39782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5" y="839788"/>
            <a:ext cx="397986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63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5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8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53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75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259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472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6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35700" y="152400"/>
            <a:ext cx="2027238" cy="6088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5930900" cy="6088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18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52400"/>
            <a:ext cx="7620000" cy="461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39788"/>
            <a:ext cx="3978275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283075" y="839788"/>
            <a:ext cx="3979863" cy="54006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0764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5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9788"/>
            <a:ext cx="39782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5" y="839788"/>
            <a:ext cx="397986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3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4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7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7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9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152400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3" tIns="46032" rIns="92063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9788"/>
            <a:ext cx="81105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3" tIns="46032" rIns="92063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invGray">
          <a:xfrm flipV="1">
            <a:off x="352425" y="685800"/>
            <a:ext cx="7334250" cy="3968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invGray">
          <a:xfrm>
            <a:off x="639763" y="6597650"/>
            <a:ext cx="7874000" cy="4286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13" descr="Screen Shot 2012-10-15 at 4.23.36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37500" y="461963"/>
            <a:ext cx="1206500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bIns="0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100" dirty="0" smtClean="0">
                <a:solidFill>
                  <a:srgbClr val="7F7F7F"/>
                </a:solidFill>
                <a:latin typeface="Helvetica" charset="0"/>
                <a:cs typeface="Helvetica" charset="0"/>
              </a:rPr>
              <a:t>Heidelberg University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9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 b="1">
          <a:solidFill>
            <a:srgbClr val="FFFF00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600" b="1">
          <a:solidFill>
            <a:srgbClr val="FFFF00"/>
          </a:solidFill>
          <a:latin typeface="+mn-lt"/>
          <a:ea typeface="ヒラギノ角ゴ Pro W3" charset="-128"/>
          <a:cs typeface="ヒラギノ角ゴ Pro W3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152400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3" tIns="46032" rIns="92063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9788"/>
            <a:ext cx="81105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3" tIns="46032" rIns="92063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invGray">
          <a:xfrm flipV="1">
            <a:off x="352425" y="685800"/>
            <a:ext cx="7334250" cy="3968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invGray">
          <a:xfrm>
            <a:off x="639763" y="6597650"/>
            <a:ext cx="7874000" cy="4286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8" name="Picture 13" descr="Screen Shot 2012-10-15 at 4.23.36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37500" y="461963"/>
            <a:ext cx="1206500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bIns="0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100" dirty="0" smtClean="0">
                <a:solidFill>
                  <a:srgbClr val="7F7F7F"/>
                </a:solidFill>
                <a:latin typeface="Helvetica" charset="0"/>
                <a:cs typeface="Helvetica" charset="0"/>
              </a:rPr>
              <a:t>Heidelberg University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0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 b="1">
          <a:solidFill>
            <a:srgbClr val="FFFF00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600" b="1">
          <a:solidFill>
            <a:srgbClr val="FFFF00"/>
          </a:solidFill>
          <a:latin typeface="+mn-lt"/>
          <a:ea typeface="ヒラギノ角ゴ Pro W3" charset="-128"/>
          <a:cs typeface="ヒラギノ角ゴ Pro W3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2"/>
          </a:solidFill>
          <a:latin typeface="Arial" charset="0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20" Type="http://schemas.openxmlformats.org/officeDocument/2006/relationships/image" Target="../media/image35.png"/><Relationship Id="rId10" Type="http://schemas.openxmlformats.org/officeDocument/2006/relationships/tags" Target="../tags/tag20.xml"/><Relationship Id="rId11" Type="http://schemas.openxmlformats.org/officeDocument/2006/relationships/tags" Target="../tags/tag21.xml"/><Relationship Id="rId12" Type="http://schemas.openxmlformats.org/officeDocument/2006/relationships/slideLayout" Target="../slideLayouts/slideLayout13.xml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tags" Target="../tags/tag17.xml"/><Relationship Id="rId8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7.png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Relationship Id="rId3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0175" y="809549"/>
            <a:ext cx="9426575" cy="1724179"/>
          </a:xfrm>
        </p:spPr>
        <p:txBody>
          <a:bodyPr/>
          <a:lstStyle/>
          <a:p>
            <a:r>
              <a:rPr lang="en-US" sz="4200" i="0" dirty="0" err="1" smtClean="0">
                <a:solidFill>
                  <a:srgbClr val="FF0000"/>
                </a:solidFill>
                <a:latin typeface="Comic Sans MS" charset="0"/>
              </a:rPr>
              <a:t>WISPy</a:t>
            </a:r>
            <a:r>
              <a:rPr lang="en-US" sz="4200" i="0" dirty="0" smtClean="0">
                <a:solidFill>
                  <a:srgbClr val="FF0000"/>
                </a:solidFill>
                <a:latin typeface="Comic Sans MS" charset="0"/>
              </a:rPr>
              <a:t> Cold Dark Matter</a:t>
            </a:r>
            <a:r>
              <a:rPr lang="en-US" sz="4200" i="0" dirty="0">
                <a:solidFill>
                  <a:srgbClr val="FF0000"/>
                </a:solidFill>
                <a:latin typeface="Comic Sans MS" charset="0"/>
              </a:rPr>
              <a:t/>
            </a:r>
            <a:br>
              <a:rPr lang="en-US" sz="4200" i="0" dirty="0">
                <a:solidFill>
                  <a:srgbClr val="FF0000"/>
                </a:solidFill>
                <a:latin typeface="Comic Sans MS" charset="0"/>
              </a:rPr>
            </a:br>
            <a:r>
              <a:rPr lang="en-US" sz="3200" i="0" dirty="0" smtClean="0">
                <a:solidFill>
                  <a:srgbClr val="FF0000"/>
                </a:solidFill>
                <a:latin typeface="Comic Sans MS" charset="0"/>
              </a:rPr>
              <a:t>-</a:t>
            </a:r>
            <a:br>
              <a:rPr lang="en-US" sz="3200" i="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3200" i="0" dirty="0" smtClean="0">
                <a:solidFill>
                  <a:srgbClr val="FF0000"/>
                </a:solidFill>
                <a:latin typeface="Comic Sans MS" charset="0"/>
              </a:rPr>
              <a:t>From theory to detection</a:t>
            </a:r>
            <a:endParaRPr lang="en-US" sz="2200" i="0" dirty="0">
              <a:latin typeface="Comic Sans MS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1113" y="3601183"/>
            <a:ext cx="9144001" cy="3552371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J. Jaeckel</a:t>
            </a:r>
            <a:r>
              <a:rPr lang="en-US" sz="2400" baseline="70000" dirty="0">
                <a:solidFill>
                  <a:srgbClr val="FF0000"/>
                </a:solidFill>
                <a:latin typeface="Comic Sans MS" charset="0"/>
                <a:cs typeface="Arial" charset="0"/>
              </a:rPr>
              <a:t>*</a:t>
            </a:r>
            <a:r>
              <a:rPr lang="en-US" sz="2400" baseline="70000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*</a:t>
            </a:r>
          </a:p>
          <a:p>
            <a:pPr>
              <a:defRPr/>
            </a:pPr>
            <a:endParaRPr lang="en-US" sz="2100" dirty="0" smtClean="0">
              <a:solidFill>
                <a:srgbClr val="000066"/>
              </a:solidFill>
              <a:latin typeface="Comic Sans MS" charset="0"/>
            </a:endParaRPr>
          </a:p>
          <a:p>
            <a:pPr>
              <a:defRPr/>
            </a:pPr>
            <a:endParaRPr lang="en-US" sz="1100" dirty="0">
              <a:solidFill>
                <a:srgbClr val="000066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S. Abel</a:t>
            </a:r>
            <a:r>
              <a:rPr lang="en-US" sz="2100" baseline="7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†</a:t>
            </a:r>
            <a:r>
              <a:rPr lang="en-US" sz="210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</a:t>
            </a:r>
            <a:r>
              <a:rPr lang="en-US" sz="210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J. </a:t>
            </a:r>
            <a:r>
              <a:rPr lang="en-US" sz="21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Berges</a:t>
            </a:r>
            <a:r>
              <a:rPr lang="en-US" sz="21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**</a:t>
            </a:r>
            <a:r>
              <a:rPr lang="en-US" sz="21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M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.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Goodsell</a:t>
            </a:r>
            <a:r>
              <a:rPr lang="en-US" sz="2100" b="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xx</a:t>
            </a:r>
            <a:r>
              <a:rPr lang="en-US" sz="21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S. Gardiner</a:t>
            </a:r>
            <a:r>
              <a:rPr lang="en-US" sz="2100" baseline="7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†</a:t>
            </a:r>
            <a:r>
              <a:rPr lang="en-US" sz="21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 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H. Gies</a:t>
            </a:r>
            <a:r>
              <a:rPr lang="en-US" sz="21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0</a:t>
            </a:r>
            <a:endParaRPr lang="en-US" sz="2100" dirty="0">
              <a:solidFill>
                <a:schemeClr val="accent2">
                  <a:lumMod val="60000"/>
                  <a:lumOff val="40000"/>
                </a:schemeClr>
              </a:solidFill>
              <a:latin typeface="Comic Sans MS" charset="0"/>
            </a:endParaRPr>
          </a:p>
          <a:p>
            <a:pPr>
              <a:defRPr/>
            </a:pP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V.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Khoze</a:t>
            </a:r>
            <a:r>
              <a:rPr lang="en-US" sz="2100" baseline="7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†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A. </a:t>
            </a:r>
            <a:r>
              <a:rPr lang="en-US" sz="2100" b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Lobanov</a:t>
            </a:r>
            <a:r>
              <a:rPr lang="en-US" sz="210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y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J.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Redondo</a:t>
            </a:r>
            <a:r>
              <a:rPr lang="en-US" sz="210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x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, A.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Ringwald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*</a:t>
            </a:r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,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C.Wallace</a:t>
            </a:r>
            <a:r>
              <a:rPr lang="en-US" sz="2100" baseline="7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cs typeface="Arial" charset="0"/>
              </a:rPr>
              <a:t>†</a:t>
            </a:r>
          </a:p>
          <a:p>
            <a:pPr>
              <a:defRPr/>
            </a:pPr>
            <a:endParaRPr lang="en-US" sz="2400" dirty="0">
              <a:solidFill>
                <a:srgbClr val="000066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200" baseline="70000" dirty="0">
                <a:solidFill>
                  <a:srgbClr val="00CC00"/>
                </a:solidFill>
                <a:latin typeface="Comic Sans MS" charset="0"/>
                <a:cs typeface="Arial" charset="0"/>
              </a:rPr>
              <a:t>**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  <a:cs typeface="Arial" charset="0"/>
              </a:rPr>
              <a:t>ITP Heidelberg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, </a:t>
            </a:r>
            <a:r>
              <a:rPr lang="en-US" sz="2200" baseline="70000" dirty="0">
                <a:solidFill>
                  <a:srgbClr val="00CC00"/>
                </a:solidFill>
                <a:latin typeface="Comic Sans MS" charset="0"/>
                <a:cs typeface="Arial" charset="0"/>
              </a:rPr>
              <a:t>†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IPPP Durham, *DESY, </a:t>
            </a:r>
          </a:p>
          <a:p>
            <a:pPr>
              <a:defRPr/>
            </a:pPr>
            <a:r>
              <a:rPr lang="en-US" sz="2200" baseline="30000" dirty="0" err="1" smtClean="0">
                <a:solidFill>
                  <a:srgbClr val="00CC00"/>
                </a:solidFill>
                <a:latin typeface="Comic Sans MS" charset="0"/>
              </a:rPr>
              <a:t>Y</a:t>
            </a:r>
            <a:r>
              <a:rPr lang="en-US" sz="2200" dirty="0" err="1" smtClean="0">
                <a:solidFill>
                  <a:srgbClr val="00CC00"/>
                </a:solidFill>
                <a:latin typeface="Comic Sans MS" charset="0"/>
              </a:rPr>
              <a:t>MPIfR</a:t>
            </a:r>
            <a:r>
              <a:rPr lang="en-US" sz="2200" dirty="0" smtClean="0">
                <a:solidFill>
                  <a:srgbClr val="00CC00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Bonn, </a:t>
            </a:r>
            <a:r>
              <a:rPr lang="en-US" sz="2200" baseline="30000" dirty="0" err="1">
                <a:solidFill>
                  <a:srgbClr val="00CC00"/>
                </a:solidFill>
                <a:latin typeface="Comic Sans MS" charset="0"/>
              </a:rPr>
              <a:t>x</a:t>
            </a:r>
            <a:r>
              <a:rPr lang="en-US" sz="2200" dirty="0" err="1">
                <a:solidFill>
                  <a:srgbClr val="00CC00"/>
                </a:solidFill>
                <a:latin typeface="Comic Sans MS" charset="0"/>
              </a:rPr>
              <a:t>MPI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 Munich, </a:t>
            </a:r>
            <a:r>
              <a:rPr lang="en-US" sz="2200" baseline="30000" dirty="0" err="1">
                <a:solidFill>
                  <a:srgbClr val="00CC00"/>
                </a:solidFill>
                <a:latin typeface="Comic Sans MS" charset="0"/>
              </a:rPr>
              <a:t>xx</a:t>
            </a:r>
            <a:r>
              <a:rPr lang="en-US" sz="2200" dirty="0" err="1">
                <a:solidFill>
                  <a:srgbClr val="00CC00"/>
                </a:solidFill>
                <a:latin typeface="Comic Sans MS" charset="0"/>
              </a:rPr>
              <a:t>Cern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, </a:t>
            </a:r>
            <a:r>
              <a:rPr lang="en-US" sz="2200" baseline="30000" dirty="0">
                <a:solidFill>
                  <a:srgbClr val="00CC00"/>
                </a:solidFill>
                <a:latin typeface="Comic Sans MS" charset="0"/>
              </a:rPr>
              <a:t>0</a:t>
            </a:r>
            <a:r>
              <a:rPr lang="en-US" sz="2200" dirty="0">
                <a:solidFill>
                  <a:srgbClr val="00CC00"/>
                </a:solidFill>
                <a:latin typeface="Comic Sans MS" charset="0"/>
              </a:rPr>
              <a:t>ITP Jena</a:t>
            </a:r>
          </a:p>
          <a:p>
            <a:pPr>
              <a:defRPr/>
            </a:pPr>
            <a:endParaRPr lang="en-US" sz="2200" dirty="0">
              <a:latin typeface="Comic Sans MS" charset="0"/>
            </a:endParaRPr>
          </a:p>
        </p:txBody>
      </p:sp>
      <p:pic>
        <p:nvPicPr>
          <p:cNvPr id="6148" name="Picture 18" descr="ippp_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6156325"/>
            <a:ext cx="1017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creen Shot 2012-10-15 at 4.23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-42863"/>
            <a:ext cx="13938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7750175" y="479425"/>
            <a:ext cx="1393825" cy="338138"/>
          </a:xfrm>
          <a:prstGeom prst="rect">
            <a:avLst/>
          </a:prstGeom>
          <a:solidFill>
            <a:schemeClr val="tx1"/>
          </a:solidFill>
        </p:spPr>
        <p:txBody>
          <a:bodyPr lIns="72000" tIns="0" bIns="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2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Heidelberg University</a:t>
            </a:r>
          </a:p>
        </p:txBody>
      </p:sp>
    </p:spTree>
  </p:cSld>
  <p:clrMapOvr>
    <a:masterClrMapping/>
  </p:clrMapOvr>
  <p:transition xmlns:p14="http://schemas.microsoft.com/office/powerpoint/2010/main" advTm="30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lower limit for bosons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Nevertheless there is a lower limit also for bosons</a:t>
            </a:r>
          </a:p>
          <a:p>
            <a:endParaRPr lang="en-US" dirty="0"/>
          </a:p>
          <a:p>
            <a:r>
              <a:rPr lang="en-US" dirty="0" smtClean="0"/>
              <a:t>Structure of size R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 field changes on scale R</a:t>
            </a:r>
          </a:p>
          <a:p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 Associated momentum</a:t>
            </a:r>
          </a:p>
          <a:p>
            <a:endParaRPr lang="en-US" sz="1000" dirty="0" smtClean="0">
              <a:sym typeface="Wingdings"/>
            </a:endParaRPr>
          </a:p>
          <a:p>
            <a:endParaRPr lang="en-US" sz="1000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 “velocity”</a:t>
            </a:r>
            <a:endParaRPr lang="en-US" dirty="0" smtClean="0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0187" y="3631734"/>
            <a:ext cx="2567141" cy="84234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401" y="5336141"/>
            <a:ext cx="7826627" cy="77966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9936" y="6273224"/>
            <a:ext cx="5036555" cy="58477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Wingdings"/>
              </a:rPr>
              <a:t> Pretty mild condition!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145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1985109"/>
            <a:ext cx="91440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6600" dirty="0" smtClean="0">
                <a:solidFill>
                  <a:srgbClr val="FF0000"/>
                </a:solidFill>
              </a:rPr>
              <a:t>5+</a:t>
            </a:r>
          </a:p>
          <a:p>
            <a:pPr>
              <a:defRPr/>
            </a:pPr>
            <a:r>
              <a:rPr lang="de-DE" sz="6600" dirty="0" err="1" smtClean="0">
                <a:solidFill>
                  <a:srgbClr val="FF0000"/>
                </a:solidFill>
              </a:rPr>
              <a:t>Questions</a:t>
            </a:r>
            <a:r>
              <a:rPr lang="de-DE" sz="6600" dirty="0" smtClean="0">
                <a:solidFill>
                  <a:srgbClr val="FF0000"/>
                </a:solidFill>
              </a:rPr>
              <a:t>/</a:t>
            </a:r>
            <a:r>
              <a:rPr lang="de-DE" sz="6600" dirty="0" err="1" smtClean="0">
                <a:solidFill>
                  <a:srgbClr val="FF0000"/>
                </a:solidFill>
              </a:rPr>
              <a:t>challenges</a:t>
            </a:r>
            <a:endParaRPr lang="de-DE" sz="66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sz="6600" dirty="0" err="1">
                <a:solidFill>
                  <a:srgbClr val="FF0000"/>
                </a:solidFill>
              </a:rPr>
              <a:t>f</a:t>
            </a:r>
            <a:r>
              <a:rPr lang="de-DE" sz="6600" dirty="0" err="1" smtClean="0">
                <a:solidFill>
                  <a:srgbClr val="FF0000"/>
                </a:solidFill>
              </a:rPr>
              <a:t>or</a:t>
            </a:r>
            <a:r>
              <a:rPr lang="de-DE" sz="6600" dirty="0" smtClean="0">
                <a:solidFill>
                  <a:srgbClr val="FF0000"/>
                </a:solidFill>
              </a:rPr>
              <a:t> </a:t>
            </a:r>
            <a:r>
              <a:rPr lang="de-DE" sz="6600" dirty="0" err="1" smtClean="0">
                <a:solidFill>
                  <a:srgbClr val="FF0000"/>
                </a:solidFill>
              </a:rPr>
              <a:t>WISPy</a:t>
            </a:r>
            <a:r>
              <a:rPr lang="de-DE" sz="6600" dirty="0" smtClean="0">
                <a:solidFill>
                  <a:srgbClr val="FF0000"/>
                </a:solidFill>
              </a:rPr>
              <a:t> DM</a:t>
            </a:r>
            <a:endParaRPr lang="de-DE" sz="6600" dirty="0">
              <a:solidFill>
                <a:srgbClr val="FF0000"/>
              </a:solidFill>
            </a:endParaRPr>
          </a:p>
        </p:txBody>
      </p: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1" y="2063695"/>
            <a:ext cx="268420" cy="9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3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Background, i.e.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a good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 smtClean="0"/>
              <a:t>WISPy</a:t>
            </a:r>
            <a:r>
              <a:rPr lang="en-US" dirty="0" smtClean="0"/>
              <a:t> DM candidate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069168" y="835493"/>
            <a:ext cx="4074833" cy="602250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1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0" y="1677946"/>
            <a:ext cx="914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6500" dirty="0" err="1">
                <a:solidFill>
                  <a:srgbClr val="FF0000"/>
                </a:solidFill>
              </a:rPr>
              <a:t>Axion</a:t>
            </a:r>
            <a:r>
              <a:rPr lang="de-DE" sz="6500" dirty="0">
                <a:solidFill>
                  <a:srgbClr val="FF0000"/>
                </a:solidFill>
              </a:rPr>
              <a:t>(-</a:t>
            </a:r>
            <a:r>
              <a:rPr lang="de-DE" sz="6500" dirty="0" err="1">
                <a:solidFill>
                  <a:srgbClr val="FF0000"/>
                </a:solidFill>
              </a:rPr>
              <a:t>like</a:t>
            </a:r>
            <a:r>
              <a:rPr lang="de-DE" sz="6500" dirty="0">
                <a:solidFill>
                  <a:srgbClr val="FF0000"/>
                </a:solidFill>
              </a:rPr>
              <a:t> </a:t>
            </a:r>
            <a:r>
              <a:rPr lang="de-DE" sz="6500" dirty="0" err="1" smtClean="0">
                <a:solidFill>
                  <a:srgbClr val="FF0000"/>
                </a:solidFill>
              </a:rPr>
              <a:t>particle</a:t>
            </a:r>
            <a:r>
              <a:rPr lang="de-DE" sz="6500" dirty="0" smtClean="0">
                <a:solidFill>
                  <a:srgbClr val="FF0000"/>
                </a:solidFill>
              </a:rPr>
              <a:t>)s</a:t>
            </a:r>
            <a:r>
              <a:rPr lang="de-DE" sz="6000" dirty="0" smtClean="0">
                <a:solidFill>
                  <a:srgbClr val="FF0000"/>
                </a:solidFill>
              </a:rPr>
              <a:t> </a:t>
            </a:r>
            <a:endParaRPr lang="en-GB" sz="6000" dirty="0">
              <a:solidFill>
                <a:srgbClr val="FF0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5351" y="3704344"/>
            <a:ext cx="7543226" cy="2452475"/>
            <a:chOff x="255" y="1872"/>
            <a:chExt cx="5505" cy="1676"/>
          </a:xfrm>
        </p:grpSpPr>
        <p:pic>
          <p:nvPicPr>
            <p:cNvPr id="4" name="Picture 5" descr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" y="1872"/>
              <a:ext cx="550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187" y="1969"/>
              <a:ext cx="378" cy="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940" y="1963"/>
              <a:ext cx="239" cy="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2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0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 dirty="0" smtClean="0">
                <a:latin typeface="Comic Sans MS" charset="0"/>
              </a:rPr>
              <a:t>The classic: </a:t>
            </a:r>
            <a:r>
              <a:rPr lang="en-US" sz="2800" dirty="0" err="1" smtClean="0">
                <a:latin typeface="Comic Sans MS" charset="0"/>
              </a:rPr>
              <a:t>Axions</a:t>
            </a:r>
            <a:endParaRPr lang="en-US" sz="2800" dirty="0">
              <a:latin typeface="Comic Sans MS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399" y="839788"/>
            <a:ext cx="8873373" cy="5400675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Explain absence of CP violation in QCD</a:t>
            </a:r>
          </a:p>
          <a:p>
            <a:pPr marL="0" indent="0">
              <a:buNone/>
            </a:pP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by making </a:t>
            </a:r>
            <a:r>
              <a:rPr lang="en-US" dirty="0" smtClean="0">
                <a:latin typeface="cmmi10"/>
                <a:ea typeface="cmmi10"/>
                <a:cs typeface="cmmi10"/>
              </a:rPr>
              <a:t>µ</a:t>
            </a:r>
            <a:r>
              <a:rPr lang="en-US" baseline="-25000" dirty="0" smtClean="0">
                <a:latin typeface="Comic Sans MS"/>
                <a:ea typeface="cmmi10"/>
                <a:cs typeface="cmmi10"/>
              </a:rPr>
              <a:t>QCD</a:t>
            </a:r>
            <a:r>
              <a:rPr lang="en-US" dirty="0" smtClean="0">
                <a:latin typeface="Comic Sans MS" charset="0"/>
              </a:rPr>
              <a:t> dynamical</a:t>
            </a:r>
          </a:p>
          <a:p>
            <a:pPr marL="0" indent="0">
              <a:buNone/>
            </a:pPr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New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light</a:t>
            </a:r>
            <a:r>
              <a:rPr lang="en-US" dirty="0">
                <a:latin typeface="Comic Sans MS" charset="0"/>
              </a:rPr>
              <a:t> particle: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dirty="0" err="1" smtClean="0">
                <a:solidFill>
                  <a:srgbClr val="FF0000"/>
                </a:solidFill>
                <a:latin typeface="Comic Sans MS" charset="0"/>
              </a:rPr>
              <a:t>Axion</a:t>
            </a:r>
            <a:endParaRPr lang="en-US" dirty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Classical flatness from </a:t>
            </a:r>
            <a:r>
              <a:rPr lang="en-US" dirty="0" err="1" smtClean="0">
                <a:latin typeface="Comic Sans MS" charset="0"/>
              </a:rPr>
              <a:t>Peccei</a:t>
            </a:r>
            <a:r>
              <a:rPr lang="en-US" dirty="0" smtClean="0">
                <a:latin typeface="Comic Sans MS" charset="0"/>
              </a:rPr>
              <a:t>-Quinn symmetry </a:t>
            </a:r>
          </a:p>
          <a:p>
            <a:endParaRPr lang="en-US" sz="800" dirty="0" smtClean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Small mass from quantum anomaly</a:t>
            </a:r>
          </a:p>
          <a:p>
            <a:endParaRPr lang="en-US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marL="0" indent="0">
              <a:buNone/>
            </a:pPr>
            <a:r>
              <a:rPr lang="en-US" dirty="0" smtClean="0">
                <a:latin typeface="Comic Sans MS" charset="0"/>
                <a:sym typeface="Wingdings"/>
              </a:rPr>
              <a:t>   </a:t>
            </a:r>
            <a:r>
              <a:rPr lang="en-US" dirty="0" smtClean="0">
                <a:latin typeface="Comic Sans MS" charset="0"/>
              </a:rPr>
              <a:t>It</a:t>
            </a:r>
            <a:r>
              <a:rPr lang="ja-JP" altLang="en-US" dirty="0" smtClean="0">
                <a:latin typeface="Comic Sans MS" charset="0"/>
              </a:rPr>
              <a:t>’</a:t>
            </a:r>
            <a:r>
              <a:rPr lang="en-US" altLang="ja-JP" dirty="0" smtClean="0">
                <a:latin typeface="Comic Sans MS" charset="0"/>
              </a:rPr>
              <a:t>s </a:t>
            </a:r>
            <a:r>
              <a:rPr lang="en-US" altLang="ja-JP" dirty="0">
                <a:latin typeface="Comic Sans MS" charset="0"/>
              </a:rPr>
              <a:t>a </a:t>
            </a:r>
            <a:r>
              <a:rPr lang="en-US" altLang="ja-JP" dirty="0">
                <a:solidFill>
                  <a:srgbClr val="FF0000"/>
                </a:solidFill>
                <a:latin typeface="Comic Sans MS" charset="0"/>
              </a:rPr>
              <a:t>W</a:t>
            </a:r>
            <a:r>
              <a:rPr lang="en-US" altLang="ja-JP" dirty="0">
                <a:latin typeface="Comic Sans MS" charset="0"/>
              </a:rPr>
              <a:t>eakly </a:t>
            </a:r>
            <a:r>
              <a:rPr lang="en-US" altLang="ja-JP" dirty="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altLang="ja-JP" dirty="0">
                <a:latin typeface="Comic Sans MS" charset="0"/>
              </a:rPr>
              <a:t>nteracting </a:t>
            </a:r>
            <a:r>
              <a:rPr lang="en-US" altLang="ja-JP" dirty="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altLang="ja-JP" dirty="0">
                <a:latin typeface="Comic Sans MS" charset="0"/>
              </a:rPr>
              <a:t>ub-</a:t>
            </a:r>
            <a:r>
              <a:rPr lang="en-US" altLang="ja-JP" dirty="0" err="1">
                <a:latin typeface="Comic Sans MS" charset="0"/>
              </a:rPr>
              <a:t>eV</a:t>
            </a:r>
            <a:r>
              <a:rPr lang="en-US" altLang="ja-JP" dirty="0">
                <a:latin typeface="Comic Sans MS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omic Sans MS" charset="0"/>
              </a:rPr>
              <a:t>P</a:t>
            </a:r>
            <a:r>
              <a:rPr lang="en-US" altLang="ja-JP" dirty="0">
                <a:latin typeface="Comic Sans MS" charset="0"/>
              </a:rPr>
              <a:t>article) 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Useful coupling:</a:t>
            </a:r>
            <a:endParaRPr lang="en-US" dirty="0">
              <a:latin typeface="Comic Sans MS" charset="0"/>
            </a:endParaRPr>
          </a:p>
        </p:txBody>
      </p:sp>
      <p:pic>
        <p:nvPicPr>
          <p:cNvPr id="4" name="Picture 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823" y="5977596"/>
            <a:ext cx="4360094" cy="88040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1093" y="4139816"/>
            <a:ext cx="5663178" cy="926054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86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442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axionbou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9" y="784547"/>
            <a:ext cx="6081941" cy="504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9105941" cy="55399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A simple and compelling field theory candidate!!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9555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String theory: Moduli and Axions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String theory needs Extra Dimensions</a:t>
            </a:r>
          </a:p>
          <a:p>
            <a:endParaRPr lang="en-US">
              <a:latin typeface="Comic Sans MS" charset="0"/>
            </a:endParaRPr>
          </a:p>
          <a:p>
            <a:endParaRPr lang="en-US" sz="800">
              <a:latin typeface="Comic Sans MS" charset="0"/>
            </a:endParaRPr>
          </a:p>
          <a:p>
            <a:pPr>
              <a:buFontTx/>
              <a:buNone/>
            </a:pPr>
            <a:r>
              <a:rPr lang="en-US">
                <a:latin typeface="Comic Sans MS" charset="0"/>
              </a:rPr>
              <a:t>			Must compactify</a:t>
            </a:r>
          </a:p>
          <a:p>
            <a:pPr>
              <a:buFontTx/>
              <a:buNone/>
            </a:pPr>
            <a:endParaRPr lang="en-US" sz="1000">
              <a:latin typeface="Comic Sans MS" charset="0"/>
            </a:endParaRPr>
          </a:p>
          <a:p>
            <a:r>
              <a:rPr lang="en-US">
                <a:latin typeface="Comic Sans MS" charset="0"/>
              </a:rPr>
              <a:t>Shape and size deformations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</a:rPr>
              <a:t>	correspond to fields: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</a:rPr>
              <a:t>	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Moduli (WISPs) and Axions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</a:rPr>
              <a:t>	Connected to the fundamental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</a:rPr>
              <a:t>	scale, here string scale</a:t>
            </a:r>
          </a:p>
        </p:txBody>
      </p:sp>
      <p:grpSp>
        <p:nvGrpSpPr>
          <p:cNvPr id="55299" name="Group 13"/>
          <p:cNvGrpSpPr>
            <a:grpSpLocks/>
          </p:cNvGrpSpPr>
          <p:nvPr/>
        </p:nvGrpSpPr>
        <p:grpSpPr bwMode="auto">
          <a:xfrm>
            <a:off x="6080125" y="2087563"/>
            <a:ext cx="3063875" cy="3322637"/>
            <a:chOff x="1117" y="479"/>
            <a:chExt cx="3041" cy="3677"/>
          </a:xfrm>
        </p:grpSpPr>
        <p:grpSp>
          <p:nvGrpSpPr>
            <p:cNvPr id="55303" name="Group 8"/>
            <p:cNvGrpSpPr>
              <a:grpSpLocks/>
            </p:cNvGrpSpPr>
            <p:nvPr/>
          </p:nvGrpSpPr>
          <p:grpSpPr bwMode="auto">
            <a:xfrm>
              <a:off x="1117" y="479"/>
              <a:ext cx="3041" cy="3677"/>
              <a:chOff x="1603" y="479"/>
              <a:chExt cx="2555" cy="3677"/>
            </a:xfrm>
          </p:grpSpPr>
          <p:pic>
            <p:nvPicPr>
              <p:cNvPr id="55308" name="Picture 4" descr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479"/>
                <a:ext cx="2536" cy="3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309" name="Rectangle 6"/>
              <p:cNvSpPr>
                <a:spLocks noChangeArrowheads="1"/>
              </p:cNvSpPr>
              <p:nvPr/>
            </p:nvSpPr>
            <p:spPr bwMode="auto">
              <a:xfrm>
                <a:off x="3278" y="754"/>
                <a:ext cx="836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8600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7"/>
              <p:cNvSpPr>
                <a:spLocks noChangeArrowheads="1"/>
              </p:cNvSpPr>
              <p:nvPr/>
            </p:nvSpPr>
            <p:spPr bwMode="auto">
              <a:xfrm>
                <a:off x="3322" y="881"/>
                <a:ext cx="836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8600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304" name="Line 9"/>
            <p:cNvSpPr>
              <a:spLocks noChangeShapeType="1"/>
            </p:cNvSpPr>
            <p:nvPr/>
          </p:nvSpPr>
          <p:spPr bwMode="auto">
            <a:xfrm>
              <a:off x="3346" y="1961"/>
              <a:ext cx="425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Line 10"/>
            <p:cNvSpPr>
              <a:spLocks noChangeShapeType="1"/>
            </p:cNvSpPr>
            <p:nvPr/>
          </p:nvSpPr>
          <p:spPr bwMode="auto">
            <a:xfrm flipH="1">
              <a:off x="1122" y="2027"/>
              <a:ext cx="425" cy="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Line 11"/>
            <p:cNvSpPr>
              <a:spLocks noChangeShapeType="1"/>
            </p:cNvSpPr>
            <p:nvPr/>
          </p:nvSpPr>
          <p:spPr bwMode="auto">
            <a:xfrm flipV="1">
              <a:off x="2308" y="586"/>
              <a:ext cx="0" cy="23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Line 12"/>
            <p:cNvSpPr>
              <a:spLocks noChangeShapeType="1"/>
            </p:cNvSpPr>
            <p:nvPr/>
          </p:nvSpPr>
          <p:spPr bwMode="auto">
            <a:xfrm>
              <a:off x="2517" y="3894"/>
              <a:ext cx="6" cy="20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0" name="Line 14"/>
          <p:cNvSpPr>
            <a:spLocks noChangeShapeType="1"/>
          </p:cNvSpPr>
          <p:nvPr/>
        </p:nvSpPr>
        <p:spPr bwMode="auto">
          <a:xfrm flipH="1">
            <a:off x="3952875" y="1292225"/>
            <a:ext cx="12700" cy="754063"/>
          </a:xfrm>
          <a:prstGeom prst="line">
            <a:avLst/>
          </a:prstGeom>
          <a:noFill/>
          <a:ln w="228600">
            <a:solidFill>
              <a:srgbClr val="FFFF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Text Box 15"/>
          <p:cNvSpPr txBox="1">
            <a:spLocks noChangeArrowheads="1"/>
          </p:cNvSpPr>
          <p:nvPr/>
        </p:nvSpPr>
        <p:spPr bwMode="auto">
          <a:xfrm>
            <a:off x="63500" y="6278563"/>
            <a:ext cx="8524875" cy="5794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WISP candidates</a:t>
            </a:r>
          </a:p>
        </p:txBody>
      </p:sp>
      <p:sp>
        <p:nvSpPr>
          <p:cNvPr id="55302" name="Line 16"/>
          <p:cNvSpPr>
            <a:spLocks noChangeShapeType="1"/>
          </p:cNvSpPr>
          <p:nvPr/>
        </p:nvSpPr>
        <p:spPr bwMode="auto">
          <a:xfrm flipH="1">
            <a:off x="4027488" y="5356225"/>
            <a:ext cx="1587" cy="896938"/>
          </a:xfrm>
          <a:prstGeom prst="line">
            <a:avLst/>
          </a:prstGeom>
          <a:noFill/>
          <a:ln w="228600">
            <a:solidFill>
              <a:srgbClr val="FFFF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axionbound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777875"/>
            <a:ext cx="693737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Axion (like particles): Where are we?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56324" name="Picture 5" descr="axionbou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801688"/>
            <a:ext cx="6853237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1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axionbound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777875"/>
            <a:ext cx="693737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Axion (like particles): Where are we?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57348" name="Picture 6" descr="axionbou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801688"/>
            <a:ext cx="6853238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273175" y="979488"/>
            <a:ext cx="6183313" cy="4919662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axionbound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777875"/>
            <a:ext cx="693737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Axion (like particles): Where are we?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57348" name="Picture 6" descr="axionbou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801688"/>
            <a:ext cx="6853238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273175" y="979488"/>
            <a:ext cx="6183313" cy="4919662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41121" y="4124960"/>
            <a:ext cx="6116319" cy="1127760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dirty="0" smtClean="0"/>
              <a:t>Intermediate strings</a:t>
            </a:r>
          </a:p>
          <a:p>
            <a:r>
              <a:rPr lang="en-US" dirty="0" smtClean="0"/>
              <a:t>Funny Higgs arguments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6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1709738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6600" dirty="0" err="1">
                <a:solidFill>
                  <a:srgbClr val="FF0000"/>
                </a:solidFill>
              </a:rPr>
              <a:t>We</a:t>
            </a:r>
            <a:r>
              <a:rPr lang="de-DE" sz="6600" dirty="0">
                <a:solidFill>
                  <a:srgbClr val="FF0000"/>
                </a:solidFill>
              </a:rPr>
              <a:t> </a:t>
            </a:r>
            <a:r>
              <a:rPr lang="de-DE" sz="6600" dirty="0" err="1" smtClean="0">
                <a:solidFill>
                  <a:srgbClr val="FF0000"/>
                </a:solidFill>
              </a:rPr>
              <a:t>know</a:t>
            </a:r>
            <a:r>
              <a:rPr lang="de-DE" sz="6600" dirty="0" smtClean="0">
                <a:solidFill>
                  <a:srgbClr val="FF0000"/>
                </a:solidFill>
              </a:rPr>
              <a:t>.</a:t>
            </a:r>
            <a:r>
              <a:rPr lang="de-DE" sz="6600" dirty="0">
                <a:solidFill>
                  <a:srgbClr val="FF0000"/>
                </a:solidFill>
              </a:rPr>
              <a:t>..</a:t>
            </a:r>
          </a:p>
          <a:p>
            <a:pPr>
              <a:defRPr/>
            </a:pPr>
            <a:endParaRPr lang="de-DE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sz="5400" dirty="0" smtClean="0"/>
              <a:t>…</a:t>
            </a:r>
            <a:r>
              <a:rPr lang="en-GB" sz="5400" dirty="0" smtClean="0"/>
              <a:t>nothing</a:t>
            </a:r>
            <a:endParaRPr lang="en-GB" sz="5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0" y="1917569"/>
            <a:ext cx="91440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6500" dirty="0">
                <a:solidFill>
                  <a:srgbClr val="FF0000"/>
                </a:solidFill>
              </a:rPr>
              <a:t>Hidden </a:t>
            </a:r>
            <a:r>
              <a:rPr lang="de-DE" sz="6500" dirty="0" smtClean="0">
                <a:solidFill>
                  <a:srgbClr val="FF0000"/>
                </a:solidFill>
              </a:rPr>
              <a:t>Photons</a:t>
            </a:r>
          </a:p>
          <a:p>
            <a:endParaRPr lang="de-DE" dirty="0" smtClean="0"/>
          </a:p>
          <a:p>
            <a:r>
              <a:rPr lang="de-DE" dirty="0" smtClean="0"/>
              <a:t>T</a:t>
            </a:r>
            <a:r>
              <a:rPr lang="en-GB" dirty="0" smtClean="0"/>
              <a:t>he power of kinetic mixing</a:t>
            </a:r>
            <a:endParaRPr lang="de-DE" dirty="0"/>
          </a:p>
        </p:txBody>
      </p:sp>
      <p:pic>
        <p:nvPicPr>
          <p:cNvPr id="3" name="Picture 10" descr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23" y="4206002"/>
            <a:ext cx="402113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34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String theory likes extra gauge groups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60419" name="Picture 4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749300"/>
            <a:ext cx="77660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614863"/>
            <a:ext cx="22717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5975"/>
            <a:ext cx="3243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Line 7"/>
          <p:cNvSpPr>
            <a:spLocks noChangeShapeType="1"/>
          </p:cNvSpPr>
          <p:nvPr/>
        </p:nvSpPr>
        <p:spPr bwMode="auto">
          <a:xfrm>
            <a:off x="6818313" y="3527425"/>
            <a:ext cx="685800" cy="649288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 flipV="1">
            <a:off x="7504113" y="3060700"/>
            <a:ext cx="0" cy="10969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9"/>
          <p:cNvSpPr>
            <a:spLocks noChangeShapeType="1"/>
          </p:cNvSpPr>
          <p:nvPr/>
        </p:nvSpPr>
        <p:spPr bwMode="auto">
          <a:xfrm flipH="1" flipV="1">
            <a:off x="6815138" y="2362200"/>
            <a:ext cx="685800" cy="7080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10"/>
          <p:cNvSpPr>
            <a:spLocks noChangeShapeType="1"/>
          </p:cNvSpPr>
          <p:nvPr/>
        </p:nvSpPr>
        <p:spPr bwMode="auto">
          <a:xfrm flipH="1">
            <a:off x="6815138" y="2395538"/>
            <a:ext cx="9525" cy="11747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1"/>
          <p:cNvSpPr>
            <a:spLocks noChangeShapeType="1"/>
          </p:cNvSpPr>
          <p:nvPr/>
        </p:nvSpPr>
        <p:spPr bwMode="auto">
          <a:xfrm flipV="1">
            <a:off x="7870825" y="2906713"/>
            <a:ext cx="0" cy="112077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2"/>
          <p:cNvSpPr>
            <a:spLocks noChangeShapeType="1"/>
          </p:cNvSpPr>
          <p:nvPr/>
        </p:nvSpPr>
        <p:spPr bwMode="auto">
          <a:xfrm flipH="1" flipV="1">
            <a:off x="7205663" y="2286000"/>
            <a:ext cx="665162" cy="6318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3"/>
          <p:cNvSpPr>
            <a:spLocks noChangeShapeType="1"/>
          </p:cNvSpPr>
          <p:nvPr/>
        </p:nvSpPr>
        <p:spPr bwMode="auto">
          <a:xfrm>
            <a:off x="7216775" y="2328863"/>
            <a:ext cx="0" cy="4572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4"/>
          <p:cNvSpPr>
            <a:spLocks noChangeShapeType="1"/>
          </p:cNvSpPr>
          <p:nvPr/>
        </p:nvSpPr>
        <p:spPr bwMode="auto">
          <a:xfrm>
            <a:off x="7500938" y="3722688"/>
            <a:ext cx="369887" cy="3159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AutoShape 15"/>
          <p:cNvSpPr>
            <a:spLocks noChangeArrowheads="1"/>
          </p:cNvSpPr>
          <p:nvPr/>
        </p:nvSpPr>
        <p:spPr bwMode="auto">
          <a:xfrm>
            <a:off x="369888" y="5414963"/>
            <a:ext cx="958850" cy="641350"/>
          </a:xfrm>
          <a:prstGeom prst="rightArrow">
            <a:avLst>
              <a:gd name="adj1" fmla="val 50000"/>
              <a:gd name="adj2" fmla="val 3737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Text Box 16"/>
          <p:cNvSpPr txBox="1">
            <a:spLocks noChangeArrowheads="1"/>
          </p:cNvSpPr>
          <p:nvPr/>
        </p:nvSpPr>
        <p:spPr bwMode="auto">
          <a:xfrm>
            <a:off x="1543050" y="5426075"/>
            <a:ext cx="4224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/>
              <a:t>Many extra U(1)s!</a:t>
            </a:r>
          </a:p>
        </p:txBody>
      </p:sp>
      <p:sp>
        <p:nvSpPr>
          <p:cNvPr id="60432" name="AutoShape 17"/>
          <p:cNvSpPr>
            <a:spLocks noChangeArrowheads="1"/>
          </p:cNvSpPr>
          <p:nvPr/>
        </p:nvSpPr>
        <p:spPr bwMode="auto">
          <a:xfrm>
            <a:off x="649288" y="6172200"/>
            <a:ext cx="958850" cy="641350"/>
          </a:xfrm>
          <a:prstGeom prst="rightArrow">
            <a:avLst>
              <a:gd name="adj1" fmla="val 50000"/>
              <a:gd name="adj2" fmla="val 3737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1681163" y="6183313"/>
            <a:ext cx="5167312" cy="641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Candidates for WISPs</a:t>
            </a:r>
          </a:p>
        </p:txBody>
      </p:sp>
    </p:spTree>
    <p:extLst>
      <p:ext uri="{BB962C8B-B14F-4D97-AF65-F5344CB8AC3E}">
        <p14:creationId xmlns:p14="http://schemas.microsoft.com/office/powerpoint/2010/main" val="30051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Hidden Photons, all over the place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62467" name="Picture 7" descr="pl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288"/>
            <a:ext cx="9144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1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have more concrete predictions?</a:t>
            </a:r>
          </a:p>
          <a:p>
            <a:pPr marL="0" indent="0">
              <a:buNone/>
            </a:pPr>
            <a:r>
              <a:rPr lang="en-US" dirty="0" smtClean="0"/>
              <a:t>   Preferred parameter regions?</a:t>
            </a:r>
          </a:p>
          <a:p>
            <a:endParaRPr lang="en-US" dirty="0"/>
          </a:p>
          <a:p>
            <a:r>
              <a:rPr lang="en-US" dirty="0" smtClean="0"/>
              <a:t>Do these models have other features that can be tested?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(E.g. particles that come along for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ride; SUSY partners, KK modes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produce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the right abundance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+ it needs to be cold!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sp>
        <p:nvSpPr>
          <p:cNvPr id="5" name="Trapezoid 4"/>
          <p:cNvSpPr/>
          <p:nvPr/>
        </p:nvSpPr>
        <p:spPr bwMode="auto">
          <a:xfrm>
            <a:off x="5548233" y="1214249"/>
            <a:ext cx="3308886" cy="3308550"/>
          </a:xfrm>
          <a:prstGeom prst="trapezoid">
            <a:avLst/>
          </a:prstGeom>
          <a:blipFill rotWithShape="1">
            <a:blip r:embed="rId3"/>
            <a:stretch>
              <a:fillRect/>
            </a:stretch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236285" y="3186011"/>
            <a:ext cx="3907716" cy="367198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 dirty="0" smtClean="0">
                <a:latin typeface="Comic Sans MS" charset="0"/>
              </a:rPr>
              <a:t>Production of Cold Bosons</a:t>
            </a:r>
            <a:endParaRPr lang="en-US" sz="2800" dirty="0">
              <a:latin typeface="Comic Sans MS" charset="0"/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  <a:p>
            <a:endParaRPr lang="en-US" sz="1800">
              <a:latin typeface="Comic Sans MS" charset="0"/>
            </a:endParaRPr>
          </a:p>
          <a:p>
            <a:r>
              <a:rPr lang="en-US">
                <a:latin typeface="Comic Sans MS" charset="0"/>
              </a:rPr>
              <a:t>        </a:t>
            </a:r>
            <a:r>
              <a:rPr lang="en-US" baseline="-25000">
                <a:latin typeface="Comic Sans MS" charset="0"/>
                <a:sym typeface="Symbol" charset="0"/>
              </a:rPr>
              <a:t>        </a:t>
            </a:r>
            <a:r>
              <a:rPr lang="en-US">
                <a:latin typeface="Comic Sans MS" charset="0"/>
                <a:sym typeface="Wingdings" charset="0"/>
              </a:rPr>
              <a:t> overdamped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sym typeface="Wingdings" charset="0"/>
              </a:rPr>
              <a:t>                   oscillator</a:t>
            </a:r>
          </a:p>
          <a:p>
            <a:endParaRPr lang="en-US">
              <a:latin typeface="Comic Sans MS" charset="0"/>
              <a:sym typeface="Wingdings" charset="0"/>
            </a:endParaRPr>
          </a:p>
          <a:p>
            <a:endParaRPr lang="en-US">
              <a:latin typeface="Comic Sans MS" charset="0"/>
              <a:sym typeface="Wingdings" charset="0"/>
            </a:endParaRPr>
          </a:p>
          <a:p>
            <a:r>
              <a:rPr lang="en-US" baseline="-25000">
                <a:latin typeface="Comic Sans MS" charset="0"/>
                <a:sym typeface="Symbol" charset="0"/>
              </a:rPr>
              <a:t>                    </a:t>
            </a:r>
            <a:r>
              <a:rPr lang="en-US">
                <a:latin typeface="Comic Sans MS" charset="0"/>
                <a:sym typeface="Wingdings" charset="0"/>
              </a:rPr>
              <a:t> damped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sym typeface="Wingdings" charset="0"/>
              </a:rPr>
              <a:t>	                 oscillator</a:t>
            </a:r>
          </a:p>
          <a:p>
            <a:endParaRPr lang="en-US">
              <a:latin typeface="Comic Sans MS" charset="0"/>
              <a:sym typeface="Wingdings" charset="0"/>
            </a:endParaRPr>
          </a:p>
          <a:p>
            <a:endParaRPr lang="en-US" baseline="-25000">
              <a:latin typeface="Comic Sans MS" charset="0"/>
              <a:sym typeface="Symbol" charset="0"/>
            </a:endParaRPr>
          </a:p>
        </p:txBody>
      </p:sp>
      <p:pic>
        <p:nvPicPr>
          <p:cNvPr id="65539" name="Picture 4" descr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47850"/>
            <a:ext cx="220662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51288"/>
            <a:ext cx="21367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70" y="2211388"/>
            <a:ext cx="1973710" cy="519397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5" y="4246563"/>
            <a:ext cx="1973710" cy="519397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788" y="5781675"/>
            <a:ext cx="3048000" cy="1117600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0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3401" name="Text Box 9"/>
          <p:cNvSpPr txBox="1">
            <a:spLocks noChangeArrowheads="1"/>
          </p:cNvSpPr>
          <p:nvPr/>
        </p:nvSpPr>
        <p:spPr bwMode="auto">
          <a:xfrm>
            <a:off x="3595688" y="6078538"/>
            <a:ext cx="344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 </a:t>
            </a:r>
            <a:r>
              <a:rPr lang="en-US" sz="3200">
                <a:sym typeface="Wingdings" charset="0"/>
              </a:rPr>
              <a:t> Dark Matter</a:t>
            </a:r>
            <a:endParaRPr lang="en-US" sz="3200"/>
          </a:p>
        </p:txBody>
      </p:sp>
      <p:pic>
        <p:nvPicPr>
          <p:cNvPr id="2" name="Picture 1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323" y="898525"/>
            <a:ext cx="4102453" cy="613010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940" y="1981200"/>
            <a:ext cx="172720" cy="1727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1620" y="3322320"/>
            <a:ext cx="152400" cy="152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980" y="5445760"/>
            <a:ext cx="152400" cy="152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val 10"/>
          <p:cNvSpPr/>
          <p:nvPr/>
        </p:nvSpPr>
        <p:spPr bwMode="auto">
          <a:xfrm>
            <a:off x="6492240" y="2316480"/>
            <a:ext cx="264160" cy="2540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461760" y="4439920"/>
            <a:ext cx="264160" cy="2540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0500" y="2357120"/>
            <a:ext cx="152400" cy="152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0" y="4490720"/>
            <a:ext cx="152400" cy="152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80" y="746759"/>
            <a:ext cx="1450340" cy="910679"/>
          </a:xfrm>
          <a:prstGeom prst="rect">
            <a:avLst/>
          </a:prstGeom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3460" y="4135120"/>
            <a:ext cx="172720" cy="1727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084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Misaligned production is super-cold!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Inflation the field is very homogeneous  </a:t>
            </a:r>
            <a:r>
              <a:rPr lang="en-US" dirty="0" smtClean="0">
                <a:sym typeface="Wingdings"/>
              </a:rPr>
              <a:t>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However, we can never prevent fluctuations of horizon size 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From the time of production when         till today this has been reduced to  </a:t>
            </a:r>
            <a:endParaRPr lang="en-US" dirty="0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19" y="1346501"/>
            <a:ext cx="3568295" cy="400932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2635" y="2747252"/>
            <a:ext cx="1264869" cy="45173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54" y="3850555"/>
            <a:ext cx="1239481" cy="319866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6" y="5021514"/>
            <a:ext cx="5898944" cy="869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5787" y="6233112"/>
            <a:ext cx="503670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 </a:t>
            </a:r>
            <a:r>
              <a:rPr lang="en-US" dirty="0" err="1" smtClean="0">
                <a:sym typeface="Wingdings"/>
              </a:rPr>
              <a:t>Superslow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supercold</a:t>
            </a:r>
            <a:r>
              <a:rPr lang="en-US" dirty="0" smtClean="0">
                <a:sym typeface="Wingdings"/>
              </a:rPr>
              <a:t>!</a:t>
            </a:r>
            <a:endParaRPr lang="en-US" dirty="0"/>
          </a:p>
        </p:txBody>
      </p:sp>
      <p:pic>
        <p:nvPicPr>
          <p:cNvPr id="13" name="Picture 12" descr="checkmark-pur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83" y="6045871"/>
            <a:ext cx="601577" cy="8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density ~ (</a:t>
            </a:r>
            <a:r>
              <a:rPr lang="en-US" smtClean="0"/>
              <a:t>ini </a:t>
            </a:r>
            <a:r>
              <a:rPr lang="en-US" dirty="0" smtClean="0"/>
              <a:t>field)^2; in general arbitrary</a:t>
            </a:r>
          </a:p>
          <a:p>
            <a:endParaRPr lang="en-US" dirty="0"/>
          </a:p>
          <a:p>
            <a:r>
              <a:rPr lang="en-US" dirty="0" smtClean="0"/>
              <a:t>For pseudo-Goldstones ~ SSB scale</a:t>
            </a:r>
            <a:endParaRPr lang="en-US" dirty="0"/>
          </a:p>
        </p:txBody>
      </p:sp>
      <p:pic>
        <p:nvPicPr>
          <p:cNvPr id="4" name="Picture 3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02" y="2127657"/>
            <a:ext cx="601577" cy="812129"/>
          </a:xfrm>
          <a:prstGeom prst="rect">
            <a:avLst/>
          </a:prstGeom>
        </p:spPr>
      </p:pic>
      <p:pic>
        <p:nvPicPr>
          <p:cNvPr id="5" name="Picture 4" descr="Screen Shot 2013-05-27 at 3.1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17" y="3117486"/>
            <a:ext cx="4110390" cy="37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9788"/>
            <a:ext cx="8991600" cy="5400675"/>
          </a:xfrm>
        </p:spPr>
        <p:txBody>
          <a:bodyPr/>
          <a:lstStyle/>
          <a:p>
            <a:r>
              <a:rPr lang="en-US" dirty="0" smtClean="0"/>
              <a:t>Energy density ~ (</a:t>
            </a:r>
            <a:r>
              <a:rPr lang="en-US" dirty="0" err="1" smtClean="0"/>
              <a:t>ini</a:t>
            </a:r>
            <a:r>
              <a:rPr lang="en-US" dirty="0" smtClean="0"/>
              <a:t> field)^2; in general arbitrary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pseudo-Goldstones (</a:t>
            </a:r>
            <a:r>
              <a:rPr lang="en-US" dirty="0" err="1" smtClean="0"/>
              <a:t>ini</a:t>
            </a:r>
            <a:r>
              <a:rPr lang="en-US" dirty="0" smtClean="0"/>
              <a:t> field)~ SSB scale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HPs ????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 Can we improve our understanding/models?</a:t>
            </a:r>
            <a:endParaRPr lang="en-US" dirty="0"/>
          </a:p>
        </p:txBody>
      </p:sp>
      <p:pic>
        <p:nvPicPr>
          <p:cNvPr id="4" name="Picture 3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3" y="2650086"/>
            <a:ext cx="601577" cy="812129"/>
          </a:xfrm>
          <a:prstGeom prst="rect">
            <a:avLst/>
          </a:prstGeom>
        </p:spPr>
      </p:pic>
      <p:pic>
        <p:nvPicPr>
          <p:cNvPr id="6" name="Picture 5" descr="unche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14" y="4081554"/>
            <a:ext cx="992982" cy="9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7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Curiosity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9788"/>
            <a:ext cx="8635819" cy="5400675"/>
          </a:xfrm>
        </p:spPr>
        <p:txBody>
          <a:bodyPr/>
          <a:lstStyle/>
          <a:p>
            <a:r>
              <a:rPr lang="en-US" dirty="0" smtClean="0"/>
              <a:t>For HPs the simple EOM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Requires gravitational terms of the form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-- Motivation in fundamental theory?</a:t>
            </a:r>
          </a:p>
          <a:p>
            <a:pPr marL="0" indent="0">
              <a:buNone/>
            </a:pPr>
            <a:r>
              <a:rPr lang="en-US" dirty="0" smtClean="0"/>
              <a:t>-- Effects of different terms?</a:t>
            </a:r>
          </a:p>
          <a:p>
            <a:pPr marL="0" indent="0">
              <a:buNone/>
            </a:pPr>
            <a:r>
              <a:rPr lang="en-US" dirty="0" smtClean="0"/>
              <a:t>-- Effects of such terms for scalars/</a:t>
            </a:r>
            <a:r>
              <a:rPr lang="en-US" dirty="0" err="1" smtClean="0"/>
              <a:t>axions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02" y="1544917"/>
            <a:ext cx="5092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735" y="3054459"/>
            <a:ext cx="3039075" cy="586488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0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omic Sans MS" charset="0"/>
              </a:rPr>
              <a:t>Inventory of the Universe</a:t>
            </a:r>
            <a:endParaRPr lang="en-GB">
              <a:latin typeface="Comic Sans MS" charset="0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2038"/>
            <a:ext cx="8991600" cy="5629275"/>
          </a:xfrm>
        </p:spPr>
        <p:txBody>
          <a:bodyPr/>
          <a:lstStyle/>
          <a:p>
            <a:endParaRPr lang="en-GB">
              <a:latin typeface="Comic Sans MS" charset="0"/>
            </a:endParaRPr>
          </a:p>
        </p:txBody>
      </p:sp>
      <p:graphicFrame>
        <p:nvGraphicFramePr>
          <p:cNvPr id="102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815500"/>
              </p:ext>
            </p:extLst>
          </p:nvPr>
        </p:nvGraphicFramePr>
        <p:xfrm>
          <a:off x="608013" y="1309688"/>
          <a:ext cx="7978775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8" name="Chart" r:id="rId3" imgW="7353300" imgH="4089400" progId="MSGraph.Chart.8">
                  <p:embed followColorScheme="full"/>
                </p:oleObj>
              </mc:Choice>
              <mc:Fallback>
                <p:oleObj name="Chart" r:id="rId3" imgW="7353300" imgH="4089400" progId="MSGraph.Chart.8">
                  <p:embed followColorScheme="full"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1309688"/>
                        <a:ext cx="7978775" cy="4314825"/>
                      </a:xfrm>
                      <a:prstGeom prst="rect">
                        <a:avLst/>
                      </a:prstGeom>
                      <a:solidFill>
                        <a:srgbClr val="000080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17961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0" name="Rectangle 12"/>
          <p:cNvSpPr>
            <a:spLocks noChangeArrowheads="1"/>
          </p:cNvSpPr>
          <p:nvPr/>
        </p:nvSpPr>
        <p:spPr bwMode="auto">
          <a:xfrm>
            <a:off x="2999015" y="1253663"/>
            <a:ext cx="3127375" cy="765175"/>
          </a:xfrm>
          <a:prstGeom prst="rect">
            <a:avLst/>
          </a:prstGeom>
          <a:solidFill>
            <a:srgbClr val="00008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l" defTabSz="974725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Dark Energy 68%</a:t>
            </a: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0" y="2516401"/>
            <a:ext cx="1837022" cy="931863"/>
          </a:xfrm>
          <a:prstGeom prst="rect">
            <a:avLst/>
          </a:prstGeom>
          <a:solidFill>
            <a:srgbClr val="00008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l" defTabSz="974725"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Neutrinos</a:t>
            </a:r>
          </a:p>
          <a:p>
            <a:pPr algn="l" defTabSz="974725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0.1-0.5%</a:t>
            </a:r>
          </a:p>
        </p:txBody>
      </p:sp>
      <p:sp>
        <p:nvSpPr>
          <p:cNvPr id="140302" name="Rectangle 14"/>
          <p:cNvSpPr>
            <a:spLocks noChangeArrowheads="1"/>
          </p:cNvSpPr>
          <p:nvPr/>
        </p:nvSpPr>
        <p:spPr bwMode="auto">
          <a:xfrm>
            <a:off x="4197336" y="4570198"/>
            <a:ext cx="2438400" cy="93345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l" defTabSz="974725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Dark Matter </a:t>
            </a:r>
          </a:p>
          <a:p>
            <a:pPr algn="l" defTabSz="974725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27%</a:t>
            </a:r>
          </a:p>
        </p:txBody>
      </p:sp>
      <p:sp>
        <p:nvSpPr>
          <p:cNvPr id="140303" name="Rectangle 15"/>
          <p:cNvSpPr>
            <a:spLocks noChangeArrowheads="1"/>
          </p:cNvSpPr>
          <p:nvPr/>
        </p:nvSpPr>
        <p:spPr bwMode="auto">
          <a:xfrm>
            <a:off x="0" y="4286605"/>
            <a:ext cx="2585437" cy="1025144"/>
          </a:xfrm>
          <a:prstGeom prst="rect">
            <a:avLst/>
          </a:prstGeom>
          <a:solidFill>
            <a:srgbClr val="00008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74725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Ordinary matter </a:t>
            </a:r>
          </a:p>
          <a:p>
            <a:pPr defTabSz="974725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non-</a:t>
            </a:r>
            <a:r>
              <a:rPr lang="en-US" smtClean="0"/>
              <a:t>thermal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Decays of heavier particles</a:t>
            </a:r>
          </a:p>
          <a:p>
            <a:endParaRPr lang="en-US" dirty="0"/>
          </a:p>
          <a:p>
            <a:r>
              <a:rPr lang="en-US" dirty="0" smtClean="0"/>
              <a:t>Decays of Topological defects, such as cosmic strings or domain walls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(May be very relevant for </a:t>
            </a:r>
            <a:r>
              <a:rPr lang="en-US" dirty="0" err="1" smtClean="0"/>
              <a:t>axions</a:t>
            </a:r>
            <a:r>
              <a:rPr lang="en-US" dirty="0" smtClean="0"/>
              <a:t>!)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More???</a:t>
            </a:r>
          </a:p>
        </p:txBody>
      </p:sp>
    </p:spTree>
    <p:extLst>
      <p:ext uri="{BB962C8B-B14F-4D97-AF65-F5344CB8AC3E}">
        <p14:creationId xmlns:p14="http://schemas.microsoft.com/office/powerpoint/2010/main" val="87041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+ Cosmology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DM particle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needs to</a:t>
            </a:r>
          </a:p>
          <a:p>
            <a:pPr marL="0" indent="0">
              <a:buNone/>
            </a:pPr>
            <a:r>
              <a:rPr lang="en-US" dirty="0" smtClean="0"/>
              <a:t>  survive on cosmological</a:t>
            </a:r>
          </a:p>
          <a:p>
            <a:pPr marL="0" indent="0">
              <a:buNone/>
            </a:pPr>
            <a:r>
              <a:rPr lang="en-US" dirty="0" smtClean="0"/>
              <a:t>  time-scales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should not be in conflict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with cosmological</a:t>
            </a:r>
          </a:p>
          <a:p>
            <a:pPr marL="0" indent="0">
              <a:buNone/>
            </a:pPr>
            <a:r>
              <a:rPr lang="en-US" dirty="0" smtClean="0"/>
              <a:t>  observations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sp>
        <p:nvSpPr>
          <p:cNvPr id="5" name="Trapezoid 4"/>
          <p:cNvSpPr/>
          <p:nvPr/>
        </p:nvSpPr>
        <p:spPr bwMode="auto">
          <a:xfrm>
            <a:off x="5548233" y="1214249"/>
            <a:ext cx="3308886" cy="3308550"/>
          </a:xfrm>
          <a:prstGeom prst="trapezoid">
            <a:avLst/>
          </a:prstGeom>
          <a:blipFill rotWithShape="1">
            <a:blip r:embed="rId3"/>
            <a:stretch>
              <a:fillRect/>
            </a:stretch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236285" y="3186012"/>
            <a:ext cx="3907716" cy="259559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2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 dirty="0" err="1" smtClean="0">
                <a:latin typeface="Comic Sans MS" charset="0"/>
              </a:rPr>
              <a:t>Axion</a:t>
            </a:r>
            <a:r>
              <a:rPr lang="en-US" sz="2400" dirty="0" smtClean="0">
                <a:latin typeface="Comic Sans MS" charset="0"/>
              </a:rPr>
              <a:t>(-like particle)</a:t>
            </a:r>
            <a:r>
              <a:rPr lang="en-US" sz="2800" dirty="0" smtClean="0">
                <a:latin typeface="Comic Sans MS" charset="0"/>
              </a:rPr>
              <a:t> Dark </a:t>
            </a:r>
            <a:r>
              <a:rPr lang="en-US" sz="2800" dirty="0">
                <a:latin typeface="Comic Sans MS" charset="0"/>
              </a:rPr>
              <a:t>Matter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5" name="Picture 4" descr="Screen Shot 2013-05-27 at 3.1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" y="949691"/>
            <a:ext cx="6291580" cy="57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Hidden Photon Dark Matter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67587" name="Picture 4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890588"/>
            <a:ext cx="764857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25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state…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cosmology is in good shape</a:t>
            </a:r>
          </a:p>
          <a:p>
            <a:endParaRPr lang="en-US" dirty="0"/>
          </a:p>
          <a:p>
            <a:r>
              <a:rPr lang="en-US" dirty="0" smtClean="0"/>
              <a:t>Peculiarities could arise from unusual things like BEC formation </a:t>
            </a:r>
            <a:r>
              <a:rPr lang="en-US" dirty="0" smtClean="0">
                <a:sym typeface="Wingdings"/>
              </a:rPr>
              <a:t> see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8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we have astrophysical</a:t>
            </a:r>
          </a:p>
          <a:p>
            <a:pPr marL="0" indent="0">
              <a:buNone/>
            </a:pPr>
            <a:r>
              <a:rPr lang="en-US" dirty="0" smtClean="0"/>
              <a:t>  or cosmological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signatures?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sp>
        <p:nvSpPr>
          <p:cNvPr id="5" name="Trapezoid 4"/>
          <p:cNvSpPr/>
          <p:nvPr/>
        </p:nvSpPr>
        <p:spPr bwMode="auto">
          <a:xfrm>
            <a:off x="5670783" y="1214250"/>
            <a:ext cx="2963515" cy="2261398"/>
          </a:xfrm>
          <a:prstGeom prst="trapezoid">
            <a:avLst>
              <a:gd name="adj" fmla="val 33868"/>
            </a:avLst>
          </a:prstGeom>
          <a:blipFill rotWithShape="1">
            <a:blip r:embed="rId3"/>
            <a:stretch>
              <a:fillRect/>
            </a:stretch>
          </a:blip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8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+ evaporation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9788"/>
            <a:ext cx="8863255" cy="5400675"/>
          </a:xfrm>
        </p:spPr>
        <p:txBody>
          <a:bodyPr/>
          <a:lstStyle/>
          <a:p>
            <a:r>
              <a:rPr lang="en-US" dirty="0" smtClean="0"/>
              <a:t>The same things affecting our viability could be used for detection</a:t>
            </a:r>
          </a:p>
          <a:p>
            <a:r>
              <a:rPr lang="en-US" dirty="0" smtClean="0"/>
              <a:t>For example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200" dirty="0"/>
          </a:p>
          <a:p>
            <a:r>
              <a:rPr lang="en-US" dirty="0" smtClean="0"/>
              <a:t>Works probably only when “around the corner”</a:t>
            </a:r>
            <a:endParaRPr lang="en-US" dirty="0"/>
          </a:p>
        </p:txBody>
      </p:sp>
      <p:pic>
        <p:nvPicPr>
          <p:cNvPr id="4" name="Picture 3" descr="Screen Shot 2013-05-27 at 3.1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80" y="2013160"/>
            <a:ext cx="4360799" cy="39683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386762" y="2287877"/>
            <a:ext cx="3584646" cy="2098721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27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+ evaporation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9788"/>
            <a:ext cx="8863255" cy="5400675"/>
          </a:xfrm>
        </p:spPr>
        <p:txBody>
          <a:bodyPr/>
          <a:lstStyle/>
          <a:p>
            <a:r>
              <a:rPr lang="en-US" dirty="0" smtClean="0"/>
              <a:t>A possible exception:</a:t>
            </a:r>
          </a:p>
          <a:p>
            <a:pPr marL="0" indent="0">
              <a:buNone/>
            </a:pPr>
            <a:r>
              <a:rPr lang="en-US" dirty="0" smtClean="0"/>
              <a:t>  interesting region for CMB spectral probes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386762" y="2287877"/>
            <a:ext cx="3584646" cy="2098721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4" descr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14" y="2201727"/>
            <a:ext cx="5250042" cy="359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3183879" y="2094046"/>
            <a:ext cx="2558567" cy="1510165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5214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Truly new + </a:t>
            </a:r>
            <a:r>
              <a:rPr lang="en-US" dirty="0" err="1" smtClean="0"/>
              <a:t>WISPy</a:t>
            </a:r>
            <a:r>
              <a:rPr lang="en-US" dirty="0" smtClean="0"/>
              <a:t>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9788"/>
            <a:ext cx="8991600" cy="5400675"/>
          </a:xfrm>
        </p:spPr>
        <p:txBody>
          <a:bodyPr/>
          <a:lstStyle/>
          <a:p>
            <a:r>
              <a:rPr lang="en-US" b="0" dirty="0"/>
              <a:t>m</a:t>
            </a:r>
            <a:r>
              <a:rPr lang="en-US" baseline="-25000" dirty="0"/>
              <a:t>WISP</a:t>
            </a:r>
            <a:r>
              <a:rPr lang="en-US" dirty="0"/>
              <a:t>~10</a:t>
            </a:r>
            <a:r>
              <a:rPr lang="en-US" baseline="30000" dirty="0" smtClean="0"/>
              <a:t>-22</a:t>
            </a:r>
            <a:r>
              <a:rPr lang="en-US" dirty="0" smtClean="0"/>
              <a:t> </a:t>
            </a:r>
            <a:r>
              <a:rPr lang="en-US" dirty="0" err="1"/>
              <a:t>eV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ym typeface="Wingdings"/>
              </a:rPr>
              <a:t> Changes in structure formation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        a la warm dark matter??</a:t>
            </a:r>
            <a:r>
              <a:rPr lang="en-US" dirty="0" smtClean="0">
                <a:sym typeface="Wingdings"/>
              </a:rPr>
              <a:t>?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 Can it help with halo problem?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Novel state of matter BEC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 Collective behavior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       imprints in structure formation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Bose-Einstein Condensation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9788"/>
            <a:ext cx="8866340" cy="5400675"/>
          </a:xfrm>
        </p:spPr>
        <p:txBody>
          <a:bodyPr/>
          <a:lstStyle/>
          <a:p>
            <a:r>
              <a:rPr lang="en-US" dirty="0" smtClean="0"/>
              <a:t>For WISPs very high occupation numbers are a typical feature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However for BEC we need a significant proportion in a single state!!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dirty="0" smtClean="0"/>
              <a:t>To have collective behavior on a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1000 </a:t>
            </a:r>
            <a:r>
              <a:rPr lang="en-US" dirty="0" err="1" smtClean="0"/>
              <a:t>lightyear</a:t>
            </a:r>
            <a:r>
              <a:rPr lang="en-US" dirty="0" smtClean="0"/>
              <a:t> scale we need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 Significant re-shuffling/interactions needed</a:t>
            </a:r>
            <a:endParaRPr lang="en-US" dirty="0"/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38" y="4287524"/>
            <a:ext cx="2334451" cy="757939"/>
          </a:xfrm>
          <a:prstGeom prst="rect">
            <a:avLst/>
          </a:prstGeom>
        </p:spPr>
      </p:pic>
      <p:pic>
        <p:nvPicPr>
          <p:cNvPr id="7" name="Picture 6" descr="Screen Shot 2013-06-16 at 3.27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84" y="1812111"/>
            <a:ext cx="6644616" cy="7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2163347"/>
            <a:ext cx="9144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6600" dirty="0" smtClean="0">
                <a:solidFill>
                  <a:srgbClr val="FF0000"/>
                </a:solidFill>
              </a:rPr>
              <a:t>Can Dark Matter </a:t>
            </a:r>
          </a:p>
          <a:p>
            <a:pPr>
              <a:defRPr/>
            </a:pPr>
            <a:r>
              <a:rPr lang="de-DE" sz="6600" dirty="0" err="1" smtClean="0">
                <a:solidFill>
                  <a:srgbClr val="FF0000"/>
                </a:solidFill>
              </a:rPr>
              <a:t>be</a:t>
            </a:r>
            <a:r>
              <a:rPr lang="de-DE" sz="6600" dirty="0" smtClean="0">
                <a:solidFill>
                  <a:srgbClr val="FF0000"/>
                </a:solidFill>
              </a:rPr>
              <a:t> </a:t>
            </a:r>
            <a:r>
              <a:rPr lang="de-DE" sz="6600" dirty="0" err="1" smtClean="0">
                <a:solidFill>
                  <a:srgbClr val="FF0000"/>
                </a:solidFill>
              </a:rPr>
              <a:t>WISPy</a:t>
            </a:r>
            <a:r>
              <a:rPr lang="de-DE" sz="6600" dirty="0" smtClean="0">
                <a:solidFill>
                  <a:srgbClr val="FF0000"/>
                </a:solidFill>
              </a:rPr>
              <a:t>?</a:t>
            </a:r>
          </a:p>
          <a:p>
            <a:pPr>
              <a:defRPr/>
            </a:pPr>
            <a:r>
              <a:rPr lang="de-DE" sz="3200" dirty="0" smtClean="0"/>
              <a:t>(</a:t>
            </a:r>
            <a:r>
              <a:rPr lang="de-DE" sz="3200" dirty="0" err="1" smtClean="0">
                <a:solidFill>
                  <a:srgbClr val="FF0000"/>
                </a:solidFill>
              </a:rPr>
              <a:t>W</a:t>
            </a:r>
            <a:r>
              <a:rPr lang="de-DE" sz="3200" dirty="0" err="1" smtClean="0"/>
              <a:t>eakly</a:t>
            </a:r>
            <a:r>
              <a:rPr lang="de-DE" sz="3200" dirty="0" smtClean="0"/>
              <a:t> </a:t>
            </a:r>
            <a:r>
              <a:rPr lang="de-DE" sz="3200" dirty="0" err="1" smtClean="0">
                <a:solidFill>
                  <a:srgbClr val="FF0000"/>
                </a:solidFill>
              </a:rPr>
              <a:t>I</a:t>
            </a:r>
            <a:r>
              <a:rPr lang="de-DE" sz="3200" dirty="0" err="1" smtClean="0"/>
              <a:t>nteracting</a:t>
            </a:r>
            <a:r>
              <a:rPr lang="de-DE" sz="3200" dirty="0" smtClean="0"/>
              <a:t> </a:t>
            </a:r>
            <a:r>
              <a:rPr lang="de-DE" sz="3200" dirty="0" smtClean="0">
                <a:solidFill>
                  <a:srgbClr val="FF0000"/>
                </a:solidFill>
              </a:rPr>
              <a:t>S</a:t>
            </a:r>
            <a:r>
              <a:rPr lang="de-DE" sz="3200" dirty="0" smtClean="0"/>
              <a:t>ub-eV </a:t>
            </a:r>
            <a:r>
              <a:rPr lang="de-DE" sz="3200" dirty="0" err="1" smtClean="0">
                <a:solidFill>
                  <a:srgbClr val="FF0000"/>
                </a:solidFill>
              </a:rPr>
              <a:t>P</a:t>
            </a:r>
            <a:r>
              <a:rPr lang="de-DE" sz="3200" dirty="0" err="1" smtClean="0"/>
              <a:t>articley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pic>
        <p:nvPicPr>
          <p:cNvPr id="11266" name="Picture 4" descr="purple drag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5384800"/>
            <a:ext cx="205105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7340071" y="6096000"/>
            <a:ext cx="1131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 smtClean="0"/>
              <a:t>Dark Matter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797989" y="4728491"/>
            <a:ext cx="9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lim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 smtClean="0"/>
              <a:t>Interactions? </a:t>
            </a:r>
            <a:r>
              <a:rPr lang="en-US" sz="2800" dirty="0"/>
              <a:t>very small !!!!!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However, interaction rates could be Bose enhanced by factors</a:t>
            </a:r>
          </a:p>
          <a:p>
            <a:endParaRPr lang="en-US" dirty="0"/>
          </a:p>
          <a:p>
            <a:r>
              <a:rPr lang="en-US" dirty="0" smtClean="0"/>
              <a:t>Large contributions from long-range gravitational interactions???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dirty="0" smtClean="0">
                <a:sym typeface="Wingdings"/>
              </a:rPr>
              <a:t> More by </a:t>
            </a:r>
            <a:r>
              <a:rPr lang="en-US" dirty="0" err="1" smtClean="0">
                <a:sym typeface="Wingdings"/>
              </a:rPr>
              <a:t>Sacha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3-06-16 at 3.3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2" y="1463803"/>
            <a:ext cx="5118376" cy="872571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227" y="3379124"/>
            <a:ext cx="1497956" cy="3744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282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personal note on BEC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preliminary/work in progress!!!</a:t>
            </a:r>
          </a:p>
          <a:p>
            <a:endParaRPr lang="en-US" dirty="0"/>
          </a:p>
          <a:p>
            <a:r>
              <a:rPr lang="en-US" dirty="0" smtClean="0"/>
              <a:t>BEC formation is non-equilibrium</a:t>
            </a:r>
          </a:p>
          <a:p>
            <a:pPr lvl="1"/>
            <a:r>
              <a:rPr lang="en-US" dirty="0" smtClean="0"/>
              <a:t>For equilibrium need to establish exponential tail with         </a:t>
            </a:r>
            <a:r>
              <a:rPr lang="en-US" dirty="0" smtClean="0">
                <a:sym typeface="Wingdings"/>
              </a:rPr>
              <a:t> no enhanced rates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Non-equilibrium calculation suggests condensate formation!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BEC fraction may differ from equilibrium value</a:t>
            </a:r>
            <a:endParaRPr lang="en-US" dirty="0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34" y="2846133"/>
            <a:ext cx="943135" cy="3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Laboratory tests</a:t>
            </a:r>
          </a:p>
          <a:p>
            <a:endParaRPr lang="en-US" dirty="0"/>
          </a:p>
          <a:p>
            <a:r>
              <a:rPr lang="en-US" dirty="0" smtClean="0"/>
              <a:t>Direct Detection</a:t>
            </a:r>
          </a:p>
          <a:p>
            <a:pPr lvl="1"/>
            <a:r>
              <a:rPr lang="en-US" dirty="0" smtClean="0"/>
              <a:t>Discovery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Dark Astronomy</a:t>
            </a:r>
          </a:p>
          <a:p>
            <a:pPr marL="457200" lvl="1" indent="0">
              <a:buNone/>
            </a:pPr>
            <a:r>
              <a:rPr lang="en-US" dirty="0" smtClean="0"/>
              <a:t> (Directional Detection)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pic>
        <p:nvPicPr>
          <p:cNvPr id="7" name="Picture 6" descr="mona_pig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79" y="886782"/>
            <a:ext cx="3963421" cy="59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de-DE">
                <a:latin typeface="Comic Sans MS" charset="0"/>
              </a:rPr>
              <a:t>Use a plentiful source of HPs</a:t>
            </a:r>
            <a:endParaRPr lang="en-GB">
              <a:latin typeface="Comic Sans MS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>
                <a:latin typeface="Comic Sans MS" charset="0"/>
              </a:rPr>
              <a:t>Photon Regeneration</a:t>
            </a:r>
            <a:endParaRPr lang="en-GB">
              <a:latin typeface="Comic Sans MS" charset="0"/>
            </a:endParaRPr>
          </a:p>
        </p:txBody>
      </p:sp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735263"/>
            <a:ext cx="5297487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2339975" y="3341688"/>
            <a:ext cx="5737225" cy="29495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5446" name="AutoShape 6"/>
          <p:cNvSpPr>
            <a:spLocks noChangeArrowheads="1"/>
          </p:cNvSpPr>
          <p:nvPr/>
        </p:nvSpPr>
        <p:spPr bwMode="auto">
          <a:xfrm rot="5400000" flipH="1">
            <a:off x="1572419" y="2743994"/>
            <a:ext cx="754062" cy="901700"/>
          </a:xfrm>
          <a:custGeom>
            <a:avLst/>
            <a:gdLst>
              <a:gd name="G0" fmla="+- 9058 0 0"/>
              <a:gd name="G1" fmla="+- 16500 0 0"/>
              <a:gd name="G2" fmla="+- 9058 0 0"/>
              <a:gd name="G3" fmla="*/ 9058 1 2"/>
              <a:gd name="G4" fmla="+- G3 10800 0"/>
              <a:gd name="G5" fmla="+- 21600 9058 16500"/>
              <a:gd name="G6" fmla="+- 16500 9058 0"/>
              <a:gd name="G7" fmla="*/ G6 1 2"/>
              <a:gd name="G8" fmla="*/ 165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6500 1 2"/>
              <a:gd name="G15" fmla="+- G5 0 G4"/>
              <a:gd name="G16" fmla="+- G0 0 G4"/>
              <a:gd name="G17" fmla="*/ G2 G15 G16"/>
              <a:gd name="T0" fmla="*/ 15329 w 21600"/>
              <a:gd name="T1" fmla="*/ 0 h 21600"/>
              <a:gd name="T2" fmla="*/ 9058 w 21600"/>
              <a:gd name="T3" fmla="*/ 9058 h 21600"/>
              <a:gd name="T4" fmla="*/ 0 w 21600"/>
              <a:gd name="T5" fmla="*/ 20067 h 21600"/>
              <a:gd name="T6" fmla="*/ 8250 w 21600"/>
              <a:gd name="T7" fmla="*/ 21600 h 21600"/>
              <a:gd name="T8" fmla="*/ 16500 w 21600"/>
              <a:gd name="T9" fmla="*/ 16729 h 21600"/>
              <a:gd name="T10" fmla="*/ 21600 w 21600"/>
              <a:gd name="T11" fmla="*/ 905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29" y="0"/>
                </a:moveTo>
                <a:lnTo>
                  <a:pt x="9058" y="9058"/>
                </a:lnTo>
                <a:lnTo>
                  <a:pt x="14158" y="9058"/>
                </a:lnTo>
                <a:lnTo>
                  <a:pt x="14158" y="18534"/>
                </a:lnTo>
                <a:lnTo>
                  <a:pt x="0" y="18534"/>
                </a:lnTo>
                <a:lnTo>
                  <a:pt x="0" y="21600"/>
                </a:lnTo>
                <a:lnTo>
                  <a:pt x="16500" y="21600"/>
                </a:lnTo>
                <a:lnTo>
                  <a:pt x="16500" y="9058"/>
                </a:lnTo>
                <a:lnTo>
                  <a:pt x="21600" y="9058"/>
                </a:lnTo>
                <a:close/>
              </a:path>
            </a:pathLst>
          </a:custGeom>
          <a:solidFill>
            <a:srgbClr val="FF00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5447" name="Text Box 7"/>
          <p:cNvSpPr txBox="1">
            <a:spLocks noChangeArrowheads="1"/>
          </p:cNvSpPr>
          <p:nvPr/>
        </p:nvSpPr>
        <p:spPr bwMode="auto">
          <a:xfrm>
            <a:off x="152400" y="3748088"/>
            <a:ext cx="29892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>
                <a:solidFill>
                  <a:srgbClr val="FF0000"/>
                </a:solidFill>
              </a:rPr>
              <a:t>Hidden photon</a:t>
            </a:r>
          </a:p>
          <a:p>
            <a:pPr>
              <a:defRPr/>
            </a:pPr>
            <a:r>
              <a:rPr lang="de-DE" sz="3200">
                <a:solidFill>
                  <a:srgbClr val="FF0000"/>
                </a:solidFill>
              </a:rPr>
              <a:t>(dark matter)</a:t>
            </a:r>
            <a:endParaRPr lang="en-GB" sz="3200">
              <a:solidFill>
                <a:srgbClr val="FF0000"/>
              </a:solidFill>
            </a:endParaRPr>
          </a:p>
        </p:txBody>
      </p:sp>
      <p:sp>
        <p:nvSpPr>
          <p:cNvPr id="445448" name="AutoShape 8"/>
          <p:cNvSpPr>
            <a:spLocks noChangeArrowheads="1"/>
          </p:cNvSpPr>
          <p:nvPr/>
        </p:nvSpPr>
        <p:spPr bwMode="auto">
          <a:xfrm rot="10800000" flipH="1">
            <a:off x="6867525" y="1922463"/>
            <a:ext cx="754063" cy="790575"/>
          </a:xfrm>
          <a:custGeom>
            <a:avLst/>
            <a:gdLst>
              <a:gd name="G0" fmla="+- 9058 0 0"/>
              <a:gd name="G1" fmla="+- 16500 0 0"/>
              <a:gd name="G2" fmla="+- 9058 0 0"/>
              <a:gd name="G3" fmla="*/ 9058 1 2"/>
              <a:gd name="G4" fmla="+- G3 10800 0"/>
              <a:gd name="G5" fmla="+- 21600 9058 16500"/>
              <a:gd name="G6" fmla="+- 16500 9058 0"/>
              <a:gd name="G7" fmla="*/ G6 1 2"/>
              <a:gd name="G8" fmla="*/ 165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6500 1 2"/>
              <a:gd name="G15" fmla="+- G5 0 G4"/>
              <a:gd name="G16" fmla="+- G0 0 G4"/>
              <a:gd name="G17" fmla="*/ G2 G15 G16"/>
              <a:gd name="T0" fmla="*/ 15329 w 21600"/>
              <a:gd name="T1" fmla="*/ 0 h 21600"/>
              <a:gd name="T2" fmla="*/ 9058 w 21600"/>
              <a:gd name="T3" fmla="*/ 9058 h 21600"/>
              <a:gd name="T4" fmla="*/ 0 w 21600"/>
              <a:gd name="T5" fmla="*/ 20067 h 21600"/>
              <a:gd name="T6" fmla="*/ 8250 w 21600"/>
              <a:gd name="T7" fmla="*/ 21600 h 21600"/>
              <a:gd name="T8" fmla="*/ 16500 w 21600"/>
              <a:gd name="T9" fmla="*/ 16729 h 21600"/>
              <a:gd name="T10" fmla="*/ 21600 w 21600"/>
              <a:gd name="T11" fmla="*/ 905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29" y="0"/>
                </a:moveTo>
                <a:lnTo>
                  <a:pt x="9058" y="9058"/>
                </a:lnTo>
                <a:lnTo>
                  <a:pt x="14158" y="9058"/>
                </a:lnTo>
                <a:lnTo>
                  <a:pt x="14158" y="18534"/>
                </a:lnTo>
                <a:lnTo>
                  <a:pt x="0" y="18534"/>
                </a:lnTo>
                <a:lnTo>
                  <a:pt x="0" y="21600"/>
                </a:lnTo>
                <a:lnTo>
                  <a:pt x="16500" y="21600"/>
                </a:lnTo>
                <a:lnTo>
                  <a:pt x="16500" y="9058"/>
                </a:lnTo>
                <a:lnTo>
                  <a:pt x="21600" y="9058"/>
                </a:lnTo>
                <a:close/>
              </a:path>
            </a:pathLst>
          </a:custGeom>
          <a:solidFill>
            <a:srgbClr val="FF00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5449" name="Text Box 9"/>
          <p:cNvSpPr txBox="1">
            <a:spLocks noChangeArrowheads="1"/>
          </p:cNvSpPr>
          <p:nvPr/>
        </p:nvSpPr>
        <p:spPr bwMode="auto">
          <a:xfrm>
            <a:off x="2449513" y="1676400"/>
            <a:ext cx="4806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>
                <a:solidFill>
                  <a:srgbClr val="FF0000"/>
                </a:solidFill>
              </a:rPr>
              <a:t>Photon </a:t>
            </a:r>
          </a:p>
          <a:p>
            <a:pPr>
              <a:defRPr/>
            </a:pPr>
            <a:r>
              <a:rPr lang="de-DE" sz="3200">
                <a:solidFill>
                  <a:srgbClr val="FF0000"/>
                </a:solidFill>
              </a:rPr>
              <a:t>(amplified in resonator)</a:t>
            </a:r>
            <a:endParaRPr lang="en-GB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8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155575"/>
            <a:ext cx="7850188" cy="461963"/>
          </a:xfrm>
        </p:spPr>
        <p:txBody>
          <a:bodyPr/>
          <a:lstStyle/>
          <a:p>
            <a:r>
              <a:rPr lang="de-DE" sz="3000">
                <a:latin typeface="Comic Sans MS" charset="0"/>
              </a:rPr>
              <a:t>Signal: Total energy of hidden photon</a:t>
            </a:r>
            <a:endParaRPr lang="en-GB" sz="3000">
              <a:latin typeface="Comic Sans MS" charset="0"/>
            </a:endParaRP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2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6432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2133" name="AutoShape 5"/>
          <p:cNvSpPr>
            <a:spLocks noChangeArrowheads="1"/>
          </p:cNvSpPr>
          <p:nvPr/>
        </p:nvSpPr>
        <p:spPr bwMode="auto">
          <a:xfrm flipH="1">
            <a:off x="3724275" y="5738813"/>
            <a:ext cx="901700" cy="825500"/>
          </a:xfrm>
          <a:custGeom>
            <a:avLst/>
            <a:gdLst>
              <a:gd name="G0" fmla="+- 9058 0 0"/>
              <a:gd name="G1" fmla="+- 16500 0 0"/>
              <a:gd name="G2" fmla="+- 9058 0 0"/>
              <a:gd name="G3" fmla="*/ 9058 1 2"/>
              <a:gd name="G4" fmla="+- G3 10800 0"/>
              <a:gd name="G5" fmla="+- 21600 9058 16500"/>
              <a:gd name="G6" fmla="+- 16500 9058 0"/>
              <a:gd name="G7" fmla="*/ G6 1 2"/>
              <a:gd name="G8" fmla="*/ 165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6500 1 2"/>
              <a:gd name="G15" fmla="+- G5 0 G4"/>
              <a:gd name="G16" fmla="+- G0 0 G4"/>
              <a:gd name="G17" fmla="*/ G2 G15 G16"/>
              <a:gd name="T0" fmla="*/ 15329 w 21600"/>
              <a:gd name="T1" fmla="*/ 0 h 21600"/>
              <a:gd name="T2" fmla="*/ 9058 w 21600"/>
              <a:gd name="T3" fmla="*/ 9058 h 21600"/>
              <a:gd name="T4" fmla="*/ 0 w 21600"/>
              <a:gd name="T5" fmla="*/ 20067 h 21600"/>
              <a:gd name="T6" fmla="*/ 8250 w 21600"/>
              <a:gd name="T7" fmla="*/ 21600 h 21600"/>
              <a:gd name="T8" fmla="*/ 16500 w 21600"/>
              <a:gd name="T9" fmla="*/ 16729 h 21600"/>
              <a:gd name="T10" fmla="*/ 21600 w 21600"/>
              <a:gd name="T11" fmla="*/ 905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29" y="0"/>
                </a:moveTo>
                <a:lnTo>
                  <a:pt x="9058" y="9058"/>
                </a:lnTo>
                <a:lnTo>
                  <a:pt x="14158" y="9058"/>
                </a:lnTo>
                <a:lnTo>
                  <a:pt x="14158" y="18534"/>
                </a:lnTo>
                <a:lnTo>
                  <a:pt x="0" y="18534"/>
                </a:lnTo>
                <a:lnTo>
                  <a:pt x="0" y="21600"/>
                </a:lnTo>
                <a:lnTo>
                  <a:pt x="16500" y="21600"/>
                </a:lnTo>
                <a:lnTo>
                  <a:pt x="16500" y="9058"/>
                </a:lnTo>
                <a:lnTo>
                  <a:pt x="21600" y="9058"/>
                </a:lnTo>
                <a:close/>
              </a:path>
            </a:pathLst>
          </a:custGeom>
          <a:solidFill>
            <a:srgbClr val="FF00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2134" name="Text Box 6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4672013" y="5905500"/>
            <a:ext cx="3227387" cy="95250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w="38100" cap="sq" cmpd="sng">
                <a:solidFill>
                  <a:srgbClr val="0000FF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kumimoji="0" lang="de-DE">
                <a:latin typeface="Comic Sans MS" charset="0"/>
              </a:rPr>
              <a:t>Virial velocity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kumimoji="0" lang="de-DE">
                <a:latin typeface="Comic Sans MS" charset="0"/>
              </a:rPr>
              <a:t>in galaxy halo!</a:t>
            </a:r>
            <a:endParaRPr kumimoji="0" lang="en-GB">
              <a:latin typeface="Comic Sans MS" charset="0"/>
            </a:endParaRPr>
          </a:p>
        </p:txBody>
      </p:sp>
      <p:pic>
        <p:nvPicPr>
          <p:cNvPr id="69638" name="Picture 1" descr="Screen Shot 2012-10-22 at 10.59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0231" y="2999582"/>
            <a:ext cx="19589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8938" y="3348038"/>
            <a:ext cx="938212" cy="738187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DM </a:t>
            </a:r>
          </a:p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Hidden </a:t>
            </a:r>
          </a:p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photon</a:t>
            </a:r>
          </a:p>
        </p:txBody>
      </p:sp>
      <p:sp>
        <p:nvSpPr>
          <p:cNvPr id="69640" name="Rectangle 4"/>
          <p:cNvSpPr>
            <a:spLocks noChangeArrowheads="1"/>
          </p:cNvSpPr>
          <p:nvPr/>
        </p:nvSpPr>
        <p:spPr bwMode="auto">
          <a:xfrm>
            <a:off x="1096963" y="2222500"/>
            <a:ext cx="303212" cy="1860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round/>
                <a:headEnd/>
                <a:tailEnd type="triangl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2225" y="1076325"/>
            <a:ext cx="1174750" cy="522288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RF Receiver</a:t>
            </a:r>
          </a:p>
        </p:txBody>
      </p:sp>
    </p:spTree>
    <p:extLst>
      <p:ext uri="{BB962C8B-B14F-4D97-AF65-F5344CB8AC3E}">
        <p14:creationId xmlns:p14="http://schemas.microsoft.com/office/powerpoint/2010/main" val="357887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155575"/>
            <a:ext cx="7850188" cy="461963"/>
          </a:xfrm>
        </p:spPr>
        <p:txBody>
          <a:bodyPr/>
          <a:lstStyle/>
          <a:p>
            <a:r>
              <a:rPr lang="de-DE" sz="3000">
                <a:latin typeface="Comic Sans MS" charset="0"/>
              </a:rPr>
              <a:t>Signal: Total energy of hidden photon</a:t>
            </a:r>
            <a:endParaRPr lang="en-GB" sz="3000">
              <a:latin typeface="Comic Sans MS" charset="0"/>
            </a:endParaRP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2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148263"/>
            <a:ext cx="4389437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08" name="Picture 1" descr="Screen Shot 2012-10-22 at 10.59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0231" y="2999582"/>
            <a:ext cx="19589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8938" y="3348038"/>
            <a:ext cx="938212" cy="738187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DM </a:t>
            </a:r>
          </a:p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Hidden </a:t>
            </a:r>
          </a:p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photon</a:t>
            </a:r>
          </a:p>
        </p:txBody>
      </p:sp>
      <p:sp>
        <p:nvSpPr>
          <p:cNvPr id="72710" name="Rectangle 4"/>
          <p:cNvSpPr>
            <a:spLocks noChangeArrowheads="1"/>
          </p:cNvSpPr>
          <p:nvPr/>
        </p:nvSpPr>
        <p:spPr bwMode="auto">
          <a:xfrm>
            <a:off x="1096963" y="2222500"/>
            <a:ext cx="303212" cy="1860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round/>
                <a:headEnd/>
                <a:tailEnd type="triangl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2225" y="1076325"/>
            <a:ext cx="1174750" cy="522288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chemeClr val="bg2"/>
                </a:solidFill>
                <a:latin typeface="Arial Black"/>
                <a:cs typeface="Arial Black"/>
              </a:rPr>
              <a:t>RF Receiver</a:t>
            </a:r>
          </a:p>
        </p:txBody>
      </p:sp>
      <p:sp>
        <p:nvSpPr>
          <p:cNvPr id="72712" name="Right Arrow 1"/>
          <p:cNvSpPr>
            <a:spLocks noChangeArrowheads="1"/>
          </p:cNvSpPr>
          <p:nvPr/>
        </p:nvSpPr>
        <p:spPr bwMode="auto">
          <a:xfrm rot="-5400000">
            <a:off x="7309643" y="3815557"/>
            <a:ext cx="1712913" cy="247650"/>
          </a:xfrm>
          <a:prstGeom prst="rightArrow">
            <a:avLst>
              <a:gd name="adj1" fmla="val 50000"/>
              <a:gd name="adj2" fmla="val 50274"/>
            </a:avLst>
          </a:prstGeom>
          <a:solidFill>
            <a:srgbClr val="FF0000"/>
          </a:solidFill>
          <a:ln w="228600">
            <a:solidFill>
              <a:srgbClr val="FF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713" name="TextBox 2"/>
          <p:cNvSpPr txBox="1">
            <a:spLocks noChangeArrowheads="1"/>
          </p:cNvSpPr>
          <p:nvPr/>
        </p:nvSpPr>
        <p:spPr bwMode="auto">
          <a:xfrm>
            <a:off x="7304088" y="5080000"/>
            <a:ext cx="1833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/>
              <a:t>BEC???</a:t>
            </a:r>
          </a:p>
        </p:txBody>
      </p:sp>
    </p:spTree>
    <p:extLst>
      <p:ext uri="{BB962C8B-B14F-4D97-AF65-F5344CB8AC3E}">
        <p14:creationId xmlns:p14="http://schemas.microsoft.com/office/powerpoint/2010/main" val="154883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An extremely sensitive probe!!!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71683" name="Picture 4" descr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5" y="818220"/>
            <a:ext cx="5250042" cy="359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3-05-27 at 3.1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1" y="2889610"/>
            <a:ext cx="4360799" cy="39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0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931863" y="2141538"/>
            <a:ext cx="73088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900">
                <a:solidFill>
                  <a:srgbClr val="FF0000"/>
                </a:solidFill>
              </a:rPr>
              <a:t>Broadband </a:t>
            </a:r>
          </a:p>
          <a:p>
            <a:pPr>
              <a:defRPr/>
            </a:pPr>
            <a:r>
              <a:rPr lang="de-DE" sz="6900">
                <a:solidFill>
                  <a:srgbClr val="FF0000"/>
                </a:solidFill>
              </a:rPr>
              <a:t>Search Strategy</a:t>
            </a:r>
            <a:endParaRPr lang="en-GB" sz="69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8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Screen Shot 2012-12-03 at 11.2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5225"/>
            <a:ext cx="4572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Dark Matter Antenna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877888" y="974725"/>
            <a:ext cx="2468562" cy="3189288"/>
            <a:chOff x="553" y="614"/>
            <a:chExt cx="1555" cy="2009"/>
          </a:xfrm>
        </p:grpSpPr>
        <p:sp>
          <p:nvSpPr>
            <p:cNvPr id="449540" name="Oval 4"/>
            <p:cNvSpPr>
              <a:spLocks noChangeArrowheads="1"/>
            </p:cNvSpPr>
            <p:nvPr/>
          </p:nvSpPr>
          <p:spPr bwMode="auto">
            <a:xfrm>
              <a:off x="553" y="813"/>
              <a:ext cx="1378" cy="131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1" name="Oval 5"/>
            <p:cNvSpPr>
              <a:spLocks noChangeArrowheads="1"/>
            </p:cNvSpPr>
            <p:nvPr/>
          </p:nvSpPr>
          <p:spPr bwMode="auto">
            <a:xfrm>
              <a:off x="680" y="923"/>
              <a:ext cx="1111" cy="1089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2" name="Oval 6"/>
            <p:cNvSpPr>
              <a:spLocks noChangeArrowheads="1"/>
            </p:cNvSpPr>
            <p:nvPr/>
          </p:nvSpPr>
          <p:spPr bwMode="auto">
            <a:xfrm>
              <a:off x="836" y="1086"/>
              <a:ext cx="795" cy="78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3" name="Oval 7"/>
            <p:cNvSpPr>
              <a:spLocks noChangeArrowheads="1"/>
            </p:cNvSpPr>
            <p:nvPr/>
          </p:nvSpPr>
          <p:spPr bwMode="auto">
            <a:xfrm>
              <a:off x="970" y="1240"/>
              <a:ext cx="514" cy="485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4" name="Oval 8"/>
            <p:cNvSpPr>
              <a:spLocks noChangeArrowheads="1"/>
            </p:cNvSpPr>
            <p:nvPr/>
          </p:nvSpPr>
          <p:spPr bwMode="auto">
            <a:xfrm>
              <a:off x="1094" y="1351"/>
              <a:ext cx="254" cy="258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5" name="Rectangle 9"/>
            <p:cNvSpPr>
              <a:spLocks noChangeArrowheads="1"/>
            </p:cNvSpPr>
            <p:nvPr/>
          </p:nvSpPr>
          <p:spPr bwMode="auto">
            <a:xfrm>
              <a:off x="1231" y="614"/>
              <a:ext cx="877" cy="20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FF00"/>
                  </a:solidFill>
                  <a:miter lim="800000"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546" name="Rectangle 10"/>
            <p:cNvSpPr>
              <a:spLocks noChangeArrowheads="1"/>
            </p:cNvSpPr>
            <p:nvPr/>
          </p:nvSpPr>
          <p:spPr bwMode="auto">
            <a:xfrm>
              <a:off x="1218" y="1389"/>
              <a:ext cx="178" cy="1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FF00"/>
                  </a:solidFill>
                  <a:miter lim="800000"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9547" name="Line 11"/>
          <p:cNvSpPr>
            <a:spLocks noChangeShapeType="1"/>
          </p:cNvSpPr>
          <p:nvPr/>
        </p:nvSpPr>
        <p:spPr bwMode="auto">
          <a:xfrm>
            <a:off x="1501775" y="1436688"/>
            <a:ext cx="425450" cy="8159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48" name="Line 12"/>
          <p:cNvSpPr>
            <a:spLocks noChangeShapeType="1"/>
          </p:cNvSpPr>
          <p:nvPr/>
        </p:nvSpPr>
        <p:spPr bwMode="auto">
          <a:xfrm>
            <a:off x="941388" y="2136775"/>
            <a:ext cx="957262" cy="1968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49" name="Line 13"/>
          <p:cNvSpPr>
            <a:spLocks noChangeShapeType="1"/>
          </p:cNvSpPr>
          <p:nvPr/>
        </p:nvSpPr>
        <p:spPr bwMode="auto">
          <a:xfrm flipV="1">
            <a:off x="979488" y="2403475"/>
            <a:ext cx="923925" cy="33813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50" name="Line 14"/>
          <p:cNvSpPr>
            <a:spLocks noChangeShapeType="1"/>
          </p:cNvSpPr>
          <p:nvPr/>
        </p:nvSpPr>
        <p:spPr bwMode="auto">
          <a:xfrm flipV="1">
            <a:off x="1430338" y="2454275"/>
            <a:ext cx="457200" cy="78263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51" name="Text Box 15"/>
          <p:cNvSpPr txBox="1">
            <a:spLocks noChangeArrowheads="1"/>
          </p:cNvSpPr>
          <p:nvPr/>
        </p:nvSpPr>
        <p:spPr bwMode="auto">
          <a:xfrm>
            <a:off x="3268663" y="955675"/>
            <a:ext cx="533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Antenna converts HP-&gt;photon</a:t>
            </a:r>
          </a:p>
        </p:txBody>
      </p:sp>
      <p:sp>
        <p:nvSpPr>
          <p:cNvPr id="449552" name="Text Box 16"/>
          <p:cNvSpPr txBox="1">
            <a:spLocks noChangeArrowheads="1"/>
          </p:cNvSpPr>
          <p:nvPr/>
        </p:nvSpPr>
        <p:spPr bwMode="auto">
          <a:xfrm>
            <a:off x="3098800" y="1711325"/>
            <a:ext cx="5843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Radiation concentrated in center</a:t>
            </a:r>
          </a:p>
        </p:txBody>
      </p:sp>
      <p:sp>
        <p:nvSpPr>
          <p:cNvPr id="449553" name="Line 17"/>
          <p:cNvSpPr>
            <a:spLocks noChangeShapeType="1"/>
          </p:cNvSpPr>
          <p:nvPr/>
        </p:nvSpPr>
        <p:spPr bwMode="auto">
          <a:xfrm flipH="1">
            <a:off x="2100263" y="1185863"/>
            <a:ext cx="1176337" cy="873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54" name="Line 18"/>
          <p:cNvSpPr>
            <a:spLocks noChangeShapeType="1"/>
          </p:cNvSpPr>
          <p:nvPr/>
        </p:nvSpPr>
        <p:spPr bwMode="auto">
          <a:xfrm flipH="1">
            <a:off x="2073275" y="1974850"/>
            <a:ext cx="1089025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55" name="Text Box 19"/>
          <p:cNvSpPr txBox="1">
            <a:spLocks noChangeArrowheads="1"/>
          </p:cNvSpPr>
          <p:nvPr/>
        </p:nvSpPr>
        <p:spPr bwMode="auto">
          <a:xfrm>
            <a:off x="5213350" y="2740025"/>
            <a:ext cx="1716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Detector</a:t>
            </a:r>
          </a:p>
        </p:txBody>
      </p:sp>
      <p:sp>
        <p:nvSpPr>
          <p:cNvPr id="449556" name="Line 20"/>
          <p:cNvSpPr>
            <a:spLocks noChangeShapeType="1"/>
          </p:cNvSpPr>
          <p:nvPr/>
        </p:nvSpPr>
        <p:spPr bwMode="auto">
          <a:xfrm flipH="1" flipV="1">
            <a:off x="2252663" y="2513013"/>
            <a:ext cx="3036887" cy="4683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59" name="Line 23"/>
          <p:cNvSpPr>
            <a:spLocks noChangeShapeType="1"/>
          </p:cNvSpPr>
          <p:nvPr/>
        </p:nvSpPr>
        <p:spPr bwMode="auto">
          <a:xfrm flipV="1">
            <a:off x="3014663" y="5262563"/>
            <a:ext cx="3944937" cy="3111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49560" name="Text Box 24"/>
          <p:cNvSpPr txBox="1">
            <a:spLocks noChangeArrowheads="1"/>
          </p:cNvSpPr>
          <p:nvPr/>
        </p:nvSpPr>
        <p:spPr bwMode="auto">
          <a:xfrm>
            <a:off x="238125" y="5124450"/>
            <a:ext cx="2716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Probes here;</a:t>
            </a:r>
          </a:p>
          <a:p>
            <a:pPr>
              <a:defRPr/>
            </a:pPr>
            <a:r>
              <a:rPr lang="en-US"/>
              <a:t>very sensitive!!</a:t>
            </a:r>
          </a:p>
        </p:txBody>
      </p:sp>
    </p:spTree>
    <p:extLst>
      <p:ext uri="{BB962C8B-B14F-4D97-AF65-F5344CB8AC3E}">
        <p14:creationId xmlns:p14="http://schemas.microsoft.com/office/powerpoint/2010/main" val="383359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Works also for axion-like particles</a:t>
            </a:r>
          </a:p>
        </p:txBody>
      </p:sp>
      <p:pic>
        <p:nvPicPr>
          <p:cNvPr id="75778" name="Content Placeholder 14" descr="Screen Shot 2012-12-03 at 11.26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1" r="-20001"/>
          <a:stretch>
            <a:fillRect/>
          </a:stretch>
        </p:blipFill>
        <p:spPr>
          <a:xfrm>
            <a:off x="152400" y="941388"/>
            <a:ext cx="8110538" cy="5400675"/>
          </a:xfrm>
        </p:spPr>
      </p:pic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3881438" y="568325"/>
            <a:ext cx="50800" cy="23685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9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cs typeface="+mj-cs"/>
              </a:rPr>
              <a:t>Properties of Dark Matter</a:t>
            </a:r>
            <a:endParaRPr lang="en-GB" smtClean="0">
              <a:cs typeface="+mj-cs"/>
            </a:endParaRP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9788"/>
            <a:ext cx="8991600" cy="6018212"/>
          </a:xfrm>
          <a:solidFill>
            <a:schemeClr val="bg2"/>
          </a:solidFill>
        </p:spPr>
        <p:txBody>
          <a:bodyPr/>
          <a:lstStyle/>
          <a:p>
            <a:pPr>
              <a:buFontTx/>
              <a:buNone/>
              <a:defRPr/>
            </a:pPr>
            <a:endParaRPr lang="de-DE" sz="3600" b="0" dirty="0" smtClean="0">
              <a:cs typeface="+mn-cs"/>
            </a:endParaRPr>
          </a:p>
          <a:p>
            <a:pPr>
              <a:defRPr/>
            </a:pPr>
            <a:r>
              <a:rPr lang="de-DE" sz="3200" dirty="0" smtClean="0">
                <a:cs typeface="+mn-cs"/>
              </a:rPr>
              <a:t>Dark matter </a:t>
            </a:r>
            <a:r>
              <a:rPr lang="de-DE" sz="3200" dirty="0" err="1" smtClean="0">
                <a:cs typeface="+mn-cs"/>
              </a:rPr>
              <a:t>is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dark</a:t>
            </a:r>
            <a:r>
              <a:rPr lang="de-DE" sz="3200" dirty="0" smtClean="0">
                <a:cs typeface="+mn-cs"/>
              </a:rPr>
              <a:t>, i.e. </a:t>
            </a:r>
          </a:p>
          <a:p>
            <a:pPr>
              <a:buFontTx/>
              <a:buNone/>
              <a:defRPr/>
            </a:pPr>
            <a:r>
              <a:rPr lang="de-DE" sz="3200" dirty="0" smtClean="0">
                <a:solidFill>
                  <a:srgbClr val="FF0000"/>
                </a:solidFill>
                <a:cs typeface="+mn-cs"/>
              </a:rPr>
              <a:t>	</a:t>
            </a:r>
            <a:r>
              <a:rPr lang="de-DE" sz="3200" dirty="0" err="1" smtClean="0">
                <a:solidFill>
                  <a:srgbClr val="FF0000"/>
                </a:solidFill>
                <a:cs typeface="+mn-cs"/>
              </a:rPr>
              <a:t>it</a:t>
            </a:r>
            <a:r>
              <a:rPr lang="de-DE" sz="32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de-DE" sz="3200" dirty="0" err="1" smtClean="0">
                <a:solidFill>
                  <a:srgbClr val="FF0000"/>
                </a:solidFill>
                <a:cs typeface="+mn-cs"/>
              </a:rPr>
              <a:t>doesn‘t</a:t>
            </a:r>
            <a:r>
              <a:rPr lang="de-DE" sz="32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de-DE" sz="3200" dirty="0" err="1" smtClean="0">
                <a:solidFill>
                  <a:srgbClr val="FF0000"/>
                </a:solidFill>
                <a:cs typeface="+mn-cs"/>
              </a:rPr>
              <a:t>radiate</a:t>
            </a:r>
            <a:r>
              <a:rPr lang="de-DE" sz="3200" dirty="0" smtClean="0">
                <a:solidFill>
                  <a:srgbClr val="FF0000"/>
                </a:solidFill>
                <a:cs typeface="+mn-cs"/>
              </a:rPr>
              <a:t>!</a:t>
            </a:r>
          </a:p>
          <a:p>
            <a:pPr>
              <a:buFontTx/>
              <a:buNone/>
              <a:defRPr/>
            </a:pPr>
            <a:r>
              <a:rPr lang="de-DE" sz="3200" dirty="0" smtClean="0">
                <a:cs typeface="+mn-cs"/>
              </a:rPr>
              <a:t>	(</a:t>
            </a:r>
            <a:r>
              <a:rPr lang="de-DE" sz="3200" dirty="0" err="1" smtClean="0">
                <a:cs typeface="+mn-cs"/>
              </a:rPr>
              <a:t>and</a:t>
            </a:r>
            <a:r>
              <a:rPr lang="de-DE" sz="3200" dirty="0" smtClean="0">
                <a:cs typeface="+mn-cs"/>
              </a:rPr>
              <a:t> also </a:t>
            </a:r>
            <a:r>
              <a:rPr lang="de-DE" sz="3200" dirty="0" err="1" smtClean="0">
                <a:cs typeface="+mn-cs"/>
              </a:rPr>
              <a:t>doesn‘t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absorb</a:t>
            </a:r>
            <a:r>
              <a:rPr lang="de-DE" sz="3200" dirty="0" smtClean="0">
                <a:cs typeface="+mn-cs"/>
              </a:rPr>
              <a:t>)</a:t>
            </a:r>
          </a:p>
          <a:p>
            <a:pPr>
              <a:defRPr/>
            </a:pPr>
            <a:endParaRPr lang="de-DE" sz="3200" dirty="0" smtClean="0">
              <a:cs typeface="+mn-cs"/>
            </a:endParaRPr>
          </a:p>
          <a:p>
            <a:pPr>
              <a:buFont typeface="Wingdings" charset="0"/>
              <a:buChar char="è"/>
              <a:defRPr/>
            </a:pP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very</a:t>
            </a:r>
            <a:r>
              <a:rPr lang="de-DE" sz="3200" dirty="0">
                <a:cs typeface="+mn-cs"/>
              </a:rPr>
              <a:t>,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very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weak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interactions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with</a:t>
            </a:r>
            <a:r>
              <a:rPr lang="de-DE" sz="3200" dirty="0" smtClean="0">
                <a:cs typeface="+mn-cs"/>
              </a:rPr>
              <a:t> light   </a:t>
            </a:r>
          </a:p>
          <a:p>
            <a:pPr marL="0" indent="0">
              <a:buFontTx/>
              <a:buNone/>
              <a:defRPr/>
            </a:pPr>
            <a:r>
              <a:rPr lang="de-DE" sz="3200" dirty="0">
                <a:cs typeface="+mn-cs"/>
              </a:rPr>
              <a:t> </a:t>
            </a:r>
            <a:r>
              <a:rPr lang="de-DE" sz="3200" dirty="0" smtClean="0">
                <a:cs typeface="+mn-cs"/>
              </a:rPr>
              <a:t>   </a:t>
            </a:r>
            <a:r>
              <a:rPr lang="de-DE" sz="3200" dirty="0" err="1" smtClean="0">
                <a:cs typeface="+mn-cs"/>
              </a:rPr>
              <a:t>and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with</a:t>
            </a:r>
            <a:r>
              <a:rPr lang="de-DE" sz="3200" dirty="0" smtClean="0">
                <a:cs typeface="+mn-cs"/>
              </a:rPr>
              <a:t> </a:t>
            </a:r>
            <a:r>
              <a:rPr lang="de-DE" sz="3200" dirty="0" err="1" smtClean="0">
                <a:cs typeface="+mn-cs"/>
              </a:rPr>
              <a:t>ordinary</a:t>
            </a:r>
            <a:r>
              <a:rPr lang="de-DE" sz="3200" dirty="0" smtClean="0">
                <a:cs typeface="+mn-cs"/>
              </a:rPr>
              <a:t> matter</a:t>
            </a:r>
          </a:p>
          <a:p>
            <a:pPr marL="0" indent="0">
              <a:buFontTx/>
              <a:buNone/>
              <a:defRPr/>
            </a:pPr>
            <a:endParaRPr lang="de-DE" sz="3200" dirty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de-DE" sz="3200" dirty="0" smtClean="0">
                <a:cs typeface="+mn-cs"/>
              </a:rPr>
              <a:t>       </a:t>
            </a:r>
            <a:r>
              <a:rPr lang="de-DE" sz="3200" dirty="0" smtClean="0">
                <a:cs typeface="+mn-cs"/>
                <a:sym typeface="Wingdings"/>
              </a:rPr>
              <a:t> </a:t>
            </a:r>
            <a:r>
              <a:rPr lang="de-DE" sz="3200" dirty="0" err="1" smtClean="0">
                <a:cs typeface="+mn-cs"/>
                <a:sym typeface="Wingdings"/>
              </a:rPr>
              <a:t>Exactly</a:t>
            </a:r>
            <a:r>
              <a:rPr lang="de-DE" sz="3200" dirty="0" smtClean="0">
                <a:cs typeface="+mn-cs"/>
                <a:sym typeface="Wingdings"/>
              </a:rPr>
              <a:t> </a:t>
            </a:r>
            <a:r>
              <a:rPr lang="de-DE" sz="3200" dirty="0" err="1" smtClean="0">
                <a:cs typeface="+mn-cs"/>
                <a:sym typeface="Wingdings"/>
              </a:rPr>
              <a:t>the</a:t>
            </a:r>
            <a:r>
              <a:rPr lang="de-DE" sz="3200" dirty="0" smtClean="0">
                <a:cs typeface="+mn-cs"/>
                <a:sym typeface="Wingdings"/>
              </a:rPr>
              <a:t> </a:t>
            </a:r>
            <a:r>
              <a:rPr lang="de-DE" sz="3200" dirty="0" err="1" smtClean="0">
                <a:cs typeface="+mn-cs"/>
                <a:sym typeface="Wingdings"/>
              </a:rPr>
              <a:t>property</a:t>
            </a:r>
            <a:r>
              <a:rPr lang="de-DE" sz="3200" dirty="0" smtClean="0">
                <a:cs typeface="+mn-cs"/>
                <a:sym typeface="Wingdings"/>
              </a:rPr>
              <a:t> </a:t>
            </a:r>
            <a:r>
              <a:rPr lang="de-DE" sz="3200" dirty="0" err="1" smtClean="0">
                <a:cs typeface="+mn-cs"/>
                <a:sym typeface="Wingdings"/>
              </a:rPr>
              <a:t>of</a:t>
            </a:r>
            <a:r>
              <a:rPr lang="de-DE" sz="3200" dirty="0" smtClean="0">
                <a:cs typeface="+mn-cs"/>
                <a:sym typeface="Wingdings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DE" sz="3200" dirty="0">
                <a:cs typeface="+mn-cs"/>
                <a:sym typeface="Wingdings"/>
              </a:rPr>
              <a:t> </a:t>
            </a:r>
            <a:r>
              <a:rPr lang="de-DE" sz="3200" dirty="0" smtClean="0">
                <a:cs typeface="+mn-cs"/>
                <a:sym typeface="Wingdings"/>
              </a:rPr>
              <a:t>          WISPs</a:t>
            </a:r>
            <a:endParaRPr lang="de-DE" sz="3200" dirty="0" smtClean="0">
              <a:cs typeface="+mn-cs"/>
            </a:endParaRPr>
          </a:p>
          <a:p>
            <a:pPr>
              <a:defRPr/>
            </a:pPr>
            <a:endParaRPr lang="de-DE" sz="3200" dirty="0" smtClean="0">
              <a:cs typeface="+mn-cs"/>
            </a:endParaRPr>
          </a:p>
          <a:p>
            <a:pPr>
              <a:defRPr/>
            </a:pPr>
            <a:endParaRPr lang="de-DE" sz="3200" dirty="0" smtClean="0">
              <a:cs typeface="+mn-cs"/>
            </a:endParaRPr>
          </a:p>
          <a:p>
            <a:pPr>
              <a:defRPr/>
            </a:pPr>
            <a:endParaRPr lang="de-DE" sz="3600" b="0" dirty="0" smtClean="0">
              <a:cs typeface="+mn-cs"/>
            </a:endParaRPr>
          </a:p>
          <a:p>
            <a:pPr>
              <a:defRPr/>
            </a:pPr>
            <a:endParaRPr lang="en-GB" sz="3600" b="0" dirty="0" smtClean="0"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6769763" y="6327845"/>
            <a:ext cx="691718" cy="124742"/>
          </a:xfrm>
          <a:prstGeom prst="rightArrow">
            <a:avLst/>
          </a:prstGeom>
          <a:solidFill>
            <a:srgbClr val="FFFF00"/>
          </a:solidFill>
          <a:ln w="228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pic>
        <p:nvPicPr>
          <p:cNvPr id="4" name="Picture 3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5143500"/>
            <a:ext cx="127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7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5"/>
          <p:cNvSpPr>
            <a:spLocks noChangeArrowheads="1"/>
          </p:cNvSpPr>
          <p:nvPr/>
        </p:nvSpPr>
        <p:spPr bwMode="auto">
          <a:xfrm>
            <a:off x="498475" y="6227763"/>
            <a:ext cx="3219450" cy="5492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round/>
                <a:headEnd/>
                <a:tailEnd type="triangl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Comic Sans MS" charset="0"/>
              </a:rPr>
              <a:t>A Dream for Astrology ehhm Astronomy</a:t>
            </a:r>
          </a:p>
        </p:txBody>
      </p:sp>
      <p:cxnSp>
        <p:nvCxnSpPr>
          <p:cNvPr id="76803" name="Straight Connector 4"/>
          <p:cNvCxnSpPr>
            <a:cxnSpLocks noChangeShapeType="1"/>
            <a:endCxn id="76802" idx="2"/>
          </p:cNvCxnSpPr>
          <p:nvPr/>
        </p:nvCxnSpPr>
        <p:spPr bwMode="auto">
          <a:xfrm>
            <a:off x="2987675" y="233363"/>
            <a:ext cx="117475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4" name="Straight Connector 17"/>
          <p:cNvCxnSpPr>
            <a:cxnSpLocks noChangeShapeType="1"/>
          </p:cNvCxnSpPr>
          <p:nvPr/>
        </p:nvCxnSpPr>
        <p:spPr bwMode="auto">
          <a:xfrm>
            <a:off x="771525" y="1757363"/>
            <a:ext cx="0" cy="14636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779463" y="2432050"/>
            <a:ext cx="1150937" cy="63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06" name="TextBox 20"/>
          <p:cNvSpPr txBox="1">
            <a:spLocks noChangeArrowheads="1"/>
          </p:cNvSpPr>
          <p:nvPr/>
        </p:nvSpPr>
        <p:spPr bwMode="auto">
          <a:xfrm>
            <a:off x="1019175" y="1381125"/>
            <a:ext cx="139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0"/>
              <a:t>V</a:t>
            </a:r>
            <a:r>
              <a:rPr lang="en-US" baseline="-25000"/>
              <a:t>DM</a:t>
            </a:r>
            <a:r>
              <a:rPr lang="en-US"/>
              <a:t> =0</a:t>
            </a:r>
          </a:p>
        </p:txBody>
      </p:sp>
      <p:cxnSp>
        <p:nvCxnSpPr>
          <p:cNvPr id="76807" name="Straight Connector 21"/>
          <p:cNvCxnSpPr>
            <a:cxnSpLocks noChangeShapeType="1"/>
          </p:cNvCxnSpPr>
          <p:nvPr/>
        </p:nvCxnSpPr>
        <p:spPr bwMode="auto">
          <a:xfrm>
            <a:off x="4500563" y="1757363"/>
            <a:ext cx="0" cy="14636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4506913" y="2432050"/>
            <a:ext cx="1152525" cy="6350"/>
          </a:xfrm>
          <a:prstGeom prst="line">
            <a:avLst/>
          </a:prstGeom>
          <a:noFill/>
          <a:ln w="50800">
            <a:solidFill>
              <a:srgbClr val="FFFF00"/>
            </a:solidFill>
            <a:prstDash val="sysDot"/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09" name="TextBox 23"/>
          <p:cNvSpPr txBox="1">
            <a:spLocks noChangeArrowheads="1"/>
          </p:cNvSpPr>
          <p:nvPr/>
        </p:nvSpPr>
        <p:spPr bwMode="auto">
          <a:xfrm>
            <a:off x="4727575" y="1381125"/>
            <a:ext cx="1438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0"/>
              <a:t>V</a:t>
            </a:r>
            <a:r>
              <a:rPr lang="en-US" baseline="-25000"/>
              <a:t>DM</a:t>
            </a:r>
            <a:r>
              <a:rPr lang="en-US">
                <a:latin typeface="Symbol" charset="0"/>
                <a:sym typeface="Symbol" charset="0"/>
              </a:rPr>
              <a:t></a:t>
            </a:r>
            <a:r>
              <a:rPr lang="en-US"/>
              <a:t>0=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4500563" y="2438400"/>
            <a:ext cx="1239837" cy="32543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5749925" y="2417763"/>
            <a:ext cx="0" cy="355600"/>
          </a:xfrm>
          <a:prstGeom prst="line">
            <a:avLst/>
          </a:prstGeom>
          <a:noFill/>
          <a:ln w="50800">
            <a:solidFill>
              <a:schemeClr val="bg1">
                <a:lumMod val="20000"/>
                <a:lumOff val="80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>
            <a:off x="6278563" y="1533525"/>
            <a:ext cx="0" cy="355600"/>
          </a:xfrm>
          <a:prstGeom prst="line">
            <a:avLst/>
          </a:prstGeom>
          <a:noFill/>
          <a:ln w="50800">
            <a:solidFill>
              <a:schemeClr val="bg1">
                <a:lumMod val="20000"/>
                <a:lumOff val="80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796925" y="4256088"/>
            <a:ext cx="2468563" cy="3189287"/>
            <a:chOff x="877888" y="4256405"/>
            <a:chExt cx="2468562" cy="3189288"/>
          </a:xfrm>
        </p:grpSpPr>
        <p:grpSp>
          <p:nvGrpSpPr>
            <p:cNvPr id="43" name="Group 3"/>
            <p:cNvGrpSpPr>
              <a:grpSpLocks/>
            </p:cNvGrpSpPr>
            <p:nvPr/>
          </p:nvGrpSpPr>
          <p:grpSpPr bwMode="auto">
            <a:xfrm>
              <a:off x="877888" y="4256405"/>
              <a:ext cx="2468562" cy="3189288"/>
              <a:chOff x="553" y="614"/>
              <a:chExt cx="1555" cy="2009"/>
            </a:xfrm>
            <a:solidFill>
              <a:schemeClr val="bg2"/>
            </a:solidFill>
          </p:grpSpPr>
          <p:sp>
            <p:nvSpPr>
              <p:cNvPr id="44" name="Oval 4"/>
              <p:cNvSpPr>
                <a:spLocks noChangeArrowheads="1"/>
              </p:cNvSpPr>
              <p:nvPr/>
            </p:nvSpPr>
            <p:spPr bwMode="auto">
              <a:xfrm>
                <a:off x="553" y="813"/>
                <a:ext cx="1378" cy="1316"/>
              </a:xfrm>
              <a:prstGeom prst="ellipse">
                <a:avLst/>
              </a:prstGeom>
              <a:grpFill/>
              <a:ln w="50800">
                <a:solidFill>
                  <a:srgbClr val="FF0000"/>
                </a:solidFill>
                <a:round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5"/>
              <p:cNvSpPr>
                <a:spLocks noChangeArrowheads="1"/>
              </p:cNvSpPr>
              <p:nvPr/>
            </p:nvSpPr>
            <p:spPr bwMode="auto">
              <a:xfrm>
                <a:off x="680" y="923"/>
                <a:ext cx="1111" cy="1089"/>
              </a:xfrm>
              <a:prstGeom prst="ellipse">
                <a:avLst/>
              </a:prstGeom>
              <a:grpFill/>
              <a:ln w="50800">
                <a:solidFill>
                  <a:srgbClr val="FFFF00"/>
                </a:solidFill>
                <a:round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6"/>
              <p:cNvSpPr>
                <a:spLocks noChangeArrowheads="1"/>
              </p:cNvSpPr>
              <p:nvPr/>
            </p:nvSpPr>
            <p:spPr bwMode="auto">
              <a:xfrm>
                <a:off x="836" y="1086"/>
                <a:ext cx="795" cy="780"/>
              </a:xfrm>
              <a:prstGeom prst="ellipse">
                <a:avLst/>
              </a:prstGeom>
              <a:grpFill/>
              <a:ln w="50800">
                <a:solidFill>
                  <a:srgbClr val="FFFF00"/>
                </a:solidFill>
                <a:round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Oval 7"/>
              <p:cNvSpPr>
                <a:spLocks noChangeArrowheads="1"/>
              </p:cNvSpPr>
              <p:nvPr/>
            </p:nvSpPr>
            <p:spPr bwMode="auto">
              <a:xfrm>
                <a:off x="970" y="1240"/>
                <a:ext cx="514" cy="485"/>
              </a:xfrm>
              <a:prstGeom prst="ellipse">
                <a:avLst/>
              </a:prstGeom>
              <a:grpFill/>
              <a:ln w="50800">
                <a:solidFill>
                  <a:srgbClr val="FFFF00"/>
                </a:solidFill>
                <a:round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Oval 8"/>
              <p:cNvSpPr>
                <a:spLocks noChangeArrowheads="1"/>
              </p:cNvSpPr>
              <p:nvPr/>
            </p:nvSpPr>
            <p:spPr bwMode="auto">
              <a:xfrm>
                <a:off x="1094" y="1351"/>
                <a:ext cx="254" cy="258"/>
              </a:xfrm>
              <a:prstGeom prst="ellipse">
                <a:avLst/>
              </a:prstGeom>
              <a:grpFill/>
              <a:ln w="50800">
                <a:solidFill>
                  <a:srgbClr val="FFFF00"/>
                </a:solidFill>
                <a:round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1231" y="614"/>
                <a:ext cx="877" cy="200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FF00"/>
                    </a:solidFill>
                    <a:miter lim="800000"/>
                    <a:headEnd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10"/>
              <p:cNvSpPr>
                <a:spLocks noChangeArrowheads="1"/>
              </p:cNvSpPr>
              <p:nvPr/>
            </p:nvSpPr>
            <p:spPr bwMode="auto">
              <a:xfrm>
                <a:off x="1218" y="1389"/>
                <a:ext cx="178" cy="19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FF00"/>
                    </a:solidFill>
                    <a:miter lim="800000"/>
                    <a:headEnd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1" name="Line 11"/>
            <p:cNvSpPr>
              <a:spLocks noChangeShapeType="1"/>
            </p:cNvSpPr>
            <p:nvPr/>
          </p:nvSpPr>
          <p:spPr bwMode="auto">
            <a:xfrm>
              <a:off x="1501776" y="4718367"/>
              <a:ext cx="425450" cy="81597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12"/>
            <p:cNvSpPr>
              <a:spLocks noChangeShapeType="1"/>
            </p:cNvSpPr>
            <p:nvPr/>
          </p:nvSpPr>
          <p:spPr bwMode="auto">
            <a:xfrm>
              <a:off x="941388" y="5418455"/>
              <a:ext cx="957263" cy="19685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13"/>
            <p:cNvSpPr>
              <a:spLocks noChangeShapeType="1"/>
            </p:cNvSpPr>
            <p:nvPr/>
          </p:nvSpPr>
          <p:spPr bwMode="auto">
            <a:xfrm flipV="1">
              <a:off x="979488" y="5685155"/>
              <a:ext cx="923925" cy="33813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 flipV="1">
              <a:off x="1430338" y="5735955"/>
              <a:ext cx="457200" cy="78263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76814" name="Straight Connector 56"/>
          <p:cNvCxnSpPr>
            <a:cxnSpLocks noChangeShapeType="1"/>
          </p:cNvCxnSpPr>
          <p:nvPr/>
        </p:nvCxnSpPr>
        <p:spPr bwMode="auto">
          <a:xfrm>
            <a:off x="2041525" y="5283200"/>
            <a:ext cx="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2705100" y="4460875"/>
            <a:ext cx="1381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Screen</a:t>
            </a:r>
          </a:p>
        </p:txBody>
      </p:sp>
      <p:sp>
        <p:nvSpPr>
          <p:cNvPr id="65" name="Line 17"/>
          <p:cNvSpPr>
            <a:spLocks noChangeShapeType="1"/>
          </p:cNvSpPr>
          <p:nvPr/>
        </p:nvSpPr>
        <p:spPr bwMode="auto">
          <a:xfrm flipH="1">
            <a:off x="2100263" y="4886325"/>
            <a:ext cx="673100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6817" name="Picture 65" descr="Screen Shot 2013-05-27 at 6.3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4498975"/>
            <a:ext cx="32416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Line 17"/>
          <p:cNvSpPr>
            <a:spLocks noChangeShapeType="1"/>
          </p:cNvSpPr>
          <p:nvPr/>
        </p:nvSpPr>
        <p:spPr bwMode="auto">
          <a:xfrm>
            <a:off x="4084638" y="4876800"/>
            <a:ext cx="660400" cy="2952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Emission from moving dark matter</a:t>
            </a:r>
          </a:p>
          <a:p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  <a:p>
            <a:r>
              <a:rPr lang="en-US">
                <a:latin typeface="Comic Sans MS" charset="0"/>
              </a:rPr>
              <a:t>A picture of the DM-velocity distribution</a:t>
            </a:r>
          </a:p>
          <a:p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Vast areas of parameter space to test!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Need ideas for m&lt;10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</a:t>
            </a:r>
            <a:r>
              <a:rPr lang="en-US" dirty="0" smtClean="0">
                <a:sym typeface="Wingdings"/>
              </a:rPr>
              <a:t> Wire antennas???</a:t>
            </a:r>
            <a:endParaRPr lang="en-US" dirty="0"/>
          </a:p>
        </p:txBody>
      </p:sp>
      <p:pic>
        <p:nvPicPr>
          <p:cNvPr id="4" name="Picture 1" descr="Screen Shot 2012-12-03 at 11.2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19" y="1462570"/>
            <a:ext cx="4572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3-05-27 at 3.1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" y="1430533"/>
            <a:ext cx="3520150" cy="32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9788"/>
            <a:ext cx="8886885" cy="5400675"/>
          </a:xfrm>
        </p:spPr>
        <p:txBody>
          <a:bodyPr/>
          <a:lstStyle/>
          <a:p>
            <a:r>
              <a:rPr lang="en-US" dirty="0" smtClean="0"/>
              <a:t>Vast areas of parameter space to test!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important:</a:t>
            </a:r>
            <a:endParaRPr lang="en-US" dirty="0"/>
          </a:p>
          <a:p>
            <a:pPr marL="0" indent="0">
              <a:buNone/>
            </a:pPr>
            <a:r>
              <a:rPr lang="en-US" sz="4400" dirty="0" smtClean="0"/>
              <a:t>    Need to make it happen!!!!</a:t>
            </a:r>
            <a:endParaRPr lang="en-US" sz="4400" dirty="0"/>
          </a:p>
        </p:txBody>
      </p:sp>
      <p:pic>
        <p:nvPicPr>
          <p:cNvPr id="4" name="Picture 1" descr="Screen Shot 2012-12-03 at 11.2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19" y="1462570"/>
            <a:ext cx="4572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3-05-27 at 3.1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" y="1430533"/>
            <a:ext cx="3520150" cy="32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5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Earn money with WISPs</a:t>
            </a:r>
            <a:endParaRPr lang="en-US" dirty="0"/>
          </a:p>
        </p:txBody>
      </p:sp>
      <p:pic>
        <p:nvPicPr>
          <p:cNvPr id="4" name="Picture 3" descr="Mona_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868912"/>
            <a:ext cx="3958747" cy="5989088"/>
          </a:xfrm>
          <a:prstGeom prst="rect">
            <a:avLst/>
          </a:prstGeom>
        </p:spPr>
      </p:pic>
      <p:pic>
        <p:nvPicPr>
          <p:cNvPr id="5" name="Picture 4" descr="mona-advertis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99" y="846632"/>
            <a:ext cx="4175102" cy="6011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7911" y="6149225"/>
            <a:ext cx="4166089" cy="790933"/>
          </a:xfrm>
          <a:prstGeom prst="rect">
            <a:avLst/>
          </a:prstGeom>
          <a:solidFill>
            <a:srgbClr val="161F99"/>
          </a:solidFill>
        </p:spPr>
        <p:txBody>
          <a:bodyPr wrap="square" rtlCol="0">
            <a:noAutofit/>
          </a:bodyPr>
          <a:lstStyle/>
          <a:p>
            <a:r>
              <a:rPr lang="en-US" dirty="0" smtClean="0"/>
              <a:t>WISP Tours Inc.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63237" y="4467100"/>
            <a:ext cx="4180764" cy="892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2"/>
                </a:solidFill>
              </a:rPr>
              <a:t>My God, New-France is </a:t>
            </a:r>
          </a:p>
          <a:p>
            <a:r>
              <a:rPr lang="en-US" sz="2600" dirty="0">
                <a:solidFill>
                  <a:schemeClr val="bg2"/>
                </a:solidFill>
              </a:rPr>
              <a:t>s</a:t>
            </a:r>
            <a:r>
              <a:rPr lang="en-US" sz="2600" dirty="0" smtClean="0">
                <a:solidFill>
                  <a:schemeClr val="bg2"/>
                </a:solidFill>
              </a:rPr>
              <a:t>o cheap these days…</a:t>
            </a:r>
            <a:endParaRPr lang="en-US" sz="26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5900" y="946891"/>
            <a:ext cx="1568100" cy="96917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noAutofit/>
          </a:bodyPr>
          <a:lstStyle/>
          <a:p>
            <a:r>
              <a:rPr lang="en-US" sz="2200" dirty="0" smtClean="0">
                <a:latin typeface="cmmi10"/>
                <a:ea typeface="cmmi10"/>
                <a:cs typeface="cmmi10"/>
              </a:rPr>
              <a:t>®</a:t>
            </a:r>
            <a:r>
              <a:rPr lang="en-US" sz="2200" dirty="0" smtClean="0"/>
              <a:t>-Centauri</a:t>
            </a:r>
          </a:p>
          <a:p>
            <a:r>
              <a:rPr lang="en-US" sz="2200" dirty="0" smtClean="0"/>
              <a:t>From </a:t>
            </a:r>
            <a:r>
              <a:rPr lang="en-US" sz="2200" b="0" dirty="0" smtClean="0">
                <a:latin typeface="Comic Sans MS"/>
              </a:rPr>
              <a:t>10</a:t>
            </a:r>
            <a:r>
              <a:rPr lang="en-US" sz="2200" baseline="30000" dirty="0" smtClean="0">
                <a:latin typeface="Comic Sans MS"/>
              </a:rPr>
              <a:t>99</a:t>
            </a:r>
            <a:r>
              <a:rPr lang="en-US" sz="2200" dirty="0" smtClean="0">
                <a:latin typeface="Comic Sans MS"/>
              </a:rPr>
              <a:t>€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0084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CDM-WISP</a:t>
            </a:r>
            <a:endParaRPr lang="en-US" dirty="0"/>
          </a:p>
        </p:txBody>
      </p:sp>
      <p:pic>
        <p:nvPicPr>
          <p:cNvPr id="4" name="Picture 3" descr="space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6765">
            <a:off x="3070184" y="1015382"/>
            <a:ext cx="1771110" cy="1581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562948">
            <a:off x="3320630" y="1957225"/>
            <a:ext cx="148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CDM-WISP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72160" y="3117673"/>
            <a:ext cx="5209521" cy="1442493"/>
          </a:xfrm>
          <a:custGeom>
            <a:avLst/>
            <a:gdLst>
              <a:gd name="connsiteX0" fmla="*/ 0 w 5209521"/>
              <a:gd name="connsiteY0" fmla="*/ 814247 h 1442493"/>
              <a:gd name="connsiteX1" fmla="*/ 2377440 w 5209521"/>
              <a:gd name="connsiteY1" fmla="*/ 11607 h 1442493"/>
              <a:gd name="connsiteX2" fmla="*/ 5029200 w 5209521"/>
              <a:gd name="connsiteY2" fmla="*/ 1352727 h 1442493"/>
              <a:gd name="connsiteX3" fmla="*/ 4978400 w 5209521"/>
              <a:gd name="connsiteY3" fmla="*/ 1322247 h 1442493"/>
              <a:gd name="connsiteX4" fmla="*/ 4632960 w 5209521"/>
              <a:gd name="connsiteY4" fmla="*/ 1139367 h 1442493"/>
              <a:gd name="connsiteX5" fmla="*/ 4622800 w 5209521"/>
              <a:gd name="connsiteY5" fmla="*/ 1078407 h 144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9521" h="1442493">
                <a:moveTo>
                  <a:pt x="0" y="814247"/>
                </a:moveTo>
                <a:cubicBezTo>
                  <a:pt x="769620" y="368053"/>
                  <a:pt x="1539240" y="-78140"/>
                  <a:pt x="2377440" y="11607"/>
                </a:cubicBezTo>
                <a:cubicBezTo>
                  <a:pt x="3215640" y="101354"/>
                  <a:pt x="4595707" y="1134287"/>
                  <a:pt x="5029200" y="1352727"/>
                </a:cubicBezTo>
                <a:cubicBezTo>
                  <a:pt x="5462693" y="1571167"/>
                  <a:pt x="4978400" y="1322247"/>
                  <a:pt x="4978400" y="1322247"/>
                </a:cubicBezTo>
                <a:cubicBezTo>
                  <a:pt x="4912360" y="1286687"/>
                  <a:pt x="4692227" y="1180007"/>
                  <a:pt x="4632960" y="1139367"/>
                </a:cubicBezTo>
                <a:cubicBezTo>
                  <a:pt x="4573693" y="1098727"/>
                  <a:pt x="4622800" y="1078407"/>
                  <a:pt x="4622800" y="1078407"/>
                </a:cubicBezTo>
              </a:path>
            </a:pathLst>
          </a:custGeom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2320" y="3403600"/>
            <a:ext cx="6766560" cy="2092960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26640" y="3627120"/>
            <a:ext cx="0" cy="161544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987040" y="3637280"/>
            <a:ext cx="0" cy="161544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721360" y="3200400"/>
            <a:ext cx="1209040" cy="2438400"/>
          </a:xfrm>
          <a:prstGeom prst="rect">
            <a:avLst/>
          </a:prstGeom>
          <a:solidFill>
            <a:schemeClr val="bg2"/>
          </a:solidFill>
          <a:ln w="5080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647440" y="3627120"/>
            <a:ext cx="0" cy="161544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Content Placeholder 17" descr="axiondrive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3" r="-9163"/>
          <a:stretch/>
        </p:blipFill>
        <p:spPr>
          <a:xfrm>
            <a:off x="1381760" y="4208005"/>
            <a:ext cx="3383280" cy="932955"/>
          </a:xfrm>
        </p:spPr>
      </p:pic>
      <p:sp>
        <p:nvSpPr>
          <p:cNvPr id="19" name="Rectangle 18"/>
          <p:cNvSpPr/>
          <p:nvPr/>
        </p:nvSpPr>
        <p:spPr bwMode="auto">
          <a:xfrm>
            <a:off x="2733040" y="4947920"/>
            <a:ext cx="497840" cy="487680"/>
          </a:xfrm>
          <a:prstGeom prst="rect">
            <a:avLst/>
          </a:prstGeom>
          <a:solidFill>
            <a:srgbClr val="FFFF00"/>
          </a:solidFill>
          <a:ln w="228600" cap="flat" cmpd="sng" algn="ctr">
            <a:noFill/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charset="0"/>
              </a:rPr>
              <a:t>B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omic Sans MS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866640" y="3423920"/>
            <a:ext cx="10160" cy="2042160"/>
          </a:xfrm>
          <a:prstGeom prst="line">
            <a:avLst/>
          </a:prstGeom>
          <a:solidFill>
            <a:srgbClr val="FFFF00"/>
          </a:solidFill>
          <a:ln w="762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798499" y="5578773"/>
            <a:ext cx="2378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Superconducting </a:t>
            </a:r>
          </a:p>
          <a:p>
            <a:r>
              <a:rPr lang="en-US" sz="2200" dirty="0" smtClean="0"/>
              <a:t>magnets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135208" y="4318933"/>
            <a:ext cx="1037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mirror</a:t>
            </a:r>
            <a:endParaRPr lang="en-US" sz="2200" dirty="0"/>
          </a:p>
        </p:txBody>
      </p:sp>
      <p:pic>
        <p:nvPicPr>
          <p:cNvPr id="25" name="Picture 24" descr="spacemanspif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632199"/>
            <a:ext cx="1394460" cy="16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0" y="2714625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8000">
                <a:solidFill>
                  <a:srgbClr val="FF0000"/>
                </a:solidFill>
              </a:rPr>
              <a:t>Conclusions</a:t>
            </a:r>
            <a:r>
              <a:rPr lang="de-DE" sz="6000">
                <a:solidFill>
                  <a:srgbClr val="FF0000"/>
                </a:solidFill>
              </a:rPr>
              <a:t> </a:t>
            </a:r>
            <a:endParaRPr lang="en-GB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Conclusions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822325"/>
            <a:ext cx="8991600" cy="6457950"/>
          </a:xfrm>
          <a:solidFill>
            <a:schemeClr val="bg2"/>
          </a:solidFill>
        </p:spPr>
        <p:txBody>
          <a:bodyPr/>
          <a:lstStyle/>
          <a:p>
            <a:endParaRPr lang="en-US" dirty="0" smtClean="0">
              <a:latin typeface="Comic Sans MS" charset="0"/>
            </a:endParaRPr>
          </a:p>
          <a:p>
            <a:r>
              <a:rPr lang="en-US" dirty="0" err="1" smtClean="0">
                <a:latin typeface="Comic Sans MS" charset="0"/>
              </a:rPr>
              <a:t>WISPy</a:t>
            </a:r>
            <a:r>
              <a:rPr lang="en-US" dirty="0" smtClean="0">
                <a:latin typeface="Comic Sans MS" charset="0"/>
              </a:rPr>
              <a:t> dark matter is in good shape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We have ideas from models to detection</a:t>
            </a:r>
          </a:p>
          <a:p>
            <a:endParaRPr lang="en-US" altLang="ja-JP" dirty="0">
              <a:latin typeface="Comic Sans MS" charset="0"/>
            </a:endParaRPr>
          </a:p>
          <a:p>
            <a:r>
              <a:rPr lang="en-US" altLang="ja-JP" sz="2600" dirty="0" smtClean="0">
                <a:latin typeface="Comic Sans MS" charset="0"/>
              </a:rPr>
              <a:t>Still a few interesting surprises (BEC) possible</a:t>
            </a:r>
            <a:endParaRPr lang="en-US" altLang="ja-JP" sz="2600" dirty="0">
              <a:latin typeface="Comic Sans MS" charset="0"/>
            </a:endParaRPr>
          </a:p>
          <a:p>
            <a:pPr>
              <a:buFontTx/>
              <a:buNone/>
            </a:pPr>
            <a:endParaRPr lang="en-US" sz="2600" dirty="0">
              <a:latin typeface="Comic Sans MS" charset="0"/>
            </a:endParaRPr>
          </a:p>
        </p:txBody>
      </p:sp>
      <p:pic>
        <p:nvPicPr>
          <p:cNvPr id="7" name="Picture 6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59" y="1163867"/>
            <a:ext cx="601577" cy="812129"/>
          </a:xfrm>
          <a:prstGeom prst="rect">
            <a:avLst/>
          </a:prstGeom>
        </p:spPr>
      </p:pic>
      <p:pic>
        <p:nvPicPr>
          <p:cNvPr id="8" name="Picture 7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85" y="2072888"/>
            <a:ext cx="601577" cy="81212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>
            <a:off x="1035765" y="4758989"/>
            <a:ext cx="1089804" cy="441362"/>
          </a:xfrm>
          <a:prstGeom prst="rightArrow">
            <a:avLst/>
          </a:prstGeom>
          <a:solidFill>
            <a:srgbClr val="FFFF00"/>
          </a:solidFill>
          <a:ln w="228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5763" y="4632886"/>
            <a:ext cx="5946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Need Discovery (Tools)</a:t>
            </a:r>
            <a:endParaRPr lang="en-US" sz="4000" dirty="0"/>
          </a:p>
        </p:txBody>
      </p:sp>
      <p:pic>
        <p:nvPicPr>
          <p:cNvPr id="9" name="Picture 8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70" y="3166527"/>
            <a:ext cx="601577" cy="8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1788" y="141288"/>
            <a:ext cx="7620000" cy="461962"/>
          </a:xfrm>
        </p:spPr>
        <p:txBody>
          <a:bodyPr/>
          <a:lstStyle/>
          <a:p>
            <a:r>
              <a:rPr lang="en-US" sz="2800">
                <a:latin typeface="Comic Sans MS" charset="0"/>
              </a:rPr>
              <a:t>Exploring is </a:t>
            </a:r>
            <a:r>
              <a:rPr lang="en-US" sz="2000">
                <a:latin typeface="Comic Sans MS" charset="0"/>
              </a:rPr>
              <a:t>(at least)</a:t>
            </a:r>
            <a:r>
              <a:rPr lang="en-US" sz="2800">
                <a:latin typeface="Comic Sans MS" charset="0"/>
              </a:rPr>
              <a:t> 2 dimensional</a:t>
            </a:r>
          </a:p>
        </p:txBody>
      </p:sp>
      <p:sp>
        <p:nvSpPr>
          <p:cNvPr id="416782" name="Text Box 14"/>
          <p:cNvSpPr txBox="1">
            <a:spLocks noChangeArrowheads="1"/>
          </p:cNvSpPr>
          <p:nvPr/>
        </p:nvSpPr>
        <p:spPr bwMode="auto">
          <a:xfrm>
            <a:off x="2117725" y="4576763"/>
            <a:ext cx="1416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2"/>
                </a:solidFill>
                <a:sym typeface="Symbol" charset="0"/>
              </a:rPr>
              <a:t>,</a:t>
            </a:r>
            <a:r>
              <a:rPr lang="en-US" sz="2000" dirty="0">
                <a:solidFill>
                  <a:schemeClr val="bg2"/>
                </a:solidFill>
                <a:sym typeface="Symbol" charset="0"/>
              </a:rPr>
              <a:t>Fixed </a:t>
            </a:r>
          </a:p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sym typeface="Symbol" charset="0"/>
              </a:rPr>
              <a:t>    target</a:t>
            </a:r>
          </a:p>
        </p:txBody>
      </p:sp>
      <p:pic>
        <p:nvPicPr>
          <p:cNvPr id="13315" name="Picture 3" descr="Screen Shot 2013-01-28 at 11.1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7956" y="927894"/>
            <a:ext cx="5946775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6" name="Straight Arrow Connector 2"/>
          <p:cNvCxnSpPr>
            <a:cxnSpLocks noChangeShapeType="1"/>
          </p:cNvCxnSpPr>
          <p:nvPr/>
        </p:nvCxnSpPr>
        <p:spPr bwMode="auto">
          <a:xfrm flipH="1">
            <a:off x="3140075" y="5110163"/>
            <a:ext cx="3168650" cy="650875"/>
          </a:xfrm>
          <a:prstGeom prst="straightConnector1">
            <a:avLst/>
          </a:prstGeom>
          <a:noFill/>
          <a:ln w="228600">
            <a:solidFill>
              <a:srgbClr val="00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5429250" y="4206875"/>
            <a:ext cx="34686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Comic Sans M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/>
              <a:t>“dark”</a:t>
            </a:r>
            <a:endParaRPr lang="en-US" altLang="ja-JP" sz="3600"/>
          </a:p>
          <a:p>
            <a:r>
              <a:rPr lang="en-US" sz="3600"/>
              <a:t>=</a:t>
            </a:r>
          </a:p>
          <a:p>
            <a:r>
              <a:rPr lang="en-US" sz="3600"/>
              <a:t>weakly coupled</a:t>
            </a:r>
          </a:p>
        </p:txBody>
      </p:sp>
    </p:spTree>
    <p:extLst>
      <p:ext uri="{BB962C8B-B14F-4D97-AF65-F5344CB8AC3E}">
        <p14:creationId xmlns:p14="http://schemas.microsoft.com/office/powerpoint/2010/main" val="2788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common prejudice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Dark Matter has to be heavy:</a:t>
            </a:r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rejudice based on </a:t>
            </a:r>
            <a:r>
              <a:rPr lang="en-US" dirty="0" smtClean="0">
                <a:solidFill>
                  <a:srgbClr val="FF0000"/>
                </a:solidFill>
              </a:rPr>
              <a:t>thermal production!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and/or </a:t>
            </a:r>
            <a:r>
              <a:rPr lang="en-US" dirty="0" err="1" smtClean="0">
                <a:solidFill>
                  <a:srgbClr val="FF0000"/>
                </a:solidFill>
              </a:rPr>
              <a:t>fermionic</a:t>
            </a:r>
            <a:r>
              <a:rPr lang="en-US" dirty="0" smtClean="0">
                <a:solidFill>
                  <a:srgbClr val="FF0000"/>
                </a:solidFill>
              </a:rPr>
              <a:t> DM!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Both assumptions give minimal velocity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(thermal/Fermi)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2672" y="918294"/>
            <a:ext cx="2246811" cy="4085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6180" y="4541962"/>
            <a:ext cx="823136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 galaxy, i.e. structure, formation inhibited!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Weakly interacting </a:t>
            </a:r>
            <a:r>
              <a:rPr lang="en-US" dirty="0" smtClean="0">
                <a:solidFill>
                  <a:srgbClr val="FF0000"/>
                </a:solidFill>
              </a:rPr>
              <a:t>sub-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DM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Has to be non-thermally (cold!!!) produced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Bosonic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5879" y="5224970"/>
            <a:ext cx="3860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ym typeface="Wingdings"/>
              </a:rPr>
              <a:t>Axion</a:t>
            </a:r>
            <a:r>
              <a:rPr lang="en-US" dirty="0" smtClean="0">
                <a:sym typeface="Wingdings"/>
              </a:rPr>
              <a:t>(-like particles)</a:t>
            </a:r>
          </a:p>
          <a:p>
            <a:pPr algn="l"/>
            <a:r>
              <a:rPr lang="en-US" dirty="0" smtClean="0">
                <a:sym typeface="Wingdings"/>
              </a:rPr>
              <a:t>Hidden Photons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892105" y="2805018"/>
            <a:ext cx="578510" cy="113638"/>
          </a:xfrm>
          <a:prstGeom prst="rightArrow">
            <a:avLst/>
          </a:prstGeom>
          <a:solidFill>
            <a:srgbClr val="FFFF00"/>
          </a:solidFill>
          <a:ln w="228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660" y="2562176"/>
            <a:ext cx="532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misalignment mechanism</a:t>
            </a:r>
            <a:endParaRPr lang="en-US" dirty="0"/>
          </a:p>
        </p:txBody>
      </p:sp>
      <p:pic>
        <p:nvPicPr>
          <p:cNvPr id="8" name="Picture 7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31" y="5414551"/>
            <a:ext cx="601577" cy="812129"/>
          </a:xfrm>
          <a:prstGeom prst="rect">
            <a:avLst/>
          </a:prstGeom>
        </p:spPr>
      </p:pic>
      <p:pic>
        <p:nvPicPr>
          <p:cNvPr id="9" name="Picture 8" descr="checkmark-p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61" y="2503478"/>
            <a:ext cx="601577" cy="81212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888531" y="5642132"/>
            <a:ext cx="578510" cy="113638"/>
          </a:xfrm>
          <a:prstGeom prst="rightArrow">
            <a:avLst/>
          </a:prstGeom>
          <a:solidFill>
            <a:srgbClr val="FFFF00"/>
          </a:solidFill>
          <a:ln w="228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5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has to be heavy…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3200" dirty="0" smtClean="0"/>
              <a:t>Dark matter has to be heavy</a:t>
            </a:r>
            <a:endParaRPr lang="en-US" sz="3200" dirty="0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323" y="3035475"/>
            <a:ext cx="2328513" cy="4085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mythbus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65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ERNALEDITCOMMAND" val="notepad %"/>
  <p:tag name="GHOSTSCRIPTCOMMAND" val="gswin32c"/>
  <p:tag name="DEFAULTBITMAP" val="png16m"/>
  <p:tag name="DEFAULTBLEND" val="Falsch"/>
  <p:tag name="DEFAULTTRANSPARENT" val="Falsch"/>
  <p:tag name="DEFAULTWORKAROUNDTRANSPARENCYBUG" val="Falsch"/>
  <p:tag name="DEFAULTRESOLUTION" val="1200"/>
  <p:tag name="TEXPOINTINIT" val=""/>
  <p:tag name="USEAMSFONTS" val="True"/>
  <p:tag name="EMBEDFONTS" val="False"/>
  <p:tag name="USEBOLDAMS" val="False"/>
  <p:tag name="DEFAULTDISPLAYSOURCE" val="\documentclass{article}&#10;\usepackage{amsmath,amssymb,color}&#10;\definecolor{bleu}{rgb}{0,0.3,0.6}&#10;\pagestyle{empty}&#10;\begin{document}&#10;\end{document}&#10;"/>
  <p:tag name="TEX2PS" val="latex $(base).tex; dvips -D $(res) -E -o $(base).ps $(base).dvi"/>
  <p:tag name="TEX2PSBATCH" val="latex --interaction=nonstopmode $(base).tex; dvips -D $(res) -E -o $(base).ps $(base).dvi"/>
  <p:tag name="DEFAULTWIDTH" val="600"/>
  <p:tag name="DEFAULTHEIGHT" val="500"/>
  <p:tag name="DEFAULTMAGNIFICATION" val="4"/>
  <p:tag name="DEFAULTFONTSIZE" val="10"/>
  <p:tag name="FIRSTJJAECKEL@C02J91FGDKQT3PP7" val="46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amsmath,amssymb,color}&#10;\definecolor{bleu}{rgb}{0,0.3,0.6}&#10;\pagestyle{empty}&#10;\begin{document}&#10;$$&#10;\mathbf{&#10;\color{red}&#10;U(A)&#10;\color{black}&#10;\times&#10;\color{green}&#10;U(B)&#10;\color{black}&#10;\times&#10;\color{blue}&#10;U(C)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16m"/>
  <p:tag name="DEBUGINTERACTIVE" val="True"/>
  <p:tag name="ORIGWIDTH" val="98.875"/>
  <p:tag name="PICTUREFILESIZE" val="556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yellow}&#10;$$&#10;H\gg m_{a}&#10;$$&#10;\end{document}&#10;"/>
  <p:tag name="FILENAME" val="txp_fig"/>
  <p:tag name="FORMAT" val="bmp256"/>
  <p:tag name="RES" val="300"/>
  <p:tag name="BLEND" val="0"/>
  <p:tag name="TRANSPARENT" val="1"/>
  <p:tag name="TBUG" val="0"/>
  <p:tag name="ALLOWFS" val="0"/>
  <p:tag name="ORIGWIDTH" val="38"/>
  <p:tag name="PICTUREFILESIZE" val="77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yellow}&#10;$$&#10;H\ll m_{a}&#10;$$&#10;\end{document}&#10;"/>
  <p:tag name="FILENAME" val="txp_fig"/>
  <p:tag name="FORMAT" val="bmp256"/>
  <p:tag name="RES" val="300"/>
  <p:tag name="BLEND" val="0"/>
  <p:tag name="TRANSPARENT" val="1"/>
  <p:tag name="TBUG" val="0"/>
  <p:tag name="ALLOWFS" val="0"/>
  <p:tag name="ORIGWIDTH" val="38"/>
  <p:tag name="PICTUREFILESIZE" val="77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\rho_{a}(t)=\frac{\rho_{ini}}{R^{3}(t)}&#10;$$&#10;\end{document}&#10;"/>
  <p:tag name="FILENAME" val="txp_fig"/>
  <p:tag name="FORMAT" val="png16m"/>
  <p:tag name="RES" val="300"/>
  <p:tag name="BLEND" val="0"/>
  <p:tag name="TRANSPARENT" val="0"/>
  <p:tag name="TBUG" val="0"/>
  <p:tag name="ALLOWFS" val="0"/>
  <p:tag name="ORIGWIDTH" val="60"/>
  <p:tag name="PICTUREFILESIZE" val="38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black}&#10;$$&#10;\ddot{a}+3H\dot{a}+m^{2}_{a}a=0&#10;$$&#10;\end{document}&#10;"/>
  <p:tag name="FILENAME" val="txp_fig"/>
  <p:tag name="FORMAT" val="bmp256"/>
  <p:tag name="RES" val="300"/>
  <p:tag name="BLEND" val="0"/>
  <p:tag name="TRANSPARENT" val="0"/>
  <p:tag name="TBUG" val="0"/>
  <p:tag name="ALLOWFS" val="0"/>
  <p:tag name="ORIGWIDTH" val="87"/>
  <p:tag name="PICTUREFILESIZE" val="207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31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31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31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31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31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yellow}&#10;$$&#10;m_{\rm DM}\gtrsim {\rm keV}.&#10;$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5"/>
  <p:tag name="PICTUREFILESIZE" val="67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H=\frac{\dot{R}(t)}{R(t)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3"/>
  <p:tag name="PICTUREFILESIZE" val="81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a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31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p\sim \partial a ={\rm very\,\,small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9"/>
  <p:tag name="PICTUREFILESIZE" val="81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p\sim H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"/>
  <p:tag name="PICTUREFILESIZE" val="44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m\sim H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1"/>
  <p:tag name="PICTUREFILESIZE" val="44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v_{\rm today}=\frac{p_{\rm today}}{m}&#10;\sim 10^{-9} \left(\frac{10^{-17}\,{\rm eV}}{m}\right)^{1/2}&#10;\ll 1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0"/>
  <p:tag name="PICTUREFILESIZE" val="192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amsmath,amssymb,color}&#10;\definecolor{bleu}{rgb}{0,0.3,0.6}&#10;\pagestyle{empty}&#10;\begin{document}&#10;\color{black}&#10;$$&#10;\ddot{\bar{X}}_{i}+3H\dot{\bar{X}}_{i}+m^{2}_{\gamma^{\prime}}\bar{X}_{i}=0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8"/>
  <p:tag name="PICTUREFILESIZE" val="291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%\color{yellow}&#10;$$&#10;(R/12)X^{\mu}X_{\mu}&#10;$$&#10;\end{document}&#10;"/>
  <p:tag name="FILENAME" val="txp_fig"/>
  <p:tag name="FORMAT" val="bmp256"/>
  <p:tag name="RES" val="300"/>
  <p:tag name="BLEND" val="0"/>
  <p:tag name="TRANSPARENT" val="0"/>
  <p:tag name="TBUG" val="0"/>
  <p:tag name="ALLOWFS" val="0"/>
  <p:tag name="ORIGWIDTH" val="57"/>
  <p:tag name="PICTUREFILESIZE" val="121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{\mathcal N}\sim 10^{75}\left(\frac{\mu{\rm eV}}{m}\right)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7"/>
  <p:tag name="PICTUREFILESIZE" val="1083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{\mathcal N}\gg\gg 1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0"/>
  <p:tag name="PICTUREFILESIZE" val="5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yellow}&#10;$$&#10;m_{\rm DM}\gtrsim {\rm keV}?&#10;$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7"/>
  <p:tag name="PICTUREFILESIZE" val="70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{\mathcal N}\sim 1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"/>
  <p:tag name="PICTUREFILESIZE" val="44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amsmath,amssymb,color}&#10;\definecolor{bleu}{rgb}{0,0.3,0.6}&#10;\pagestyle{empty}&#10;\begin{document}&#10;\color{yellow}&#10;$$&#10;h\nu=m_{a} c^2[1+{\mathcal{O}}(\beta^{2}\sim 10^{-6})]&#10;$$&#10;\end{document}&#10;"/>
  <p:tag name="EXTERNALNAME" val="txp_fig"/>
  <p:tag name="BLEND" val="Falsch"/>
  <p:tag name="TRANSPARENT" val="Wahr"/>
  <p:tag name="KEEPFILES" val="Falsch"/>
  <p:tag name="DEBUGPAUSE" val="Falsch"/>
  <p:tag name="RESOLUTION" val="300"/>
  <p:tag name="TIMEOUT" val="15"/>
  <p:tag name="BITMAPFORMAT" val="bmp16m"/>
  <p:tag name="DEBUGINTERACTIVE" val="Falsch"/>
  <p:tag name="ORIGWIDTH" val="129,875"/>
  <p:tag name="PICTUREFILESIZE" val="812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amsmath,amssymb,color}&#10;\definecolor{bleu}{rgb}{0,0.3,0.6}&#10;\pagestyle{empty}&#10;\begin{document}&#10;\color{yellow}&#10;$$&#10;h\nu=m_{a} c^2[1+{\mathcal{O}}(\beta^{2}\sim 10^{-6})]&#10;$$&#10;\end{document}&#10;"/>
  <p:tag name="EXTERNALNAME" val="txp_fig"/>
  <p:tag name="BLEND" val="Falsch"/>
  <p:tag name="TRANSPARENT" val="Wahr"/>
  <p:tag name="KEEPFILES" val="Falsch"/>
  <p:tag name="DEBUGPAUSE" val="Falsch"/>
  <p:tag name="RESOLUTION" val="300"/>
  <p:tag name="TIMEOUT" val="15"/>
  <p:tag name="BITMAPFORMAT" val="bmp16m"/>
  <p:tag name="DEBUGINTERACTIVE" val="Falsch"/>
  <p:tag name="ORIGWIDTH" val="129,875"/>
  <p:tag name="PICTUREFILESIZE" val="812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p_{\rm structure}\sim \frac{2\pi}{R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4"/>
  <p:tag name="PICTUREFILESIZE" val="82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v_{\rm structure}\sim\frac{p_{\rm structure}}{m}&#10;\sim 400\,{\rm km}/{\rm s}\,\, &#10;\left(\frac{R_{\rm milkyway}}{R}\right)&#10;\left(\frac{10^{-24}\,{\rm eV}}{m}\right)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61"/>
  <p:tag name="PICTUREFILESIZE" val="252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\color{red}&#10;$$&#10;\frac{1}{2}&#10;$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"/>
  <p:tag name="PICTUREFILESIZE" val="38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$$&#10;\frac{\alpha}{2\pi f_{a}}a\tilde{F}F\sim \frac{\alpha}{2\pi f_{a}}a \vec{\mathbf E}\!\cdot\!\vec{\mathbf B}&#10;$$&#10;\end{document}&#10;"/>
  <p:tag name="FILENAME" val="txp_fig"/>
  <p:tag name="FORMAT" val="bmp256"/>
  <p:tag name="RES" val="300"/>
  <p:tag name="BLEND" val="0"/>
  <p:tag name="TRANSPARENT" val="0"/>
  <p:tag name="TBUG" val="0"/>
  <p:tag name="ALLOWFS" val="0"/>
  <p:tag name="ORIGWIDTH" val="104"/>
  <p:tag name="PICTUREFILESIZE" val="394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,amssymb,color}&#10;\definecolor{bleu}{rgb}{0,0.3,0.6}&#10;\pagestyle{empty}&#10;\begin{document}&#10;%\color{yellow}&#10;$$&#10;m_{a}\sim\frac{m_{\pi}f_{\pi}}{f_{a}}&#10;\sim 0.6 \,{\rm meV} \left(\frac{10^{10}\,{\rm GeV}}{f_{a}}\right)&#10;$$\end{document}&#10;"/>
  <p:tag name="FILENAME" val="txp_fig"/>
  <p:tag name="FORMAT" val="bmp256"/>
  <p:tag name="RES" val="300"/>
  <p:tag name="BLEND" val="0"/>
  <p:tag name="TRANSPARENT" val="0"/>
  <p:tag name="TBUG" val="0"/>
  <p:tag name="ALLOWFS" val="0"/>
  <p:tag name="ORIGWIDTH" val="159"/>
  <p:tag name="PICTUREFILESIZE" val="727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amsmath,amssymb,color}&#10;\definecolor{bleu}{rgb}{0,0.3,0.6}&#10;\definecolor{lr}{rgb}{1,0.4,0.4}&#10;\definecolor{llr}{rgb}{1,0.6,0.6}&#10;\pagestyle{empty}&#10;\begin{document}&#10;$$&#10;\mathbf{&#10;\color{lr}&#10;U(A)&#10;\color{black}&#10;\times&#10;\color{llr}&#10;U(B)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16m"/>
  <p:tag name="DEBUGINTERACTIVE" val="True"/>
  <p:tag name="ORIGWIDTH" val="61.875"/>
  <p:tag name="PICTUREFILESIZE" val="34974"/>
</p:tagLst>
</file>

<file path=ppt/theme/theme1.xml><?xml version="1.0" encoding="utf-8"?>
<a:theme xmlns:a="http://schemas.openxmlformats.org/drawingml/2006/main" name="1_HDcosmo">
  <a:themeElements>
    <a:clrScheme name="HDcosm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HDcosm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28600" cap="flat" cmpd="sng" algn="ctr">
          <a:solidFill>
            <a:srgbClr val="FFFF00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28600" cap="flat" cmpd="sng" algn="ctr">
          <a:solidFill>
            <a:srgbClr val="FFFF00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HDcosm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Dcosm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Dcosm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Dcosmo">
  <a:themeElements>
    <a:clrScheme name="HDcosm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HDcosm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28600" cap="flat" cmpd="sng" algn="ctr">
          <a:solidFill>
            <a:srgbClr val="FFFF00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28600" cap="flat" cmpd="sng" algn="ctr">
          <a:solidFill>
            <a:srgbClr val="FFFF00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HDcosm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Dcosm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Dcosm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90784</TotalTime>
  <Words>1252</Words>
  <Application>Microsoft Macintosh PowerPoint</Application>
  <PresentationFormat>On-screen Show (4:3)</PresentationFormat>
  <Paragraphs>370</Paragraphs>
  <Slides>56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1_HDcosmo</vt:lpstr>
      <vt:lpstr>HDcosmo</vt:lpstr>
      <vt:lpstr>CorelDRAW</vt:lpstr>
      <vt:lpstr>Chart</vt:lpstr>
      <vt:lpstr>WISPy Cold Dark Matter - From theory to detection</vt:lpstr>
      <vt:lpstr>PowerPoint Presentation</vt:lpstr>
      <vt:lpstr>Inventory of the Universe</vt:lpstr>
      <vt:lpstr>PowerPoint Presentation</vt:lpstr>
      <vt:lpstr>Properties of Dark Matter</vt:lpstr>
      <vt:lpstr>Exploring is (at least) 2 dimensional</vt:lpstr>
      <vt:lpstr>A common prejudice</vt:lpstr>
      <vt:lpstr>Weakly interacting sub-eV DM</vt:lpstr>
      <vt:lpstr>Dark matter has to be heavy…</vt:lpstr>
      <vt:lpstr>A lower limit for bosons</vt:lpstr>
      <vt:lpstr>PowerPoint Presentation</vt:lpstr>
      <vt:lpstr>The Background, i.e. the Model</vt:lpstr>
      <vt:lpstr>PowerPoint Presentation</vt:lpstr>
      <vt:lpstr>The classic: Axions</vt:lpstr>
      <vt:lpstr>The classic</vt:lpstr>
      <vt:lpstr>String theory: Moduli and Axions</vt:lpstr>
      <vt:lpstr>Axion (like particles): Where are we?</vt:lpstr>
      <vt:lpstr>Axion (like particles): Where are we?</vt:lpstr>
      <vt:lpstr>Axion (like particles): Where are we?</vt:lpstr>
      <vt:lpstr>PowerPoint Presentation</vt:lpstr>
      <vt:lpstr>String theory likes extra gauge groups</vt:lpstr>
      <vt:lpstr>Hidden Photons, all over the place</vt:lpstr>
      <vt:lpstr>Challenges</vt:lpstr>
      <vt:lpstr>Production</vt:lpstr>
      <vt:lpstr>Production of Cold Bosons</vt:lpstr>
      <vt:lpstr>Misaligned production is super-cold!</vt:lpstr>
      <vt:lpstr>What is missing?</vt:lpstr>
      <vt:lpstr>What is missing?</vt:lpstr>
      <vt:lpstr>A Curiosity</vt:lpstr>
      <vt:lpstr>Other non-thermal mechanisms</vt:lpstr>
      <vt:lpstr>Survival + Cosmology</vt:lpstr>
      <vt:lpstr>Axion(-like particle) Dark Matter</vt:lpstr>
      <vt:lpstr>Hidden Photon Dark Matter</vt:lpstr>
      <vt:lpstr>Good state…</vt:lpstr>
      <vt:lpstr>Observable features</vt:lpstr>
      <vt:lpstr>Decay + evaporation signatures</vt:lpstr>
      <vt:lpstr>Decay + evaporation signatures</vt:lpstr>
      <vt:lpstr>Truly new + WISPy features</vt:lpstr>
      <vt:lpstr>Bose-Einstein Condensation</vt:lpstr>
      <vt:lpstr>BEC II</vt:lpstr>
      <vt:lpstr>A personal note on BEC</vt:lpstr>
      <vt:lpstr>Experimental tests</vt:lpstr>
      <vt:lpstr>Use a plentiful source of HPs</vt:lpstr>
      <vt:lpstr>Signal: Total energy of hidden photon</vt:lpstr>
      <vt:lpstr>Signal: Total energy of hidden photon</vt:lpstr>
      <vt:lpstr>An extremely sensitive probe!!!</vt:lpstr>
      <vt:lpstr>PowerPoint Presentation</vt:lpstr>
      <vt:lpstr>Dark Matter Antenna</vt:lpstr>
      <vt:lpstr>Works also for axion-like particles</vt:lpstr>
      <vt:lpstr>A Dream for Astrology ehhm Astronomy</vt:lpstr>
      <vt:lpstr>Challenges</vt:lpstr>
      <vt:lpstr>Challenges</vt:lpstr>
      <vt:lpstr>Application</vt:lpstr>
      <vt:lpstr>The CDM-WISP</vt:lpstr>
      <vt:lpstr>PowerPoint Presentation</vt:lpstr>
      <vt:lpstr>Conclusions</vt:lpstr>
    </vt:vector>
  </TitlesOfParts>
  <Company>Dartmouth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Joerg Jaeckel</cp:lastModifiedBy>
  <cp:revision>665</cp:revision>
  <dcterms:created xsi:type="dcterms:W3CDTF">2002-12-08T00:18:12Z</dcterms:created>
  <dcterms:modified xsi:type="dcterms:W3CDTF">2013-07-19T07:35:17Z</dcterms:modified>
</cp:coreProperties>
</file>