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5" r:id="rId4"/>
    <p:sldId id="270" r:id="rId5"/>
    <p:sldId id="268" r:id="rId6"/>
    <p:sldId id="269" r:id="rId7"/>
    <p:sldId id="259" r:id="rId8"/>
    <p:sldId id="261" r:id="rId9"/>
    <p:sldId id="262" r:id="rId10"/>
    <p:sldId id="271" r:id="rId11"/>
    <p:sldId id="266" r:id="rId12"/>
    <p:sldId id="27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3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7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0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0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41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9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49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7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39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4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48949-1E76-4111-9D53-F481BF85F678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457CF-A048-416E-B56B-2229D17957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rxiv.org/abs/1712.0032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hyperlink" Target="http://arxiv.org/abs/arXiv:1711.0328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70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26235" r="22044" b="61765"/>
          <a:stretch/>
        </p:blipFill>
        <p:spPr bwMode="auto">
          <a:xfrm>
            <a:off x="0" y="0"/>
            <a:ext cx="9144000" cy="80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0" t="39412" r="74221" b="52824"/>
          <a:stretch/>
        </p:blipFill>
        <p:spPr bwMode="auto">
          <a:xfrm>
            <a:off x="76200" y="838200"/>
            <a:ext cx="1882588" cy="44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1" t="25481" r="2815" b="64742"/>
          <a:stretch>
            <a:fillRect/>
          </a:stretch>
        </p:blipFill>
        <p:spPr bwMode="auto">
          <a:xfrm>
            <a:off x="152400" y="2731411"/>
            <a:ext cx="1096607" cy="46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 t="18945" r="30408" b="17058"/>
          <a:stretch>
            <a:fillRect/>
          </a:stretch>
        </p:blipFill>
        <p:spPr bwMode="auto">
          <a:xfrm>
            <a:off x="7696200" y="2663825"/>
            <a:ext cx="8112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2743200"/>
            <a:ext cx="5562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b="1" dirty="0" smtClean="0">
                <a:solidFill>
                  <a:srgbClr val="002060"/>
                </a:solidFill>
                <a:latin typeface="Arial Unicode MS" pitchFamily="34" charset="-128"/>
              </a:rPr>
              <a:t>Valery </a:t>
            </a:r>
            <a:r>
              <a:rPr lang="en-GB" altLang="en-US" b="1" dirty="0" err="1" smtClean="0">
                <a:solidFill>
                  <a:srgbClr val="002060"/>
                </a:solidFill>
                <a:latin typeface="Arial Unicode MS" pitchFamily="34" charset="-128"/>
              </a:rPr>
              <a:t>Khoze</a:t>
            </a:r>
            <a:r>
              <a:rPr lang="en-GB" altLang="en-US" sz="1600" b="1" dirty="0" smtClean="0">
                <a:solidFill>
                  <a:srgbClr val="002060"/>
                </a:solidFill>
                <a:latin typeface="Arial Unicode MS" pitchFamily="34" charset="-128"/>
              </a:rPr>
              <a:t> </a:t>
            </a:r>
            <a:r>
              <a:rPr lang="en-GB" altLang="en-US" b="1" dirty="0">
                <a:solidFill>
                  <a:srgbClr val="002060"/>
                </a:solidFill>
                <a:latin typeface="Arial Unicode MS" pitchFamily="34" charset="-128"/>
              </a:rPr>
              <a:t>(</a:t>
            </a:r>
            <a:r>
              <a:rPr lang="en-GB" altLang="en-US" sz="1600" b="1" dirty="0">
                <a:solidFill>
                  <a:srgbClr val="002060"/>
                </a:solidFill>
                <a:latin typeface="Arial Unicode MS" pitchFamily="34" charset="-128"/>
              </a:rPr>
              <a:t>IPPP, Durham &amp; PNPI, </a:t>
            </a:r>
            <a:r>
              <a:rPr lang="en-GB" altLang="en-US" sz="1600" b="1" dirty="0" err="1" smtClean="0">
                <a:solidFill>
                  <a:srgbClr val="002060"/>
                </a:solidFill>
                <a:latin typeface="Arial Unicode MS" pitchFamily="34" charset="-128"/>
              </a:rPr>
              <a:t>St.Pb</a:t>
            </a:r>
            <a:r>
              <a:rPr lang="en-GB" altLang="en-US" sz="1600" b="1" dirty="0">
                <a:solidFill>
                  <a:srgbClr val="002060"/>
                </a:solidFill>
                <a:latin typeface="Arial Unicode MS" pitchFamily="34" charset="-128"/>
              </a:rPr>
              <a:t>.</a:t>
            </a:r>
            <a:r>
              <a:rPr lang="en-GB" altLang="en-US" sz="1600" b="1" dirty="0" smtClean="0">
                <a:solidFill>
                  <a:srgbClr val="002060"/>
                </a:solidFill>
                <a:latin typeface="Arial Unicode MS" pitchFamily="34" charset="-128"/>
              </a:rPr>
              <a:t>)</a:t>
            </a:r>
            <a:endParaRPr lang="en-GB" altLang="en-US" sz="1600" b="1" dirty="0">
              <a:solidFill>
                <a:srgbClr val="002060"/>
              </a:solidFill>
              <a:latin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288268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altLang="en-US" sz="1400" b="1" dirty="0">
                <a:solidFill>
                  <a:srgbClr val="002060"/>
                </a:solidFill>
                <a:latin typeface="Lucida Bright" pitchFamily="18" charset="0"/>
              </a:rPr>
              <a:t>(in collaboration with </a:t>
            </a:r>
            <a:r>
              <a:rPr lang="en-GB" altLang="en-US" sz="1400" b="1" dirty="0" smtClean="0">
                <a:solidFill>
                  <a:srgbClr val="002060"/>
                </a:solidFill>
                <a:latin typeface="Lucida Bright" pitchFamily="18" charset="0"/>
              </a:rPr>
              <a:t> Alan Martin  and </a:t>
            </a:r>
            <a:r>
              <a:rPr lang="en-GB" altLang="en-US" sz="1400" b="1" dirty="0">
                <a:solidFill>
                  <a:srgbClr val="002060"/>
                </a:solidFill>
                <a:latin typeface="Lucida Bright" pitchFamily="18" charset="0"/>
              </a:rPr>
              <a:t>Misha </a:t>
            </a:r>
            <a:r>
              <a:rPr lang="en-GB" altLang="en-US" sz="1400" b="1" dirty="0" err="1">
                <a:solidFill>
                  <a:srgbClr val="002060"/>
                </a:solidFill>
                <a:latin typeface="Lucida Bright" pitchFamily="18" charset="0"/>
              </a:rPr>
              <a:t>Ryskin</a:t>
            </a:r>
            <a:r>
              <a:rPr lang="en-GB" altLang="en-US" sz="1400" b="1" dirty="0">
                <a:solidFill>
                  <a:srgbClr val="002060"/>
                </a:solidFill>
                <a:latin typeface="Lucida Bright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1733490"/>
            <a:ext cx="9067800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Elastic proton-proton scattering at 13 </a:t>
            </a:r>
            <a:r>
              <a:rPr lang="en-GB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theoretical    perspective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8111" t="35868" r="14495" b="48507"/>
          <a:stretch/>
        </p:blipFill>
        <p:spPr>
          <a:xfrm>
            <a:off x="990600" y="4114800"/>
            <a:ext cx="74676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8331" t="44793" r="16618" b="34374"/>
          <a:stretch/>
        </p:blipFill>
        <p:spPr>
          <a:xfrm>
            <a:off x="1371600" y="4724400"/>
            <a:ext cx="7162801" cy="1524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249007" y="3886200"/>
            <a:ext cx="7209193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66561"/>
              </p:ext>
            </p:extLst>
          </p:nvPr>
        </p:nvGraphicFramePr>
        <p:xfrm>
          <a:off x="-381000" y="3962400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7"/>
                        </a:rPr>
                        <a:t>arXiv:1712.00325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49782" y="5943600"/>
            <a:ext cx="310341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Work still in progress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2397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Preliminary conclusions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4176" y="1219200"/>
            <a:ext cx="782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Within 1Ϭ level an overall agreement with UA4 (2) and TOTEM data in all cases     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67799"/>
          <a:stretch/>
        </p:blipFill>
        <p:spPr bwMode="auto">
          <a:xfrm>
            <a:off x="228600" y="2438400"/>
            <a:ext cx="861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1219200"/>
            <a:ext cx="2127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330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68275" y="25908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330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905000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Δρ</a:t>
            </a:r>
            <a:r>
              <a:rPr lang="en-GB" sz="2000" dirty="0" smtClean="0">
                <a:solidFill>
                  <a:srgbClr val="FF0000"/>
                </a:solidFill>
              </a:rPr>
              <a:t>=0.005-0.02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6850" y="38862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330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810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Upon releasing the new TOTEM data 13 </a:t>
            </a:r>
            <a:r>
              <a:rPr lang="en-GB" dirty="0" err="1" smtClean="0"/>
              <a:t>TeV</a:t>
            </a:r>
            <a:r>
              <a:rPr lang="en-GB" dirty="0" smtClean="0"/>
              <a:t> on elastic cross section we plan to check    whether the </a:t>
            </a:r>
            <a:r>
              <a:rPr lang="en-GB" dirty="0" err="1" smtClean="0"/>
              <a:t>Odderon</a:t>
            </a:r>
            <a:r>
              <a:rPr lang="en-GB" dirty="0" smtClean="0"/>
              <a:t> is providing better description   </a:t>
            </a:r>
            <a:endParaRPr lang="en-GB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0650" y="45720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330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648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data at 541 GeV strongly restrict the </a:t>
            </a:r>
            <a:r>
              <a:rPr lang="en-GB" dirty="0" err="1" smtClean="0"/>
              <a:t>Odderon</a:t>
            </a:r>
            <a:r>
              <a:rPr lang="en-GB" dirty="0" smtClean="0"/>
              <a:t> contribution.</a:t>
            </a:r>
            <a:endParaRPr lang="en-GB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5181600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3300"/>
                </a:solidFill>
                <a:latin typeface="Lucida Bright" panose="02040602050505020304" pitchFamily="18" charset="0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5334000"/>
            <a:ext cx="542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More work needed ( many sides, many  sides                 )  </a:t>
            </a:r>
            <a:endParaRPr lang="en-GB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40000" r="69966" b="16871"/>
          <a:stretch/>
        </p:blipFill>
        <p:spPr bwMode="auto">
          <a:xfrm>
            <a:off x="5334000" y="5190699"/>
            <a:ext cx="609600" cy="75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4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532" y="1767399"/>
            <a:ext cx="5182268" cy="442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289218"/>
            <a:ext cx="1448001" cy="301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04800"/>
            <a:ext cx="385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ODDERON-1973 –asymptotic theorems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31519" y="1066800"/>
            <a:ext cx="239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1975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20" y="685800"/>
            <a:ext cx="4928680" cy="292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010" y="1092075"/>
            <a:ext cx="5385980" cy="508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6260" t="-691"/>
          <a:stretch/>
        </p:blipFill>
        <p:spPr>
          <a:xfrm>
            <a:off x="838200" y="3048000"/>
            <a:ext cx="5487068" cy="8718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766223"/>
            <a:ext cx="609600" cy="36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893" y="2209800"/>
            <a:ext cx="422161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z=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983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QCD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343400"/>
            <a:ext cx="3859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Very intensive theoretical discussions :</a:t>
            </a:r>
          </a:p>
          <a:p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reviews 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4953000"/>
            <a:ext cx="4573002" cy="8892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211669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Recall:</a:t>
            </a:r>
            <a:r>
              <a:rPr lang="en-GB" dirty="0" err="1"/>
              <a:t>The</a:t>
            </a:r>
            <a:r>
              <a:rPr lang="en-GB" dirty="0"/>
              <a:t> Froissart-Martin </a:t>
            </a:r>
            <a:r>
              <a:rPr lang="en-GB" b="1" dirty="0">
                <a:solidFill>
                  <a:srgbClr val="00B050"/>
                </a:solidFill>
              </a:rPr>
              <a:t>bound</a:t>
            </a:r>
            <a:r>
              <a:rPr lang="en-GB" dirty="0"/>
              <a:t>:</a:t>
            </a:r>
          </a:p>
          <a:p>
            <a:endParaRPr lang="en-GB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2" t="7406"/>
          <a:stretch/>
        </p:blipFill>
        <p:spPr bwMode="auto">
          <a:xfrm>
            <a:off x="3276600" y="61722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0"/>
            <a:ext cx="1485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905500" y="5867400"/>
            <a:ext cx="2628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most models </a:t>
            </a:r>
            <a:r>
              <a:rPr lang="en-GB" dirty="0" err="1"/>
              <a:t>asympt</a:t>
            </a:r>
            <a:r>
              <a:rPr lang="en-GB" dirty="0" smtClean="0"/>
              <a:t>.~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>
                <a:solidFill>
                  <a:srgbClr val="0000CC"/>
                </a:solidFill>
              </a:rPr>
              <a:t>but </a:t>
            </a:r>
            <a:r>
              <a:rPr lang="en-GB" dirty="0">
                <a:solidFill>
                  <a:srgbClr val="0000CC"/>
                </a:solidFill>
              </a:rPr>
              <a:t>not a Must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9" t="14706" r="-1"/>
          <a:stretch/>
        </p:blipFill>
        <p:spPr bwMode="auto">
          <a:xfrm>
            <a:off x="8229600" y="5880319"/>
            <a:ext cx="964240" cy="36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5713998" y="5880319"/>
            <a:ext cx="3150656" cy="8633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2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cs typeface="Aharoni" panose="02010803020104030203" pitchFamily="2" charset="-79"/>
              </a:rPr>
              <a:t>Some comments </a:t>
            </a:r>
            <a:r>
              <a:rPr lang="en-GB" sz="2000" dirty="0" smtClean="0">
                <a:solidFill>
                  <a:srgbClr val="7030A0"/>
                </a:solidFill>
                <a:cs typeface="Aharoni" panose="02010803020104030203" pitchFamily="2" charset="-79"/>
              </a:rPr>
              <a:t>on  </a:t>
            </a:r>
            <a:r>
              <a:rPr lang="en-GB" sz="2000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</a:t>
            </a:r>
            <a:endParaRPr lang="en-GB" sz="2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0" descr="MCj042384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318701"/>
            <a:ext cx="539750" cy="59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9388" y="1371600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030A0"/>
                </a:solidFill>
                <a:latin typeface="Lucida Bright" panose="02040602050505020304" pitchFamily="18" charset="0"/>
                <a:sym typeface="ZapfDingbats" pitchFamily="82" charset="2"/>
              </a:rPr>
              <a:t>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8600" y="2895600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7030A0"/>
                </a:solidFill>
                <a:latin typeface="Lucida Bright" panose="02040602050505020304" pitchFamily="18" charset="0"/>
                <a:sym typeface="ZapfDingbats" pitchFamily="82" charset="2"/>
              </a:rPr>
              <a:t>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1788" y="5181600"/>
            <a:ext cx="319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rgbClr val="FF0000"/>
                </a:solidFill>
                <a:latin typeface="Lucida Bright" panose="02040602050505020304" pitchFamily="18" charset="0"/>
                <a:sym typeface="ZapfDingbats" pitchFamily="82" charset="2"/>
              </a:rPr>
              <a:t>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4286"/>
          <a:stretch/>
        </p:blipFill>
        <p:spPr>
          <a:xfrm>
            <a:off x="533400" y="1371600"/>
            <a:ext cx="8462454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1992868"/>
            <a:ext cx="6252654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M. Braun, hep-</a:t>
            </a:r>
            <a:r>
              <a:rPr lang="en-GB" dirty="0" err="1" smtClean="0"/>
              <a:t>ph</a:t>
            </a:r>
            <a:r>
              <a:rPr lang="en-GB" dirty="0" smtClean="0"/>
              <a:t>/9805394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907268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CGC models the </a:t>
            </a:r>
            <a:r>
              <a:rPr lang="en-GB" dirty="0" err="1" smtClean="0"/>
              <a:t>odderon</a:t>
            </a:r>
            <a:r>
              <a:rPr lang="en-GB" dirty="0" smtClean="0"/>
              <a:t> contribution is decreasing with energy due to    saturation effects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203" t="18769" r="9786"/>
          <a:stretch/>
        </p:blipFill>
        <p:spPr>
          <a:xfrm>
            <a:off x="685801" y="3581400"/>
            <a:ext cx="5334000" cy="990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5052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181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Problems with the </a:t>
            </a:r>
            <a:r>
              <a:rPr lang="en-GB" dirty="0" err="1" smtClean="0"/>
              <a:t>multiparticle</a:t>
            </a:r>
            <a:r>
              <a:rPr lang="en-GB" smtClean="0"/>
              <a:t> s-channel </a:t>
            </a:r>
            <a:r>
              <a:rPr lang="en-GB" dirty="0" err="1" smtClean="0"/>
              <a:t>unitarity</a:t>
            </a:r>
            <a:r>
              <a:rPr lang="en-GB" dirty="0" smtClean="0"/>
              <a:t> – KMR work  in progress 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553670"/>
            <a:ext cx="1857953" cy="11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3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BBA65-90D1-4600-9326-1538FA10667B}" type="slidenum">
              <a:rPr lang="en-GB" altLang="en-US"/>
              <a:pPr>
                <a:defRPr/>
              </a:pPr>
              <a:t>13</a:t>
            </a:fld>
            <a:endParaRPr lang="en-GB" altLang="en-US"/>
          </a:p>
        </p:txBody>
      </p:sp>
      <p:pic>
        <p:nvPicPr>
          <p:cNvPr id="65539" name="Picture 2" descr="MC90010521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39" y="533400"/>
            <a:ext cx="3633961" cy="378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3" descr="MM900236303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78581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4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8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3" y="2743200"/>
            <a:ext cx="742342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716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                                                                                      Jan’s talk at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5" t="50471" r="10000" b="17373"/>
          <a:stretch/>
        </p:blipFill>
        <p:spPr bwMode="auto">
          <a:xfrm>
            <a:off x="742761" y="3712815"/>
            <a:ext cx="7182039" cy="223078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7" y="685800"/>
            <a:ext cx="468313" cy="64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 descr="MCj043441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7" y="4421451"/>
            <a:ext cx="544513" cy="53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1242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14400" y="3745468"/>
            <a:ext cx="16236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latin typeface="Arial" charset="0"/>
                <a:cs typeface="Arial" charset="0"/>
                <a:hlinkClick r:id="rId7"/>
              </a:rPr>
              <a:t>arXiv:1711.03288</a:t>
            </a:r>
            <a:r>
              <a:rPr lang="en-US" altLang="en-US" sz="1400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1" name="Picture 28" descr="C:\Users\valery\AppData\Local\Microsoft\Windows\Temporary Internet Files\Content.IE5\00O3VRIM\MM900254494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"/>
            <a:ext cx="138991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236233"/>
            <a:ext cx="533400" cy="2021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95600" y="2373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</a:t>
            </a:r>
            <a:endParaRPr lang="en-GB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9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803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Long-awaited </a:t>
            </a:r>
            <a:r>
              <a:rPr lang="en-GB" dirty="0" err="1" smtClean="0"/>
              <a:t>Odderon</a:t>
            </a:r>
            <a:r>
              <a:rPr lang="en-GB" dirty="0" smtClean="0"/>
              <a:t> would be very welcome news  for the theoretical community</a:t>
            </a:r>
            <a:endParaRPr lang="en-GB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0" y="609600"/>
            <a:ext cx="5048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76200" y="1449387"/>
            <a:ext cx="5048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1371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</a:t>
            </a:r>
            <a:r>
              <a:rPr lang="en-GB" dirty="0" smtClean="0"/>
              <a:t>ur main aim is to try to evaluate whether the new TOTEM data could be accommodated within the existing ‘conventional’  multi-</a:t>
            </a:r>
            <a:r>
              <a:rPr lang="en-GB" dirty="0" err="1" smtClean="0"/>
              <a:t>Pomeron</a:t>
            </a:r>
            <a:r>
              <a:rPr lang="en-GB" dirty="0" smtClean="0"/>
              <a:t> framework</a:t>
            </a:r>
            <a:endParaRPr lang="en-GB" dirty="0"/>
          </a:p>
        </p:txBody>
      </p:sp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60287" r="88182" b="32854"/>
          <a:stretch>
            <a:fillRect/>
          </a:stretch>
        </p:blipFill>
        <p:spPr bwMode="auto">
          <a:xfrm>
            <a:off x="152401" y="2286000"/>
            <a:ext cx="496106" cy="29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2221468"/>
            <a:ext cx="451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xemplified by the </a:t>
            </a:r>
            <a:r>
              <a:rPr lang="en-GB" dirty="0" err="1" smtClean="0">
                <a:solidFill>
                  <a:srgbClr val="7030A0"/>
                </a:solidFill>
              </a:rPr>
              <a:t>untuned</a:t>
            </a:r>
            <a:r>
              <a:rPr lang="en-GB" dirty="0" smtClean="0"/>
              <a:t>  KMR 2013-model</a:t>
            </a:r>
            <a:endParaRPr lang="en-GB" dirty="0"/>
          </a:p>
        </p:txBody>
      </p:sp>
      <p:pic>
        <p:nvPicPr>
          <p:cNvPr id="1026" name="Picture 2" descr="Image result for devil's advoc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66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344" t="-17725" r="4177"/>
          <a:stretch/>
        </p:blipFill>
        <p:spPr>
          <a:xfrm>
            <a:off x="304800" y="2895600"/>
            <a:ext cx="8458200" cy="9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6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 bwMode="auto">
          <a:xfrm>
            <a:off x="1343838" y="1340768"/>
            <a:ext cx="5935970" cy="4400493"/>
          </a:xfrm>
          <a:prstGeom prst="rect">
            <a:avLst/>
          </a:prstGeom>
          <a:solidFill>
            <a:srgbClr val="FFFF00">
              <a:alpha val="69020"/>
            </a:srgbClr>
          </a:solidFill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828708" y="1066800"/>
            <a:ext cx="2391363" cy="369332"/>
          </a:xfrm>
          <a:prstGeom prst="roundRect">
            <a:avLst/>
          </a:prstGeom>
          <a:solidFill>
            <a:srgbClr val="FFFF66">
              <a:alpha val="5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828709" y="1115452"/>
            <a:ext cx="2175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</a:t>
            </a:r>
            <a:r>
              <a:rPr lang="en-US" altLang="en-US" sz="1400" b="1" dirty="0" smtClean="0">
                <a:solidFill>
                  <a:srgbClr val="0066CC"/>
                </a:solidFill>
                <a:latin typeface="Arial" charset="0"/>
                <a:cs typeface="Arial" charset="0"/>
              </a:rPr>
              <a:t>(</a:t>
            </a:r>
            <a:r>
              <a:rPr lang="en-US" altLang="en-US" sz="1400" b="1" dirty="0">
                <a:solidFill>
                  <a:srgbClr val="0066CC"/>
                </a:solidFill>
                <a:latin typeface="Arial" charset="0"/>
                <a:cs typeface="Arial" charset="0"/>
              </a:rPr>
              <a:t>KMR,    </a:t>
            </a:r>
            <a:r>
              <a:rPr lang="en-US" altLang="en-US" sz="1400" b="1" dirty="0" smtClean="0">
                <a:solidFill>
                  <a:srgbClr val="0066CC"/>
                </a:solidFill>
                <a:latin typeface="Arial" charset="0"/>
                <a:cs typeface="Arial" charset="0"/>
              </a:rPr>
              <a:t>2011-2014)</a:t>
            </a:r>
            <a:r>
              <a:rPr lang="en-US" altLang="en-US" sz="1400" dirty="0" smtClean="0">
                <a:solidFill>
                  <a:srgbClr val="0066CC"/>
                </a:solidFill>
                <a:latin typeface="Arial" charset="0"/>
                <a:cs typeface="Arial" charset="0"/>
              </a:rPr>
              <a:t> </a:t>
            </a:r>
            <a:endParaRPr lang="en-GB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470563" y="2996952"/>
            <a:ext cx="4777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2" t="35161" r="29823" b="42387"/>
          <a:stretch/>
        </p:blipFill>
        <p:spPr bwMode="auto">
          <a:xfrm>
            <a:off x="395536" y="1124744"/>
            <a:ext cx="88644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 descr="Gluon &amp;quot;ladder&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41" y="1338618"/>
            <a:ext cx="482615" cy="6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988840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7030A0"/>
                </a:solidFill>
              </a:rPr>
              <a:t>(Gribov-1961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18745" y="2051556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  (BFKL-1975-78)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3091-F138-44FE-84AE-4D911B80AA25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7" y="5517232"/>
            <a:ext cx="857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BFKL </a:t>
            </a:r>
            <a:r>
              <a:rPr lang="en-GB" dirty="0" err="1" smtClean="0"/>
              <a:t>Pomeron</a:t>
            </a:r>
            <a:r>
              <a:rPr lang="en-GB" dirty="0" smtClean="0"/>
              <a:t>  naturally allows to continue from  the </a:t>
            </a:r>
            <a:r>
              <a:rPr lang="en-GB" dirty="0" smtClean="0">
                <a:solidFill>
                  <a:srgbClr val="7030A0"/>
                </a:solidFill>
              </a:rPr>
              <a:t>‘hard’ </a:t>
            </a:r>
            <a:r>
              <a:rPr lang="en-GB" dirty="0" smtClean="0"/>
              <a:t>domain  to the </a:t>
            </a:r>
            <a:r>
              <a:rPr lang="en-GB" dirty="0" smtClean="0">
                <a:solidFill>
                  <a:srgbClr val="7030A0"/>
                </a:solidFill>
              </a:rPr>
              <a:t>‘soft’ region: </a:t>
            </a:r>
            <a:r>
              <a:rPr lang="en-GB" dirty="0" smtClean="0"/>
              <a:t>after </a:t>
            </a:r>
            <a:r>
              <a:rPr lang="en-GB" dirty="0" err="1" smtClean="0"/>
              <a:t>resummation</a:t>
            </a:r>
            <a:r>
              <a:rPr lang="en-GB" dirty="0" smtClean="0"/>
              <a:t> of the main HO effects- the intercept weakly depends on the scale,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"/>
          <a:stretch/>
        </p:blipFill>
        <p:spPr bwMode="auto">
          <a:xfrm>
            <a:off x="899593" y="6165304"/>
            <a:ext cx="213903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79512" y="5445224"/>
            <a:ext cx="8640960" cy="1080120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868144" y="278092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011344" y="762000"/>
            <a:ext cx="7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QCD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467544" y="2708920"/>
            <a:ext cx="258749" cy="16725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extLst/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467544" y="260648"/>
            <a:ext cx="258749" cy="16725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extLst/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88"/>
          <a:stretch>
            <a:fillRect/>
          </a:stretch>
        </p:blipFill>
        <p:spPr bwMode="auto">
          <a:xfrm>
            <a:off x="467544" y="4437112"/>
            <a:ext cx="258749" cy="16725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/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"/>
          <a:stretch/>
        </p:blipFill>
        <p:spPr bwMode="auto">
          <a:xfrm>
            <a:off x="1033835" y="409258"/>
            <a:ext cx="5194349" cy="21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" b="3245"/>
          <a:stretch/>
        </p:blipFill>
        <p:spPr bwMode="auto">
          <a:xfrm>
            <a:off x="1115617" y="2564904"/>
            <a:ext cx="6336703" cy="168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76056" y="1556792"/>
            <a:ext cx="659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(1960)</a:t>
            </a:r>
            <a:endParaRPr lang="en-GB" sz="1400" dirty="0">
              <a:solidFill>
                <a:srgbClr val="7030A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/>
          <a:stretch/>
        </p:blipFill>
        <p:spPr bwMode="auto">
          <a:xfrm>
            <a:off x="1043608" y="4437112"/>
            <a:ext cx="6624736" cy="140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5075892"/>
            <a:ext cx="7920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0.28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3091-F138-44FE-84AE-4D911B80AA25}" type="slidenum">
              <a:rPr lang="en-GB" smtClean="0"/>
              <a:t>5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23527" y="6093296"/>
            <a:ext cx="590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399"/>
                </a:solidFill>
                <a:sym typeface="Wingdings"/>
              </a:rPr>
              <a:t>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Conventional RFT assumed all            limited and small</a:t>
            </a:r>
            <a:r>
              <a:rPr lang="en-GB" dirty="0" smtClean="0">
                <a:solidFill>
                  <a:srgbClr val="003399"/>
                </a:solidFill>
                <a:sym typeface="Wingdings"/>
              </a:rPr>
              <a:t>.</a:t>
            </a:r>
            <a:endParaRPr lang="en-GB" dirty="0">
              <a:solidFill>
                <a:srgbClr val="0033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3524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5085184"/>
            <a:ext cx="1584176" cy="5133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2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4" y="188640"/>
            <a:ext cx="4517132" cy="47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72"/>
          <a:stretch/>
        </p:blipFill>
        <p:spPr bwMode="auto">
          <a:xfrm>
            <a:off x="683568" y="4350169"/>
            <a:ext cx="3053705" cy="30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7076" y="395372"/>
            <a:ext cx="17808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17855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188640"/>
            <a:ext cx="1667001" cy="369332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CC"/>
                </a:solidFill>
              </a:rPr>
              <a:t>KMR  MODEL</a:t>
            </a:r>
            <a:r>
              <a:rPr lang="en-GB" dirty="0" smtClean="0">
                <a:solidFill>
                  <a:srgbClr val="0000CC"/>
                </a:solidFill>
              </a:rPr>
              <a:t> 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229200"/>
            <a:ext cx="8532440" cy="954107"/>
          </a:xfrm>
          <a:prstGeom prst="rect">
            <a:avLst/>
          </a:prstGeom>
          <a:solidFill>
            <a:srgbClr val="00B050">
              <a:alpha val="22000"/>
            </a:srgbClr>
          </a:solidFill>
          <a:ln w="3810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   Introduction  of </a:t>
            </a:r>
            <a:r>
              <a:rPr lang="en-GB" dirty="0" smtClean="0">
                <a:solidFill>
                  <a:srgbClr val="0000CC"/>
                </a:solidFill>
              </a:rPr>
              <a:t>the theoretically motivated  </a:t>
            </a:r>
            <a:r>
              <a:rPr lang="en-GB" dirty="0" smtClean="0"/>
              <a:t>energy dependence of                 within </a:t>
            </a:r>
          </a:p>
          <a:p>
            <a:r>
              <a:rPr lang="en-GB" dirty="0" smtClean="0"/>
              <a:t>   the 2-channel  </a:t>
            </a:r>
            <a:r>
              <a:rPr lang="en-GB" dirty="0" err="1" smtClean="0"/>
              <a:t>eikonal</a:t>
            </a:r>
            <a:r>
              <a:rPr lang="en-GB" dirty="0" smtClean="0"/>
              <a:t> model allows to describe the existing HE data on the</a:t>
            </a:r>
          </a:p>
          <a:p>
            <a:r>
              <a:rPr lang="en-GB" dirty="0" smtClean="0"/>
              <a:t>   elastic                   and SD                       cross sections,   including                </a:t>
            </a:r>
            <a:r>
              <a:rPr lang="en-GB" sz="2000" dirty="0" smtClean="0"/>
              <a:t>. </a:t>
            </a:r>
            <a:endParaRPr lang="en-GB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05264"/>
            <a:ext cx="720080" cy="27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05264"/>
            <a:ext cx="939776" cy="28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805264"/>
            <a:ext cx="590422" cy="31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73091-F138-44FE-84AE-4D911B80AA25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1884914" cy="5168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41" y="4293096"/>
            <a:ext cx="926443" cy="49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5856" y="429309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,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43558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2915652"/>
            <a:ext cx="2118828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7584" y="2924944"/>
                <a:ext cx="2508827" cy="43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>
                              <a:latin typeface="Cambria Math"/>
                            </a:rPr>
                            <m:t>∝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>
                              <a:latin typeface="Cambria Math"/>
                            </a:rPr>
                            <m:t>∗</m:t>
                          </m:r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en-GB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GB">
                                  <a:latin typeface="Cambria Math"/>
                                </a:rPr>
                                <m:t>(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GB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24944"/>
                <a:ext cx="2508827" cy="431593"/>
              </a:xfrm>
              <a:prstGeom prst="rect">
                <a:avLst/>
              </a:prstGeom>
              <a:blipFill rotWithShape="1">
                <a:blip r:embed="rId9"/>
                <a:stretch>
                  <a:fillRect t="-145070" r="-25791" b="-2098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55776" y="62068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21" y="5318348"/>
            <a:ext cx="263367" cy="2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692696"/>
            <a:ext cx="231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-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538700" y="1752600"/>
            <a:ext cx="3300500" cy="923330"/>
          </a:xfrm>
          <a:prstGeom prst="rect">
            <a:avLst/>
          </a:prstGeom>
          <a:solidFill>
            <a:srgbClr val="FFFF00">
              <a:alpha val="48000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size of the effective</a:t>
            </a:r>
          </a:p>
          <a:p>
            <a:pPr algn="ctr"/>
            <a:r>
              <a:rPr lang="en-GB" dirty="0" err="1" smtClean="0"/>
              <a:t>Pomeron</a:t>
            </a:r>
            <a:r>
              <a:rPr lang="en-GB" dirty="0" smtClean="0"/>
              <a:t> deceases with energy</a:t>
            </a:r>
          </a:p>
          <a:p>
            <a:pPr algn="ctr"/>
            <a:r>
              <a:rPr lang="en-GB" dirty="0" smtClean="0"/>
              <a:t>(screening effects)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6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228600"/>
            <a:ext cx="6757988" cy="628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5600" y="838200"/>
            <a:ext cx="2133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00B050"/>
                </a:solidFill>
              </a:rPr>
              <a:t>Untuned</a:t>
            </a:r>
            <a:r>
              <a:rPr lang="en-GB" b="1" dirty="0" smtClean="0">
                <a:solidFill>
                  <a:srgbClr val="00B050"/>
                </a:solidFill>
              </a:rPr>
              <a:t> 2013  predictions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5600" y="3377380"/>
            <a:ext cx="2143432" cy="923330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Looking forward to seeing TOTEM 13 </a:t>
            </a:r>
            <a:r>
              <a:rPr lang="en-GB" dirty="0" err="1" smtClean="0"/>
              <a:t>TeV</a:t>
            </a:r>
            <a:r>
              <a:rPr lang="en-GB" dirty="0" smtClean="0"/>
              <a:t>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4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0" b="3306"/>
          <a:stretch/>
        </p:blipFill>
        <p:spPr bwMode="auto">
          <a:xfrm>
            <a:off x="152400" y="0"/>
            <a:ext cx="908921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2788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42672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267200"/>
            <a:ext cx="6375400" cy="372775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/>
        </p:spPr>
      </p:pic>
      <p:sp>
        <p:nvSpPr>
          <p:cNvPr id="4" name="Rounded Rectangle 3"/>
          <p:cNvSpPr/>
          <p:nvPr/>
        </p:nvSpPr>
        <p:spPr>
          <a:xfrm>
            <a:off x="1066800" y="2743200"/>
            <a:ext cx="57912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t="-11694" r="-9214" b="19999"/>
          <a:stretch/>
        </p:blipFill>
        <p:spPr>
          <a:xfrm>
            <a:off x="914400" y="4800600"/>
            <a:ext cx="7086600" cy="60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3" y="5410200"/>
            <a:ext cx="7463258" cy="3688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5943600"/>
            <a:ext cx="2209800" cy="331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10400" y="38100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309143" y="4773920"/>
            <a:ext cx="7920457" cy="162688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67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4910" r="1556" b="1788"/>
          <a:stretch/>
        </p:blipFill>
        <p:spPr bwMode="auto">
          <a:xfrm>
            <a:off x="381001" y="0"/>
            <a:ext cx="838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21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Model for </a:t>
            </a:r>
            <a:r>
              <a:rPr lang="en-GB" dirty="0" err="1" smtClean="0"/>
              <a:t>Odderon</a:t>
            </a:r>
            <a:r>
              <a:rPr lang="en-GB" dirty="0" smtClean="0"/>
              <a:t>: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5990489"/>
            <a:ext cx="3809999" cy="3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351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 Unicode MS</vt:lpstr>
      <vt:lpstr>Aharoni</vt:lpstr>
      <vt:lpstr>Arial</vt:lpstr>
      <vt:lpstr>Arial Black</vt:lpstr>
      <vt:lpstr>Calibri</vt:lpstr>
      <vt:lpstr>Cambria Math</vt:lpstr>
      <vt:lpstr>Lucida Bright</vt:lpstr>
      <vt:lpstr>Wingdings</vt:lpstr>
      <vt:lpstr>Wingdings 2</vt:lpstr>
      <vt:lpstr>ZapfDingbats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valery</dc:creator>
  <cp:lastModifiedBy>Valery Khoze</cp:lastModifiedBy>
  <cp:revision>71</cp:revision>
  <dcterms:created xsi:type="dcterms:W3CDTF">2017-12-03T17:18:18Z</dcterms:created>
  <dcterms:modified xsi:type="dcterms:W3CDTF">2017-12-06T10:33:51Z</dcterms:modified>
</cp:coreProperties>
</file>