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88" r:id="rId4"/>
    <p:sldMasterId id="2147483700" r:id="rId5"/>
  </p:sldMasterIdLst>
  <p:notesMasterIdLst>
    <p:notesMasterId r:id="rId58"/>
  </p:notesMasterIdLst>
  <p:sldIdLst>
    <p:sldId id="259" r:id="rId6"/>
    <p:sldId id="764" r:id="rId7"/>
    <p:sldId id="261" r:id="rId8"/>
    <p:sldId id="375" r:id="rId9"/>
    <p:sldId id="317" r:id="rId10"/>
    <p:sldId id="790" r:id="rId11"/>
    <p:sldId id="548" r:id="rId12"/>
    <p:sldId id="799" r:id="rId13"/>
    <p:sldId id="260" r:id="rId14"/>
    <p:sldId id="294" r:id="rId15"/>
    <p:sldId id="357" r:id="rId16"/>
    <p:sldId id="300" r:id="rId17"/>
    <p:sldId id="338" r:id="rId18"/>
    <p:sldId id="763" r:id="rId19"/>
    <p:sldId id="820" r:id="rId20"/>
    <p:sldId id="821" r:id="rId21"/>
    <p:sldId id="760" r:id="rId22"/>
    <p:sldId id="762" r:id="rId23"/>
    <p:sldId id="342" r:id="rId24"/>
    <p:sldId id="770" r:id="rId25"/>
    <p:sldId id="771" r:id="rId26"/>
    <p:sldId id="776" r:id="rId27"/>
    <p:sldId id="772" r:id="rId28"/>
    <p:sldId id="773" r:id="rId29"/>
    <p:sldId id="836" r:id="rId30"/>
    <p:sldId id="837" r:id="rId31"/>
    <p:sldId id="754" r:id="rId32"/>
    <p:sldId id="765" r:id="rId33"/>
    <p:sldId id="468" r:id="rId34"/>
    <p:sldId id="791" r:id="rId35"/>
    <p:sldId id="768" r:id="rId36"/>
    <p:sldId id="368" r:id="rId37"/>
    <p:sldId id="792" r:id="rId38"/>
    <p:sldId id="832" r:id="rId39"/>
    <p:sldId id="808" r:id="rId40"/>
    <p:sldId id="360" r:id="rId41"/>
    <p:sldId id="258" r:id="rId42"/>
    <p:sldId id="366" r:id="rId43"/>
    <p:sldId id="845" r:id="rId44"/>
    <p:sldId id="363" r:id="rId45"/>
    <p:sldId id="364" r:id="rId46"/>
    <p:sldId id="848" r:id="rId47"/>
    <p:sldId id="786" r:id="rId48"/>
    <p:sldId id="787" r:id="rId49"/>
    <p:sldId id="847" r:id="rId50"/>
    <p:sldId id="359" r:id="rId51"/>
    <p:sldId id="536" r:id="rId52"/>
    <p:sldId id="811" r:id="rId53"/>
    <p:sldId id="304" r:id="rId54"/>
    <p:sldId id="384" r:id="rId55"/>
    <p:sldId id="353" r:id="rId56"/>
    <p:sldId id="82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5" autoAdjust="0"/>
    <p:restoredTop sz="94471" autoAdjust="0"/>
  </p:normalViewPr>
  <p:slideViewPr>
    <p:cSldViewPr snapToGrid="0" showGuides="1">
      <p:cViewPr varScale="1">
        <p:scale>
          <a:sx n="97" d="100"/>
          <a:sy n="97" d="100"/>
        </p:scale>
        <p:origin x="90" y="246"/>
      </p:cViewPr>
      <p:guideLst>
        <p:guide orient="horz" pos="211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B2828-1A36-4336-9F79-AB971D06E747}" type="datetimeFigureOut">
              <a:rPr lang="en-GB" smtClean="0"/>
              <a:t>21/10/2023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FAFB-A236-481C-B204-776FEC00F47C}" type="slidenum">
              <a:rPr lang="en-GB" smtClean="0"/>
              <a:t>‹#›</a:t>
            </a:fld>
            <a:endParaRPr lang="en-GB"/>
          </a:p>
        </p:txBody>
      </p:sp>
    </p:spTree>
    <p:extLst>
      <p:ext uri="{BB962C8B-B14F-4D97-AF65-F5344CB8AC3E}">
        <p14:creationId xmlns:p14="http://schemas.microsoft.com/office/powerpoint/2010/main" val="377594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a:t>
            </a:fld>
            <a:endParaRPr lang="en-GB"/>
          </a:p>
        </p:txBody>
      </p:sp>
    </p:spTree>
    <p:extLst>
      <p:ext uri="{BB962C8B-B14F-4D97-AF65-F5344CB8AC3E}">
        <p14:creationId xmlns:p14="http://schemas.microsoft.com/office/powerpoint/2010/main" val="3448661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AF9FE36-F6DA-1477-D6D7-C55DF8C897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AA34506B-2D1B-F709-B764-28E0C64F6E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1988" name="Slide Number Placeholder 3">
            <a:extLst>
              <a:ext uri="{FF2B5EF4-FFF2-40B4-BE49-F238E27FC236}">
                <a16:creationId xmlns:a16="http://schemas.microsoft.com/office/drawing/2014/main" id="{2102721B-5A70-7A3C-95EE-B097430C6C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A81C148-7DC4-42CD-9A82-E71E8A247EA3}" type="slidenum">
              <a:rPr lang="en-GB" altLang="en-US" smtClean="0"/>
              <a:pPr/>
              <a:t>46</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50</a:t>
            </a:fld>
            <a:endParaRPr lang="en-GB" dirty="0"/>
          </a:p>
        </p:txBody>
      </p:sp>
    </p:spTree>
    <p:extLst>
      <p:ext uri="{BB962C8B-B14F-4D97-AF65-F5344CB8AC3E}">
        <p14:creationId xmlns:p14="http://schemas.microsoft.com/office/powerpoint/2010/main" val="3115642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51</a:t>
            </a:fld>
            <a:endParaRPr lang="en-GB"/>
          </a:p>
        </p:txBody>
      </p:sp>
    </p:spTree>
    <p:extLst>
      <p:ext uri="{BB962C8B-B14F-4D97-AF65-F5344CB8AC3E}">
        <p14:creationId xmlns:p14="http://schemas.microsoft.com/office/powerpoint/2010/main" val="2927546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7</a:t>
            </a:fld>
            <a:endParaRPr lang="en-GB"/>
          </a:p>
        </p:txBody>
      </p:sp>
    </p:spTree>
    <p:extLst>
      <p:ext uri="{BB962C8B-B14F-4D97-AF65-F5344CB8AC3E}">
        <p14:creationId xmlns:p14="http://schemas.microsoft.com/office/powerpoint/2010/main" val="402113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9</a:t>
            </a:fld>
            <a:endParaRPr lang="en-GB"/>
          </a:p>
        </p:txBody>
      </p:sp>
    </p:spTree>
    <p:extLst>
      <p:ext uri="{BB962C8B-B14F-4D97-AF65-F5344CB8AC3E}">
        <p14:creationId xmlns:p14="http://schemas.microsoft.com/office/powerpoint/2010/main" val="34186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14</a:t>
            </a:fld>
            <a:endParaRPr lang="en-GB"/>
          </a:p>
        </p:txBody>
      </p:sp>
    </p:spTree>
    <p:extLst>
      <p:ext uri="{BB962C8B-B14F-4D97-AF65-F5344CB8AC3E}">
        <p14:creationId xmlns:p14="http://schemas.microsoft.com/office/powerpoint/2010/main" val="2242363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16</a:t>
            </a:fld>
            <a:endParaRPr lang="en-GB"/>
          </a:p>
        </p:txBody>
      </p:sp>
    </p:spTree>
    <p:extLst>
      <p:ext uri="{BB962C8B-B14F-4D97-AF65-F5344CB8AC3E}">
        <p14:creationId xmlns:p14="http://schemas.microsoft.com/office/powerpoint/2010/main" val="2784529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26</a:t>
            </a:fld>
            <a:endParaRPr lang="en-GB" dirty="0"/>
          </a:p>
        </p:txBody>
      </p:sp>
    </p:spTree>
    <p:extLst>
      <p:ext uri="{BB962C8B-B14F-4D97-AF65-F5344CB8AC3E}">
        <p14:creationId xmlns:p14="http://schemas.microsoft.com/office/powerpoint/2010/main" val="66242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EC8FAFB-A236-481C-B204-776FEC00F47C}" type="slidenum">
              <a:rPr lang="en-GB" smtClean="0"/>
              <a:t>30</a:t>
            </a:fld>
            <a:endParaRPr lang="en-GB" dirty="0"/>
          </a:p>
        </p:txBody>
      </p:sp>
    </p:spTree>
    <p:extLst>
      <p:ext uri="{BB962C8B-B14F-4D97-AF65-F5344CB8AC3E}">
        <p14:creationId xmlns:p14="http://schemas.microsoft.com/office/powerpoint/2010/main" val="91339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51CE8FF-6972-419B-A7D7-F53E91F97C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C0FB462F-B3C4-4D78-B394-97469F61A3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1508" name="Slide Number Placeholder 3">
            <a:extLst>
              <a:ext uri="{FF2B5EF4-FFF2-40B4-BE49-F238E27FC236}">
                <a16:creationId xmlns:a16="http://schemas.microsoft.com/office/drawing/2014/main" id="{D0785F8D-27D5-4C55-9FF3-6DB5743D29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9DAC555-CACA-493E-B1F9-B276939CE2B5}" type="slidenum">
              <a:rPr lang="en-GB" altLang="en-US" smtClean="0"/>
              <a:pPr/>
              <a:t>36</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416A91E4-931D-BE31-2C70-8B01746929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F53CC9FE-DB2C-C168-5F7B-245AAE4CAF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39940" name="Slide Number Placeholder 3">
            <a:extLst>
              <a:ext uri="{FF2B5EF4-FFF2-40B4-BE49-F238E27FC236}">
                <a16:creationId xmlns:a16="http://schemas.microsoft.com/office/drawing/2014/main" id="{F73A6BC2-EF68-FAFB-DD57-07B4FF828C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EFE0611-0366-4334-9829-7D19335FB838}" type="slidenum">
              <a:rPr lang="en-GB" altLang="en-US" smtClean="0"/>
              <a:pPr/>
              <a:t>45</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6300-0B24-4BFB-986D-A2A178324D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BC5722C-EFF5-4C2F-80B1-A9DF51D3A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420EE99-EF6F-4550-87BE-B4151842F2B9}"/>
              </a:ext>
            </a:extLst>
          </p:cNvPr>
          <p:cNvSpPr>
            <a:spLocks noGrp="1"/>
          </p:cNvSpPr>
          <p:nvPr>
            <p:ph type="dt" sz="half" idx="10"/>
          </p:nvPr>
        </p:nvSpPr>
        <p:spPr/>
        <p:txBody>
          <a:bodyPr/>
          <a:lstStyle/>
          <a:p>
            <a:fld id="{32234B12-526F-4C96-9AD3-6896C4474929}" type="datetime1">
              <a:rPr lang="en-GB" smtClean="0"/>
              <a:t>21/10/2023</a:t>
            </a:fld>
            <a:endParaRPr lang="en-GB"/>
          </a:p>
        </p:txBody>
      </p:sp>
      <p:sp>
        <p:nvSpPr>
          <p:cNvPr id="5" name="Footer Placeholder 4">
            <a:extLst>
              <a:ext uri="{FF2B5EF4-FFF2-40B4-BE49-F238E27FC236}">
                <a16:creationId xmlns:a16="http://schemas.microsoft.com/office/drawing/2014/main" id="{6308EB46-FC23-4668-B10F-F95E3287AB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54B29-1461-46A3-81AC-2995BEFCF3FB}"/>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58296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73BB1-7553-4FAE-891F-CE1AF2B61F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697E92-1BD0-49AF-9025-02999D8E57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BF78CA-B643-48D9-ADAE-54246E5730F3}"/>
              </a:ext>
            </a:extLst>
          </p:cNvPr>
          <p:cNvSpPr>
            <a:spLocks noGrp="1"/>
          </p:cNvSpPr>
          <p:nvPr>
            <p:ph type="dt" sz="half" idx="10"/>
          </p:nvPr>
        </p:nvSpPr>
        <p:spPr/>
        <p:txBody>
          <a:bodyPr/>
          <a:lstStyle/>
          <a:p>
            <a:fld id="{59999882-A151-4C5A-BE42-41CA4D22019B}" type="datetime1">
              <a:rPr lang="en-GB" smtClean="0"/>
              <a:t>21/10/2023</a:t>
            </a:fld>
            <a:endParaRPr lang="en-GB"/>
          </a:p>
        </p:txBody>
      </p:sp>
      <p:sp>
        <p:nvSpPr>
          <p:cNvPr id="5" name="Footer Placeholder 4">
            <a:extLst>
              <a:ext uri="{FF2B5EF4-FFF2-40B4-BE49-F238E27FC236}">
                <a16:creationId xmlns:a16="http://schemas.microsoft.com/office/drawing/2014/main" id="{4D05FB2D-E30F-40B1-BBD0-641CB86BD7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81B7CA-DB8C-4447-AFFE-5DFBEB9EC507}"/>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89483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0D3C1-0588-4D7F-A13B-D93AF4A6ED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73AF87-5FB5-45AC-A0AF-AD78C3A198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99AAD2-4A5B-4FAD-853A-3AC4CAA83C94}"/>
              </a:ext>
            </a:extLst>
          </p:cNvPr>
          <p:cNvSpPr>
            <a:spLocks noGrp="1"/>
          </p:cNvSpPr>
          <p:nvPr>
            <p:ph type="dt" sz="half" idx="10"/>
          </p:nvPr>
        </p:nvSpPr>
        <p:spPr/>
        <p:txBody>
          <a:bodyPr/>
          <a:lstStyle/>
          <a:p>
            <a:fld id="{BCB42B7F-C7DE-465B-BDC7-7D36BB2054DA}" type="datetime1">
              <a:rPr lang="en-GB" smtClean="0"/>
              <a:t>21/10/2023</a:t>
            </a:fld>
            <a:endParaRPr lang="en-GB"/>
          </a:p>
        </p:txBody>
      </p:sp>
      <p:sp>
        <p:nvSpPr>
          <p:cNvPr id="5" name="Footer Placeholder 4">
            <a:extLst>
              <a:ext uri="{FF2B5EF4-FFF2-40B4-BE49-F238E27FC236}">
                <a16:creationId xmlns:a16="http://schemas.microsoft.com/office/drawing/2014/main" id="{9760739F-0638-40B0-BCD7-97EBA63F6E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B2B7B2-0970-436E-BAAB-7F517EB2235B}"/>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142204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3C053BA-E384-4ACD-A0A9-5809EDB468A1}"/>
              </a:ext>
            </a:extLst>
          </p:cNvPr>
          <p:cNvSpPr>
            <a:spLocks noGrp="1"/>
          </p:cNvSpPr>
          <p:nvPr>
            <p:ph type="dt" sz="half" idx="10"/>
          </p:nvPr>
        </p:nvSpPr>
        <p:spPr/>
        <p:txBody>
          <a:bodyPr/>
          <a:lstStyle>
            <a:lvl1pPr>
              <a:defRPr/>
            </a:lvl1pPr>
          </a:lstStyle>
          <a:p>
            <a:pPr>
              <a:defRPr/>
            </a:pPr>
            <a:fld id="{EC9230F4-765D-4419-9FEB-BE2AEC36C940}" type="datetime1">
              <a:rPr lang="en-GB" smtClean="0"/>
              <a:t>21/10/2023</a:t>
            </a:fld>
            <a:endParaRPr lang="en-GB"/>
          </a:p>
        </p:txBody>
      </p:sp>
      <p:sp>
        <p:nvSpPr>
          <p:cNvPr id="4" name="Footer Placeholder 4">
            <a:extLst>
              <a:ext uri="{FF2B5EF4-FFF2-40B4-BE49-F238E27FC236}">
                <a16:creationId xmlns:a16="http://schemas.microsoft.com/office/drawing/2014/main" id="{44B3CC88-0F8A-470C-B280-0C133B45CA0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61207B76-7093-4C0C-B0AF-AB53C9381374}"/>
              </a:ext>
            </a:extLst>
          </p:cNvPr>
          <p:cNvSpPr>
            <a:spLocks noGrp="1"/>
          </p:cNvSpPr>
          <p:nvPr>
            <p:ph type="sldNum" sz="quarter" idx="12"/>
          </p:nvPr>
        </p:nvSpPr>
        <p:spPr/>
        <p:txBody>
          <a:bodyPr/>
          <a:lstStyle>
            <a:lvl1pPr>
              <a:defRPr/>
            </a:lvl1pPr>
          </a:lstStyle>
          <a:p>
            <a:pPr>
              <a:defRPr/>
            </a:pPr>
            <a:fld id="{24F24672-EF12-45E7-A60F-7B32BBEC22D2}" type="slidenum">
              <a:rPr lang="en-GB"/>
              <a:pPr>
                <a:defRPr/>
              </a:pPr>
              <a:t>‹#›</a:t>
            </a:fld>
            <a:endParaRPr lang="en-GB"/>
          </a:p>
        </p:txBody>
      </p:sp>
    </p:spTree>
    <p:extLst>
      <p:ext uri="{BB962C8B-B14F-4D97-AF65-F5344CB8AC3E}">
        <p14:creationId xmlns:p14="http://schemas.microsoft.com/office/powerpoint/2010/main" val="32987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C7BEA-5F2C-4886-BDFB-2A32DA805D1E}"/>
              </a:ext>
            </a:extLst>
          </p:cNvPr>
          <p:cNvSpPr txBox="1">
            <a:spLocks noGrp="1"/>
          </p:cNvSpPr>
          <p:nvPr>
            <p:ph type="dt" sz="half" idx="10"/>
          </p:nvPr>
        </p:nvSpPr>
        <p:spPr/>
        <p:txBody>
          <a:bodyPr/>
          <a:lstStyle>
            <a:lvl1pPr>
              <a:defRPr/>
            </a:lvl1pPr>
          </a:lstStyle>
          <a:p>
            <a:pPr>
              <a:defRPr/>
            </a:pPr>
            <a:fld id="{9481C3EC-19B5-45EA-8335-04AE7B57E2BE}" type="datetime1">
              <a:rPr lang="en-GB" smtClean="0"/>
              <a:t>21/10/2023</a:t>
            </a:fld>
            <a:endParaRPr lang="en-GB"/>
          </a:p>
        </p:txBody>
      </p:sp>
      <p:sp>
        <p:nvSpPr>
          <p:cNvPr id="3" name="Footer Placeholder 2">
            <a:extLst>
              <a:ext uri="{FF2B5EF4-FFF2-40B4-BE49-F238E27FC236}">
                <a16:creationId xmlns:a16="http://schemas.microsoft.com/office/drawing/2014/main" id="{A5EDDA0A-0E78-45D6-B26C-431A4097B237}"/>
              </a:ext>
            </a:extLst>
          </p:cNvPr>
          <p:cNvSpPr txBox="1">
            <a:spLocks noGrp="1"/>
          </p:cNvSpPr>
          <p:nvPr>
            <p:ph type="ftr" sz="quarter" idx="11"/>
          </p:nvPr>
        </p:nvSpPr>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4C5A788B-A787-4316-B6B3-0A1DA49DF0D8}"/>
              </a:ext>
            </a:extLst>
          </p:cNvPr>
          <p:cNvSpPr txBox="1">
            <a:spLocks noGrp="1"/>
          </p:cNvSpPr>
          <p:nvPr>
            <p:ph type="sldNum" sz="quarter" idx="12"/>
          </p:nvPr>
        </p:nvSpPr>
        <p:spPr/>
        <p:txBody>
          <a:bodyPr/>
          <a:lstStyle>
            <a:lvl1pPr>
              <a:defRPr/>
            </a:lvl1pPr>
          </a:lstStyle>
          <a:p>
            <a:pPr>
              <a:defRPr/>
            </a:pPr>
            <a:fld id="{686B38BE-B387-4728-A75E-58716F816513}" type="slidenum">
              <a:rPr lang="en-GB"/>
              <a:pPr>
                <a:defRPr/>
              </a:pPr>
              <a:t>‹#›</a:t>
            </a:fld>
            <a:endParaRPr lang="en-GB"/>
          </a:p>
        </p:txBody>
      </p:sp>
    </p:spTree>
    <p:extLst>
      <p:ext uri="{BB962C8B-B14F-4D97-AF65-F5344CB8AC3E}">
        <p14:creationId xmlns:p14="http://schemas.microsoft.com/office/powerpoint/2010/main" val="221235853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US"/>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Rectangle 4">
            <a:extLst>
              <a:ext uri="{FF2B5EF4-FFF2-40B4-BE49-F238E27FC236}">
                <a16:creationId xmlns:a16="http://schemas.microsoft.com/office/drawing/2014/main" id="{1A73D498-0316-4DC5-B82F-44BBE9203D22}"/>
              </a:ext>
            </a:extLst>
          </p:cNvPr>
          <p:cNvSpPr>
            <a:spLocks noGrp="1" noChangeArrowheads="1"/>
          </p:cNvSpPr>
          <p:nvPr>
            <p:ph type="dt" sz="half" idx="10"/>
          </p:nvPr>
        </p:nvSpPr>
        <p:spPr/>
        <p:txBody>
          <a:bodyPr/>
          <a:lstStyle>
            <a:lvl1pPr>
              <a:defRPr/>
            </a:lvl1pPr>
          </a:lstStyle>
          <a:p>
            <a:pPr>
              <a:defRPr/>
            </a:pPr>
            <a:fld id="{1B398E55-2F16-4A30-834E-859B814BE70D}" type="datetime1">
              <a:rPr lang="en-GB" smtClean="0"/>
              <a:t>21/10/2023</a:t>
            </a:fld>
            <a:endParaRPr lang="fr-FR"/>
          </a:p>
        </p:txBody>
      </p:sp>
      <p:sp>
        <p:nvSpPr>
          <p:cNvPr id="5" name="Rectangle 5">
            <a:extLst>
              <a:ext uri="{FF2B5EF4-FFF2-40B4-BE49-F238E27FC236}">
                <a16:creationId xmlns:a16="http://schemas.microsoft.com/office/drawing/2014/main" id="{A4347C00-D4A9-43A2-9954-B5FAC910CCB2}"/>
              </a:ext>
            </a:extLst>
          </p:cNvPr>
          <p:cNvSpPr>
            <a:spLocks noGrp="1" noChangeArrowheads="1"/>
          </p:cNvSpPr>
          <p:nvPr>
            <p:ph type="ftr" sz="quarter" idx="11"/>
          </p:nvPr>
        </p:nvSpPr>
        <p:spPr/>
        <p:txBody>
          <a:bodyPr/>
          <a:lstStyle>
            <a:lvl1pPr>
              <a:defRPr/>
            </a:lvl1pPr>
          </a:lstStyle>
          <a:p>
            <a:pPr>
              <a:defRPr/>
            </a:pPr>
            <a:endParaRPr lang="fr-FR" i="1">
              <a:solidFill>
                <a:srgbClr val="006666"/>
              </a:solidFill>
            </a:endParaRPr>
          </a:p>
        </p:txBody>
      </p:sp>
      <p:sp>
        <p:nvSpPr>
          <p:cNvPr id="6" name="Rectangle 6">
            <a:extLst>
              <a:ext uri="{FF2B5EF4-FFF2-40B4-BE49-F238E27FC236}">
                <a16:creationId xmlns:a16="http://schemas.microsoft.com/office/drawing/2014/main" id="{F3924388-0E8A-4FD8-A46C-C55A5D4F9E3C}"/>
              </a:ext>
            </a:extLst>
          </p:cNvPr>
          <p:cNvSpPr>
            <a:spLocks noGrp="1" noChangeArrowheads="1"/>
          </p:cNvSpPr>
          <p:nvPr>
            <p:ph type="sldNum" sz="quarter" idx="12"/>
          </p:nvPr>
        </p:nvSpPr>
        <p:spPr/>
        <p:txBody>
          <a:bodyPr/>
          <a:lstStyle>
            <a:lvl1pPr>
              <a:defRPr/>
            </a:lvl1pPr>
          </a:lstStyle>
          <a:p>
            <a:pPr>
              <a:defRPr/>
            </a:pPr>
            <a:fld id="{D38AAD63-068F-4B5C-8E09-63446642F7FB}" type="slidenum">
              <a:rPr lang="fr-CH" altLang="en-US"/>
              <a:pPr>
                <a:defRPr/>
              </a:pPr>
              <a:t>‹#›</a:t>
            </a:fld>
            <a:r>
              <a:rPr lang="fr-CH" altLang="en-US"/>
              <a:t> </a:t>
            </a:r>
            <a:endParaRPr lang="fr-FR" altLang="en-US"/>
          </a:p>
        </p:txBody>
      </p:sp>
    </p:spTree>
    <p:extLst>
      <p:ext uri="{BB962C8B-B14F-4D97-AF65-F5344CB8AC3E}">
        <p14:creationId xmlns:p14="http://schemas.microsoft.com/office/powerpoint/2010/main" val="1322902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4">
            <a:extLst>
              <a:ext uri="{FF2B5EF4-FFF2-40B4-BE49-F238E27FC236}">
                <a16:creationId xmlns:a16="http://schemas.microsoft.com/office/drawing/2014/main" id="{02871E6B-A326-41AB-8DBD-E732A71D806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2E8BEB7E-48FD-4E4C-A084-4A75D250BF3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E29992E1-4F3B-4AF4-BF2B-5EB3CF53D330}"/>
              </a:ext>
            </a:extLst>
          </p:cNvPr>
          <p:cNvSpPr>
            <a:spLocks noGrp="1" noChangeArrowheads="1"/>
          </p:cNvSpPr>
          <p:nvPr>
            <p:ph type="sldNum" sz="quarter" idx="12"/>
          </p:nvPr>
        </p:nvSpPr>
        <p:spPr>
          <a:ln/>
        </p:spPr>
        <p:txBody>
          <a:bodyPr/>
          <a:lstStyle>
            <a:lvl1pPr>
              <a:defRPr/>
            </a:lvl1pPr>
          </a:lstStyle>
          <a:p>
            <a:pPr>
              <a:defRPr/>
            </a:pPr>
            <a:fld id="{85B3E930-DBB2-40CE-85CB-06095A26F1E4}" type="slidenum">
              <a:rPr lang="en-GB" altLang="en-US"/>
              <a:pPr>
                <a:defRPr/>
              </a:pPr>
              <a:t>‹#›</a:t>
            </a:fld>
            <a:endParaRPr lang="en-GB" altLang="en-US"/>
          </a:p>
        </p:txBody>
      </p:sp>
    </p:spTree>
    <p:extLst>
      <p:ext uri="{BB962C8B-B14F-4D97-AF65-F5344CB8AC3E}">
        <p14:creationId xmlns:p14="http://schemas.microsoft.com/office/powerpoint/2010/main" val="4056432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D54788BC-1809-4909-850C-6D8D0ADBEB09}"/>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2E16C07D-8654-4DA1-83E8-F8B7302392FD}"/>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D10C4BCC-6D91-4E5B-97FA-BC15603011A0}"/>
              </a:ext>
            </a:extLst>
          </p:cNvPr>
          <p:cNvSpPr>
            <a:spLocks noGrp="1" noChangeArrowheads="1"/>
          </p:cNvSpPr>
          <p:nvPr>
            <p:ph type="sldNum" sz="quarter" idx="12"/>
          </p:nvPr>
        </p:nvSpPr>
        <p:spPr>
          <a:ln/>
        </p:spPr>
        <p:txBody>
          <a:bodyPr/>
          <a:lstStyle>
            <a:lvl1pPr>
              <a:defRPr/>
            </a:lvl1pPr>
          </a:lstStyle>
          <a:p>
            <a:pPr>
              <a:defRPr/>
            </a:pPr>
            <a:fld id="{6B66C3CC-4EEE-4C9B-A1BB-D3CA913C9AEB}" type="slidenum">
              <a:rPr lang="en-GB" altLang="en-US"/>
              <a:pPr>
                <a:defRPr/>
              </a:pPr>
              <a:t>‹#›</a:t>
            </a:fld>
            <a:endParaRPr lang="en-GB" altLang="en-US"/>
          </a:p>
        </p:txBody>
      </p:sp>
    </p:spTree>
    <p:extLst>
      <p:ext uri="{BB962C8B-B14F-4D97-AF65-F5344CB8AC3E}">
        <p14:creationId xmlns:p14="http://schemas.microsoft.com/office/powerpoint/2010/main" val="185592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4A003A1-63BB-468B-9499-9A48B059252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74F50BFA-2F23-4F89-B25C-87A1210CDCB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8E944FBE-7D2A-464E-A76A-79089D690ECA}"/>
              </a:ext>
            </a:extLst>
          </p:cNvPr>
          <p:cNvSpPr>
            <a:spLocks noGrp="1" noChangeArrowheads="1"/>
          </p:cNvSpPr>
          <p:nvPr>
            <p:ph type="sldNum" sz="quarter" idx="12"/>
          </p:nvPr>
        </p:nvSpPr>
        <p:spPr>
          <a:ln/>
        </p:spPr>
        <p:txBody>
          <a:bodyPr/>
          <a:lstStyle>
            <a:lvl1pPr>
              <a:defRPr/>
            </a:lvl1pPr>
          </a:lstStyle>
          <a:p>
            <a:pPr>
              <a:defRPr/>
            </a:pPr>
            <a:fld id="{2ADCBF51-35D7-4004-A725-C865E2F0BA13}" type="slidenum">
              <a:rPr lang="en-GB" altLang="en-US"/>
              <a:pPr>
                <a:defRPr/>
              </a:pPr>
              <a:t>‹#›</a:t>
            </a:fld>
            <a:endParaRPr lang="en-GB" altLang="en-US"/>
          </a:p>
        </p:txBody>
      </p:sp>
    </p:spTree>
    <p:extLst>
      <p:ext uri="{BB962C8B-B14F-4D97-AF65-F5344CB8AC3E}">
        <p14:creationId xmlns:p14="http://schemas.microsoft.com/office/powerpoint/2010/main" val="3732065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B7EB12F0-4EFF-4562-BD2F-0EC1A7639734}"/>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2DDD6E7E-4DFB-4F54-8F3C-210C05716A3A}"/>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0C039F71-86E9-40CC-9DA7-94FF6709033C}"/>
              </a:ext>
            </a:extLst>
          </p:cNvPr>
          <p:cNvSpPr>
            <a:spLocks noGrp="1" noChangeArrowheads="1"/>
          </p:cNvSpPr>
          <p:nvPr>
            <p:ph type="sldNum" sz="quarter" idx="12"/>
          </p:nvPr>
        </p:nvSpPr>
        <p:spPr>
          <a:ln/>
        </p:spPr>
        <p:txBody>
          <a:bodyPr/>
          <a:lstStyle>
            <a:lvl1pPr>
              <a:defRPr/>
            </a:lvl1pPr>
          </a:lstStyle>
          <a:p>
            <a:pPr>
              <a:defRPr/>
            </a:pPr>
            <a:fld id="{BDE6CEE4-C06A-4A98-9BA8-D9496A799C6E}" type="slidenum">
              <a:rPr lang="en-GB" altLang="en-US"/>
              <a:pPr>
                <a:defRPr/>
              </a:pPr>
              <a:t>‹#›</a:t>
            </a:fld>
            <a:endParaRPr lang="en-GB" altLang="en-US"/>
          </a:p>
        </p:txBody>
      </p:sp>
    </p:spTree>
    <p:extLst>
      <p:ext uri="{BB962C8B-B14F-4D97-AF65-F5344CB8AC3E}">
        <p14:creationId xmlns:p14="http://schemas.microsoft.com/office/powerpoint/2010/main" val="4089100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DFEB9394-DABA-4AE1-9163-7F610AABCC4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DAC96980-DF74-4D44-8F4F-6D9FEFB8D19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4FC1C997-FBF8-4A7E-AAE2-BB4FA2B62B42}"/>
              </a:ext>
            </a:extLst>
          </p:cNvPr>
          <p:cNvSpPr>
            <a:spLocks noGrp="1" noChangeArrowheads="1"/>
          </p:cNvSpPr>
          <p:nvPr>
            <p:ph type="sldNum" sz="quarter" idx="12"/>
          </p:nvPr>
        </p:nvSpPr>
        <p:spPr>
          <a:ln/>
        </p:spPr>
        <p:txBody>
          <a:bodyPr/>
          <a:lstStyle>
            <a:lvl1pPr>
              <a:defRPr/>
            </a:lvl1pPr>
          </a:lstStyle>
          <a:p>
            <a:pPr>
              <a:defRPr/>
            </a:pPr>
            <a:fld id="{897B0B91-5C1D-4D03-9CC2-38F338EA8328}" type="slidenum">
              <a:rPr lang="en-GB" altLang="en-US"/>
              <a:pPr>
                <a:defRPr/>
              </a:pPr>
              <a:t>‹#›</a:t>
            </a:fld>
            <a:endParaRPr lang="en-GB" altLang="en-US"/>
          </a:p>
        </p:txBody>
      </p:sp>
    </p:spTree>
    <p:extLst>
      <p:ext uri="{BB962C8B-B14F-4D97-AF65-F5344CB8AC3E}">
        <p14:creationId xmlns:p14="http://schemas.microsoft.com/office/powerpoint/2010/main" val="2165740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D74D0-8E1A-4B67-9B98-E629983545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5D3121D-D2FA-45F3-AA42-D7444BE452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A6FB0D-F8C2-4383-B6A7-6709A231B213}"/>
              </a:ext>
            </a:extLst>
          </p:cNvPr>
          <p:cNvSpPr>
            <a:spLocks noGrp="1"/>
          </p:cNvSpPr>
          <p:nvPr>
            <p:ph type="dt" sz="half" idx="10"/>
          </p:nvPr>
        </p:nvSpPr>
        <p:spPr/>
        <p:txBody>
          <a:bodyPr/>
          <a:lstStyle/>
          <a:p>
            <a:fld id="{F8EC405F-44E8-4DC4-A598-28CCB0DDFA47}" type="datetime1">
              <a:rPr lang="en-GB" smtClean="0"/>
              <a:t>21/10/2023</a:t>
            </a:fld>
            <a:endParaRPr lang="en-GB"/>
          </a:p>
        </p:txBody>
      </p:sp>
      <p:sp>
        <p:nvSpPr>
          <p:cNvPr id="5" name="Footer Placeholder 4">
            <a:extLst>
              <a:ext uri="{FF2B5EF4-FFF2-40B4-BE49-F238E27FC236}">
                <a16:creationId xmlns:a16="http://schemas.microsoft.com/office/drawing/2014/main" id="{26F360DB-F06A-4CAA-9AB2-4321F3485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012B10-9C13-4742-99E0-8353A0C61F6C}"/>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150844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93024E1-5A89-44B4-A503-EC2F9064B21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79FF4EA3-55FB-4D06-B790-DF3C1BFA953D}"/>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AF6C46FF-3326-45AF-9A03-7D4659C76847}"/>
              </a:ext>
            </a:extLst>
          </p:cNvPr>
          <p:cNvSpPr>
            <a:spLocks noGrp="1" noChangeArrowheads="1"/>
          </p:cNvSpPr>
          <p:nvPr>
            <p:ph type="sldNum" sz="quarter" idx="12"/>
          </p:nvPr>
        </p:nvSpPr>
        <p:spPr>
          <a:ln/>
        </p:spPr>
        <p:txBody>
          <a:bodyPr/>
          <a:lstStyle>
            <a:lvl1pPr>
              <a:defRPr/>
            </a:lvl1pPr>
          </a:lstStyle>
          <a:p>
            <a:pPr>
              <a:defRPr/>
            </a:pPr>
            <a:fld id="{80E4CD0C-F3BC-4DC8-A979-93AD1D6BFBF3}" type="slidenum">
              <a:rPr lang="en-GB" altLang="en-US"/>
              <a:pPr>
                <a:defRPr/>
              </a:pPr>
              <a:t>‹#›</a:t>
            </a:fld>
            <a:endParaRPr lang="en-GB" altLang="en-US"/>
          </a:p>
        </p:txBody>
      </p:sp>
    </p:spTree>
    <p:extLst>
      <p:ext uri="{BB962C8B-B14F-4D97-AF65-F5344CB8AC3E}">
        <p14:creationId xmlns:p14="http://schemas.microsoft.com/office/powerpoint/2010/main" val="3670261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29C483-06DF-46A8-A39F-CEDAA5C5498E}"/>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50D7991A-213B-4874-8CC1-66C4D4ED62B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5CAC1A57-5D9D-4236-8136-F3F59EB4E833}"/>
              </a:ext>
            </a:extLst>
          </p:cNvPr>
          <p:cNvSpPr>
            <a:spLocks noGrp="1" noChangeArrowheads="1"/>
          </p:cNvSpPr>
          <p:nvPr>
            <p:ph type="sldNum" sz="quarter" idx="12"/>
          </p:nvPr>
        </p:nvSpPr>
        <p:spPr>
          <a:ln/>
        </p:spPr>
        <p:txBody>
          <a:bodyPr/>
          <a:lstStyle>
            <a:lvl1pPr>
              <a:defRPr/>
            </a:lvl1pPr>
          </a:lstStyle>
          <a:p>
            <a:pPr>
              <a:defRPr/>
            </a:pPr>
            <a:fld id="{19D339F7-3436-46E6-BDA1-142D95442FA9}" type="slidenum">
              <a:rPr lang="en-GB" altLang="en-US"/>
              <a:pPr>
                <a:defRPr/>
              </a:pPr>
              <a:t>‹#›</a:t>
            </a:fld>
            <a:endParaRPr lang="en-GB" altLang="en-US"/>
          </a:p>
        </p:txBody>
      </p:sp>
    </p:spTree>
    <p:extLst>
      <p:ext uri="{BB962C8B-B14F-4D97-AF65-F5344CB8AC3E}">
        <p14:creationId xmlns:p14="http://schemas.microsoft.com/office/powerpoint/2010/main" val="228468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CACB1354-2299-465F-9AC5-EFAF7BFC1A7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7706599C-7F84-449A-966C-82A801B8A3A3}"/>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7F9801C3-7C5C-41B4-ADA3-E5CD05D752D4}"/>
              </a:ext>
            </a:extLst>
          </p:cNvPr>
          <p:cNvSpPr>
            <a:spLocks noGrp="1" noChangeArrowheads="1"/>
          </p:cNvSpPr>
          <p:nvPr>
            <p:ph type="sldNum" sz="quarter" idx="12"/>
          </p:nvPr>
        </p:nvSpPr>
        <p:spPr>
          <a:ln/>
        </p:spPr>
        <p:txBody>
          <a:bodyPr/>
          <a:lstStyle>
            <a:lvl1pPr>
              <a:defRPr/>
            </a:lvl1pPr>
          </a:lstStyle>
          <a:p>
            <a:pPr>
              <a:defRPr/>
            </a:pPr>
            <a:fld id="{A9A3BE52-3162-4493-859E-70EEA4D61058}" type="slidenum">
              <a:rPr lang="en-GB" altLang="en-US"/>
              <a:pPr>
                <a:defRPr/>
              </a:pPr>
              <a:t>‹#›</a:t>
            </a:fld>
            <a:endParaRPr lang="en-GB" altLang="en-US"/>
          </a:p>
        </p:txBody>
      </p:sp>
    </p:spTree>
    <p:extLst>
      <p:ext uri="{BB962C8B-B14F-4D97-AF65-F5344CB8AC3E}">
        <p14:creationId xmlns:p14="http://schemas.microsoft.com/office/powerpoint/2010/main" val="1715030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306294F-8468-4508-9BED-57DA3750DBAB}"/>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919D5883-F5C8-40B2-B76F-DFE53F7CE772}"/>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31A0F6B8-8153-4BFD-B46C-5094677EBF76}"/>
              </a:ext>
            </a:extLst>
          </p:cNvPr>
          <p:cNvSpPr>
            <a:spLocks noGrp="1" noChangeArrowheads="1"/>
          </p:cNvSpPr>
          <p:nvPr>
            <p:ph type="sldNum" sz="quarter" idx="12"/>
          </p:nvPr>
        </p:nvSpPr>
        <p:spPr>
          <a:ln/>
        </p:spPr>
        <p:txBody>
          <a:bodyPr/>
          <a:lstStyle>
            <a:lvl1pPr>
              <a:defRPr/>
            </a:lvl1pPr>
          </a:lstStyle>
          <a:p>
            <a:pPr>
              <a:defRPr/>
            </a:pPr>
            <a:fld id="{7C13093A-FEE1-4508-9CF4-CE3058A07A5A}" type="slidenum">
              <a:rPr lang="en-GB" altLang="en-US"/>
              <a:pPr>
                <a:defRPr/>
              </a:pPr>
              <a:t>‹#›</a:t>
            </a:fld>
            <a:endParaRPr lang="en-GB" altLang="en-US"/>
          </a:p>
        </p:txBody>
      </p:sp>
    </p:spTree>
    <p:extLst>
      <p:ext uri="{BB962C8B-B14F-4D97-AF65-F5344CB8AC3E}">
        <p14:creationId xmlns:p14="http://schemas.microsoft.com/office/powerpoint/2010/main" val="1436159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963A0D77-4D67-45F3-B0BC-983E6D94898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66D14A68-E49C-470B-A682-8DBCDBDEF4A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4F96EDB8-A64A-484D-AA82-DC0688B398E9}"/>
              </a:ext>
            </a:extLst>
          </p:cNvPr>
          <p:cNvSpPr>
            <a:spLocks noGrp="1" noChangeArrowheads="1"/>
          </p:cNvSpPr>
          <p:nvPr>
            <p:ph type="sldNum" sz="quarter" idx="12"/>
          </p:nvPr>
        </p:nvSpPr>
        <p:spPr>
          <a:ln/>
        </p:spPr>
        <p:txBody>
          <a:bodyPr/>
          <a:lstStyle>
            <a:lvl1pPr>
              <a:defRPr/>
            </a:lvl1pPr>
          </a:lstStyle>
          <a:p>
            <a:pPr>
              <a:defRPr/>
            </a:pPr>
            <a:fld id="{F38762F8-0E54-484F-AE56-CDBA9692EE46}" type="slidenum">
              <a:rPr lang="en-GB" altLang="en-US"/>
              <a:pPr>
                <a:defRPr/>
              </a:pPr>
              <a:t>‹#›</a:t>
            </a:fld>
            <a:endParaRPr lang="en-GB" altLang="en-US"/>
          </a:p>
        </p:txBody>
      </p:sp>
    </p:spTree>
    <p:extLst>
      <p:ext uri="{BB962C8B-B14F-4D97-AF65-F5344CB8AC3E}">
        <p14:creationId xmlns:p14="http://schemas.microsoft.com/office/powerpoint/2010/main" val="1431536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C03C98C-BDC6-4CD8-A498-B23B945EF21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82B4A9AA-ECE4-48AE-A213-EC236B613CA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64C9FDC-EA13-430E-8C83-4631403A7CFF}"/>
              </a:ext>
            </a:extLst>
          </p:cNvPr>
          <p:cNvSpPr>
            <a:spLocks noGrp="1" noChangeArrowheads="1"/>
          </p:cNvSpPr>
          <p:nvPr>
            <p:ph type="sldNum" sz="quarter" idx="12"/>
          </p:nvPr>
        </p:nvSpPr>
        <p:spPr>
          <a:ln/>
        </p:spPr>
        <p:txBody>
          <a:bodyPr/>
          <a:lstStyle>
            <a:lvl1pPr>
              <a:defRPr/>
            </a:lvl1pPr>
          </a:lstStyle>
          <a:p>
            <a:pPr>
              <a:defRPr/>
            </a:pPr>
            <a:fld id="{A1D76760-F3A4-48C0-89E3-2B103780CADA}" type="slidenum">
              <a:rPr lang="en-GB" altLang="en-US"/>
              <a:pPr>
                <a:defRPr/>
              </a:pPr>
              <a:t>‹#›</a:t>
            </a:fld>
            <a:endParaRPr lang="en-GB" altLang="en-US"/>
          </a:p>
        </p:txBody>
      </p:sp>
    </p:spTree>
    <p:extLst>
      <p:ext uri="{BB962C8B-B14F-4D97-AF65-F5344CB8AC3E}">
        <p14:creationId xmlns:p14="http://schemas.microsoft.com/office/powerpoint/2010/main" val="2517015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777F-AFDB-4584-950F-15286B6B3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47CE163-45E3-4732-AFFD-2C9C195513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E8CC05-2CD7-47C1-9B4C-83ACD5483F1F}"/>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E2599216-53E4-49AA-B71F-06F3B2F33FBC}"/>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B5B7CC28-5052-4799-9B30-F31E2F4A8EAF}"/>
              </a:ext>
            </a:extLst>
          </p:cNvPr>
          <p:cNvSpPr>
            <a:spLocks noGrp="1"/>
          </p:cNvSpPr>
          <p:nvPr>
            <p:ph type="sldNum" sz="quarter" idx="12"/>
          </p:nvPr>
        </p:nvSpPr>
        <p:spPr/>
        <p:txBody>
          <a:bodyPr/>
          <a:lstStyle>
            <a:lvl1pPr>
              <a:defRPr/>
            </a:lvl1pPr>
          </a:lstStyle>
          <a:p>
            <a:fld id="{17478B3F-6799-4364-B400-3663408BA5F1}" type="slidenum">
              <a:rPr lang="en-GB" altLang="en-US"/>
              <a:pPr/>
              <a:t>‹#›</a:t>
            </a:fld>
            <a:endParaRPr lang="en-GB" altLang="en-US"/>
          </a:p>
        </p:txBody>
      </p:sp>
    </p:spTree>
    <p:extLst>
      <p:ext uri="{BB962C8B-B14F-4D97-AF65-F5344CB8AC3E}">
        <p14:creationId xmlns:p14="http://schemas.microsoft.com/office/powerpoint/2010/main" val="920803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398D-B5E1-49DD-939D-A55B896206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223EDF-AB79-433D-8A0B-323BC7B01D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76AF2A-A581-4B21-8F55-A43C0A857DBB}"/>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78537852-2F84-47CE-AF51-D9F8D9E6D918}"/>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F0F7687-69C1-465C-9FE1-11E79F83A6E2}"/>
              </a:ext>
            </a:extLst>
          </p:cNvPr>
          <p:cNvSpPr>
            <a:spLocks noGrp="1"/>
          </p:cNvSpPr>
          <p:nvPr>
            <p:ph type="sldNum" sz="quarter" idx="12"/>
          </p:nvPr>
        </p:nvSpPr>
        <p:spPr/>
        <p:txBody>
          <a:bodyPr/>
          <a:lstStyle>
            <a:lvl1pPr>
              <a:defRPr/>
            </a:lvl1pPr>
          </a:lstStyle>
          <a:p>
            <a:fld id="{3F925560-BACF-465B-9D58-4423B5B30454}" type="slidenum">
              <a:rPr lang="en-GB" altLang="en-US"/>
              <a:pPr/>
              <a:t>‹#›</a:t>
            </a:fld>
            <a:endParaRPr lang="en-GB" altLang="en-US"/>
          </a:p>
        </p:txBody>
      </p:sp>
    </p:spTree>
    <p:extLst>
      <p:ext uri="{BB962C8B-B14F-4D97-AF65-F5344CB8AC3E}">
        <p14:creationId xmlns:p14="http://schemas.microsoft.com/office/powerpoint/2010/main" val="4243763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0BA8-942D-469B-B5E6-E46C9EF7877C}"/>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795E77C-CED8-49FA-A2B6-F0B395331536}"/>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7311B2-5AE7-4299-965B-7F5406342C98}"/>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FA2B74B9-9ACA-4AB8-B8AC-8E86036A8BB6}"/>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1553D906-1FA8-46B7-B0D6-076171628326}"/>
              </a:ext>
            </a:extLst>
          </p:cNvPr>
          <p:cNvSpPr>
            <a:spLocks noGrp="1"/>
          </p:cNvSpPr>
          <p:nvPr>
            <p:ph type="sldNum" sz="quarter" idx="12"/>
          </p:nvPr>
        </p:nvSpPr>
        <p:spPr/>
        <p:txBody>
          <a:bodyPr/>
          <a:lstStyle>
            <a:lvl1pPr>
              <a:defRPr/>
            </a:lvl1pPr>
          </a:lstStyle>
          <a:p>
            <a:fld id="{2BA59444-F057-44FB-8A72-8A557550D1B7}" type="slidenum">
              <a:rPr lang="en-GB" altLang="en-US"/>
              <a:pPr/>
              <a:t>‹#›</a:t>
            </a:fld>
            <a:endParaRPr lang="en-GB" altLang="en-US"/>
          </a:p>
        </p:txBody>
      </p:sp>
    </p:spTree>
    <p:extLst>
      <p:ext uri="{BB962C8B-B14F-4D97-AF65-F5344CB8AC3E}">
        <p14:creationId xmlns:p14="http://schemas.microsoft.com/office/powerpoint/2010/main" val="3063968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FAEE-C0ED-4A58-BA4E-C088166883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73D580-405F-4A6D-B5EE-F35F1FEF3451}"/>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4DD3A10-52EB-462C-AE23-CDF51512CF6F}"/>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0297628-BC78-4C81-AA3B-EEA686F4F0E4}"/>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D518FE5D-C848-43C3-94A5-64C1A726D909}"/>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79D826F5-0E21-4C75-8735-8CD46FC253CD}"/>
              </a:ext>
            </a:extLst>
          </p:cNvPr>
          <p:cNvSpPr>
            <a:spLocks noGrp="1"/>
          </p:cNvSpPr>
          <p:nvPr>
            <p:ph type="sldNum" sz="quarter" idx="12"/>
          </p:nvPr>
        </p:nvSpPr>
        <p:spPr/>
        <p:txBody>
          <a:bodyPr/>
          <a:lstStyle>
            <a:lvl1pPr>
              <a:defRPr/>
            </a:lvl1pPr>
          </a:lstStyle>
          <a:p>
            <a:fld id="{9955085E-73FF-436A-B7B2-B2FC5DD1BD10}" type="slidenum">
              <a:rPr lang="en-GB" altLang="en-US"/>
              <a:pPr/>
              <a:t>‹#›</a:t>
            </a:fld>
            <a:endParaRPr lang="en-GB" altLang="en-US"/>
          </a:p>
        </p:txBody>
      </p:sp>
    </p:spTree>
    <p:extLst>
      <p:ext uri="{BB962C8B-B14F-4D97-AF65-F5344CB8AC3E}">
        <p14:creationId xmlns:p14="http://schemas.microsoft.com/office/powerpoint/2010/main" val="94233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68D29-D24F-43B4-B974-E3FE5F0956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A24412F-E847-4459-A908-3FACB78138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BA065-19B4-46D8-9EE9-01DC6ED4ED8F}"/>
              </a:ext>
            </a:extLst>
          </p:cNvPr>
          <p:cNvSpPr>
            <a:spLocks noGrp="1"/>
          </p:cNvSpPr>
          <p:nvPr>
            <p:ph type="dt" sz="half" idx="10"/>
          </p:nvPr>
        </p:nvSpPr>
        <p:spPr/>
        <p:txBody>
          <a:bodyPr/>
          <a:lstStyle/>
          <a:p>
            <a:fld id="{6417D748-6980-4B16-BA94-CDA41D504DF6}" type="datetime1">
              <a:rPr lang="en-GB" smtClean="0"/>
              <a:t>21/10/2023</a:t>
            </a:fld>
            <a:endParaRPr lang="en-GB"/>
          </a:p>
        </p:txBody>
      </p:sp>
      <p:sp>
        <p:nvSpPr>
          <p:cNvPr id="5" name="Footer Placeholder 4">
            <a:extLst>
              <a:ext uri="{FF2B5EF4-FFF2-40B4-BE49-F238E27FC236}">
                <a16:creationId xmlns:a16="http://schemas.microsoft.com/office/drawing/2014/main" id="{7F906393-B344-4475-9964-D88349F01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71BA9-38CE-41B6-B129-DD5A473DFC07}"/>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663965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B9905-8775-421B-B8B3-F4B9B7A95580}"/>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7850A8-C45D-4F08-BD9F-94549381CCEB}"/>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399350-0F76-4564-ACCE-B738C41F40BE}"/>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39DB716-7493-4478-B2D5-FA17C406771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3E576-1EC7-4026-9368-5BA3A333858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5EE0FFA-C058-47BD-A8CD-15D560AB4924}"/>
              </a:ext>
            </a:extLst>
          </p:cNvPr>
          <p:cNvSpPr>
            <a:spLocks noGrp="1"/>
          </p:cNvSpPr>
          <p:nvPr>
            <p:ph type="dt" sz="half" idx="10"/>
          </p:nvPr>
        </p:nvSpPr>
        <p:spPr/>
        <p:txBody>
          <a:bodyPr/>
          <a:lstStyle>
            <a:lvl1pPr>
              <a:defRPr/>
            </a:lvl1pPr>
          </a:lstStyle>
          <a:p>
            <a:endParaRPr lang="en-GB" altLang="en-US"/>
          </a:p>
        </p:txBody>
      </p:sp>
      <p:sp>
        <p:nvSpPr>
          <p:cNvPr id="8" name="Footer Placeholder 7">
            <a:extLst>
              <a:ext uri="{FF2B5EF4-FFF2-40B4-BE49-F238E27FC236}">
                <a16:creationId xmlns:a16="http://schemas.microsoft.com/office/drawing/2014/main" id="{D87A990E-CDF8-430E-8473-5D0A735DDE4A}"/>
              </a:ext>
            </a:extLst>
          </p:cNvPr>
          <p:cNvSpPr>
            <a:spLocks noGrp="1"/>
          </p:cNvSpPr>
          <p:nvPr>
            <p:ph type="ftr" sz="quarter" idx="11"/>
          </p:nvPr>
        </p:nvSpPr>
        <p:spPr/>
        <p:txBody>
          <a:bodyPr/>
          <a:lstStyle>
            <a:lvl1pPr>
              <a:defRPr/>
            </a:lvl1pPr>
          </a:lstStyle>
          <a:p>
            <a:endParaRPr lang="en-GB" altLang="en-US"/>
          </a:p>
        </p:txBody>
      </p:sp>
      <p:sp>
        <p:nvSpPr>
          <p:cNvPr id="9" name="Slide Number Placeholder 8">
            <a:extLst>
              <a:ext uri="{FF2B5EF4-FFF2-40B4-BE49-F238E27FC236}">
                <a16:creationId xmlns:a16="http://schemas.microsoft.com/office/drawing/2014/main" id="{D22F3AB6-D5EF-4935-80F9-B1A6BDE416AB}"/>
              </a:ext>
            </a:extLst>
          </p:cNvPr>
          <p:cNvSpPr>
            <a:spLocks noGrp="1"/>
          </p:cNvSpPr>
          <p:nvPr>
            <p:ph type="sldNum" sz="quarter" idx="12"/>
          </p:nvPr>
        </p:nvSpPr>
        <p:spPr/>
        <p:txBody>
          <a:bodyPr/>
          <a:lstStyle>
            <a:lvl1pPr>
              <a:defRPr/>
            </a:lvl1pPr>
          </a:lstStyle>
          <a:p>
            <a:fld id="{7659EAE1-15A5-464E-A36E-F5A2FB442F43}" type="slidenum">
              <a:rPr lang="en-GB" altLang="en-US"/>
              <a:pPr/>
              <a:t>‹#›</a:t>
            </a:fld>
            <a:endParaRPr lang="en-GB" altLang="en-US"/>
          </a:p>
        </p:txBody>
      </p:sp>
    </p:spTree>
    <p:extLst>
      <p:ext uri="{BB962C8B-B14F-4D97-AF65-F5344CB8AC3E}">
        <p14:creationId xmlns:p14="http://schemas.microsoft.com/office/powerpoint/2010/main" val="753083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7310B-338D-4158-A317-0AFA55802E5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76ED80-AF8B-4355-B221-D5679C3A65F9}"/>
              </a:ext>
            </a:extLst>
          </p:cNvPr>
          <p:cNvSpPr>
            <a:spLocks noGrp="1"/>
          </p:cNvSpPr>
          <p:nvPr>
            <p:ph type="dt" sz="half" idx="10"/>
          </p:nvPr>
        </p:nvSpPr>
        <p:spPr/>
        <p:txBody>
          <a:bodyPr/>
          <a:lstStyle>
            <a:lvl1pPr>
              <a:defRPr/>
            </a:lvl1pPr>
          </a:lstStyle>
          <a:p>
            <a:endParaRPr lang="en-GB" altLang="en-US"/>
          </a:p>
        </p:txBody>
      </p:sp>
      <p:sp>
        <p:nvSpPr>
          <p:cNvPr id="4" name="Footer Placeholder 3">
            <a:extLst>
              <a:ext uri="{FF2B5EF4-FFF2-40B4-BE49-F238E27FC236}">
                <a16:creationId xmlns:a16="http://schemas.microsoft.com/office/drawing/2014/main" id="{812B9578-ACAA-42E1-940F-CC30E0342475}"/>
              </a:ext>
            </a:extLst>
          </p:cNvPr>
          <p:cNvSpPr>
            <a:spLocks noGrp="1"/>
          </p:cNvSpPr>
          <p:nvPr>
            <p:ph type="ftr" sz="quarter" idx="11"/>
          </p:nvPr>
        </p:nvSpPr>
        <p:spPr/>
        <p:txBody>
          <a:bodyPr/>
          <a:lstStyle>
            <a:lvl1pPr>
              <a:defRPr/>
            </a:lvl1pPr>
          </a:lstStyle>
          <a:p>
            <a:endParaRPr lang="en-GB" altLang="en-US"/>
          </a:p>
        </p:txBody>
      </p:sp>
      <p:sp>
        <p:nvSpPr>
          <p:cNvPr id="5" name="Slide Number Placeholder 4">
            <a:extLst>
              <a:ext uri="{FF2B5EF4-FFF2-40B4-BE49-F238E27FC236}">
                <a16:creationId xmlns:a16="http://schemas.microsoft.com/office/drawing/2014/main" id="{CAAF4584-6801-42FC-8D8A-9206AE80DDD6}"/>
              </a:ext>
            </a:extLst>
          </p:cNvPr>
          <p:cNvSpPr>
            <a:spLocks noGrp="1"/>
          </p:cNvSpPr>
          <p:nvPr>
            <p:ph type="sldNum" sz="quarter" idx="12"/>
          </p:nvPr>
        </p:nvSpPr>
        <p:spPr/>
        <p:txBody>
          <a:bodyPr/>
          <a:lstStyle>
            <a:lvl1pPr>
              <a:defRPr/>
            </a:lvl1pPr>
          </a:lstStyle>
          <a:p>
            <a:fld id="{7D4E2907-FC97-4480-B7BE-0801C14C2326}" type="slidenum">
              <a:rPr lang="en-GB" altLang="en-US"/>
              <a:pPr/>
              <a:t>‹#›</a:t>
            </a:fld>
            <a:endParaRPr lang="en-GB" altLang="en-US"/>
          </a:p>
        </p:txBody>
      </p:sp>
    </p:spTree>
    <p:extLst>
      <p:ext uri="{BB962C8B-B14F-4D97-AF65-F5344CB8AC3E}">
        <p14:creationId xmlns:p14="http://schemas.microsoft.com/office/powerpoint/2010/main" val="2523991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8D16F-00A9-40F2-97E4-4CD004A62290}"/>
              </a:ext>
            </a:extLst>
          </p:cNvPr>
          <p:cNvSpPr>
            <a:spLocks noGrp="1"/>
          </p:cNvSpPr>
          <p:nvPr>
            <p:ph type="dt" sz="half" idx="10"/>
          </p:nvPr>
        </p:nvSpPr>
        <p:spPr/>
        <p:txBody>
          <a:bodyPr/>
          <a:lstStyle>
            <a:lvl1pPr>
              <a:defRPr/>
            </a:lvl1pPr>
          </a:lstStyle>
          <a:p>
            <a:endParaRPr lang="en-GB" altLang="en-US"/>
          </a:p>
        </p:txBody>
      </p:sp>
      <p:sp>
        <p:nvSpPr>
          <p:cNvPr id="3" name="Footer Placeholder 2">
            <a:extLst>
              <a:ext uri="{FF2B5EF4-FFF2-40B4-BE49-F238E27FC236}">
                <a16:creationId xmlns:a16="http://schemas.microsoft.com/office/drawing/2014/main" id="{3C3E40BB-360A-4E8A-B120-206E3B7E80C7}"/>
              </a:ext>
            </a:extLst>
          </p:cNvPr>
          <p:cNvSpPr>
            <a:spLocks noGrp="1"/>
          </p:cNvSpPr>
          <p:nvPr>
            <p:ph type="ftr" sz="quarter" idx="11"/>
          </p:nvPr>
        </p:nvSpPr>
        <p:spPr/>
        <p:txBody>
          <a:bodyPr/>
          <a:lstStyle>
            <a:lvl1pPr>
              <a:defRPr/>
            </a:lvl1pPr>
          </a:lstStyle>
          <a:p>
            <a:endParaRPr lang="en-GB" altLang="en-US"/>
          </a:p>
        </p:txBody>
      </p:sp>
      <p:sp>
        <p:nvSpPr>
          <p:cNvPr id="4" name="Slide Number Placeholder 3">
            <a:extLst>
              <a:ext uri="{FF2B5EF4-FFF2-40B4-BE49-F238E27FC236}">
                <a16:creationId xmlns:a16="http://schemas.microsoft.com/office/drawing/2014/main" id="{9BAA252F-F1B8-4D8D-B225-7FF793D17B61}"/>
              </a:ext>
            </a:extLst>
          </p:cNvPr>
          <p:cNvSpPr>
            <a:spLocks noGrp="1"/>
          </p:cNvSpPr>
          <p:nvPr>
            <p:ph type="sldNum" sz="quarter" idx="12"/>
          </p:nvPr>
        </p:nvSpPr>
        <p:spPr/>
        <p:txBody>
          <a:bodyPr/>
          <a:lstStyle>
            <a:lvl1pPr>
              <a:defRPr/>
            </a:lvl1pPr>
          </a:lstStyle>
          <a:p>
            <a:fld id="{10C20B5C-A5B6-42F9-9829-C31C3E19F5FC}" type="slidenum">
              <a:rPr lang="en-GB" altLang="en-US"/>
              <a:pPr/>
              <a:t>‹#›</a:t>
            </a:fld>
            <a:endParaRPr lang="en-GB" altLang="en-US"/>
          </a:p>
        </p:txBody>
      </p:sp>
    </p:spTree>
    <p:extLst>
      <p:ext uri="{BB962C8B-B14F-4D97-AF65-F5344CB8AC3E}">
        <p14:creationId xmlns:p14="http://schemas.microsoft.com/office/powerpoint/2010/main" val="1817054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0FF9-2DB4-4807-880F-1B30E90DDB9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4C3314-1C7C-4E38-8ADA-8D2F94D911F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93EA98-42B9-4AA2-863C-55046C5367D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23841-795D-4FE1-B9B9-A1F9E3A76412}"/>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B24D2B14-2D2A-4213-861B-4833373801A8}"/>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63B9B264-C51F-4F9E-AC1C-21BA59B9231A}"/>
              </a:ext>
            </a:extLst>
          </p:cNvPr>
          <p:cNvSpPr>
            <a:spLocks noGrp="1"/>
          </p:cNvSpPr>
          <p:nvPr>
            <p:ph type="sldNum" sz="quarter" idx="12"/>
          </p:nvPr>
        </p:nvSpPr>
        <p:spPr/>
        <p:txBody>
          <a:bodyPr/>
          <a:lstStyle>
            <a:lvl1pPr>
              <a:defRPr/>
            </a:lvl1pPr>
          </a:lstStyle>
          <a:p>
            <a:fld id="{33EBFD0C-69D7-4949-8E0D-A7300E8B81F6}" type="slidenum">
              <a:rPr lang="en-GB" altLang="en-US"/>
              <a:pPr/>
              <a:t>‹#›</a:t>
            </a:fld>
            <a:endParaRPr lang="en-GB" altLang="en-US"/>
          </a:p>
        </p:txBody>
      </p:sp>
    </p:spTree>
    <p:extLst>
      <p:ext uri="{BB962C8B-B14F-4D97-AF65-F5344CB8AC3E}">
        <p14:creationId xmlns:p14="http://schemas.microsoft.com/office/powerpoint/2010/main" val="2315811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81621-9779-46FB-A7DC-5BA119D1A96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6A70DE-D6EE-43BA-9BEB-CAED67BD9D7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D2333CD-95C1-44FC-90FC-A05F32A520A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30D93-F56E-4404-84B1-9A55CCDA1F32}"/>
              </a:ext>
            </a:extLst>
          </p:cNvPr>
          <p:cNvSpPr>
            <a:spLocks noGrp="1"/>
          </p:cNvSpPr>
          <p:nvPr>
            <p:ph type="dt" sz="half" idx="10"/>
          </p:nvPr>
        </p:nvSpPr>
        <p:spPr/>
        <p:txBody>
          <a:bodyPr/>
          <a:lstStyle>
            <a:lvl1pPr>
              <a:defRPr/>
            </a:lvl1pPr>
          </a:lstStyle>
          <a:p>
            <a:endParaRPr lang="en-GB" altLang="en-US"/>
          </a:p>
        </p:txBody>
      </p:sp>
      <p:sp>
        <p:nvSpPr>
          <p:cNvPr id="6" name="Footer Placeholder 5">
            <a:extLst>
              <a:ext uri="{FF2B5EF4-FFF2-40B4-BE49-F238E27FC236}">
                <a16:creationId xmlns:a16="http://schemas.microsoft.com/office/drawing/2014/main" id="{E2617F4A-53EB-4D3F-B0AC-829F74F31684}"/>
              </a:ext>
            </a:extLst>
          </p:cNvPr>
          <p:cNvSpPr>
            <a:spLocks noGrp="1"/>
          </p:cNvSpPr>
          <p:nvPr>
            <p:ph type="ftr" sz="quarter" idx="11"/>
          </p:nvPr>
        </p:nvSpPr>
        <p:spPr/>
        <p:txBody>
          <a:bodyPr/>
          <a:lstStyle>
            <a:lvl1pPr>
              <a:defRPr/>
            </a:lvl1pPr>
          </a:lstStyle>
          <a:p>
            <a:endParaRPr lang="en-GB" altLang="en-US"/>
          </a:p>
        </p:txBody>
      </p:sp>
      <p:sp>
        <p:nvSpPr>
          <p:cNvPr id="7" name="Slide Number Placeholder 6">
            <a:extLst>
              <a:ext uri="{FF2B5EF4-FFF2-40B4-BE49-F238E27FC236}">
                <a16:creationId xmlns:a16="http://schemas.microsoft.com/office/drawing/2014/main" id="{834B0EF1-8630-40E8-9AC9-36C3C8558189}"/>
              </a:ext>
            </a:extLst>
          </p:cNvPr>
          <p:cNvSpPr>
            <a:spLocks noGrp="1"/>
          </p:cNvSpPr>
          <p:nvPr>
            <p:ph type="sldNum" sz="quarter" idx="12"/>
          </p:nvPr>
        </p:nvSpPr>
        <p:spPr/>
        <p:txBody>
          <a:bodyPr/>
          <a:lstStyle>
            <a:lvl1pPr>
              <a:defRPr/>
            </a:lvl1pPr>
          </a:lstStyle>
          <a:p>
            <a:fld id="{47B4ED8A-4D09-4EAF-90DE-A74DA6298202}" type="slidenum">
              <a:rPr lang="en-GB" altLang="en-US"/>
              <a:pPr/>
              <a:t>‹#›</a:t>
            </a:fld>
            <a:endParaRPr lang="en-GB" altLang="en-US"/>
          </a:p>
        </p:txBody>
      </p:sp>
    </p:spTree>
    <p:extLst>
      <p:ext uri="{BB962C8B-B14F-4D97-AF65-F5344CB8AC3E}">
        <p14:creationId xmlns:p14="http://schemas.microsoft.com/office/powerpoint/2010/main" val="21396499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241F-76EE-43F5-A49B-DFC1FA9F67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F82008A-39A8-48DC-BDA9-D08F00FC76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BF2094-999F-47D3-9DAE-08181A5BFFDF}"/>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621E8437-E957-4BE7-B126-2A315CA4B593}"/>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3DFEE50-3147-4D64-B522-C6849FE59E08}"/>
              </a:ext>
            </a:extLst>
          </p:cNvPr>
          <p:cNvSpPr>
            <a:spLocks noGrp="1"/>
          </p:cNvSpPr>
          <p:nvPr>
            <p:ph type="sldNum" sz="quarter" idx="12"/>
          </p:nvPr>
        </p:nvSpPr>
        <p:spPr/>
        <p:txBody>
          <a:bodyPr/>
          <a:lstStyle>
            <a:lvl1pPr>
              <a:defRPr/>
            </a:lvl1pPr>
          </a:lstStyle>
          <a:p>
            <a:fld id="{CE0A34CD-EF33-4511-AC21-43BAE4EA730A}" type="slidenum">
              <a:rPr lang="en-GB" altLang="en-US"/>
              <a:pPr/>
              <a:t>‹#›</a:t>
            </a:fld>
            <a:endParaRPr lang="en-GB" altLang="en-US"/>
          </a:p>
        </p:txBody>
      </p:sp>
    </p:spTree>
    <p:extLst>
      <p:ext uri="{BB962C8B-B14F-4D97-AF65-F5344CB8AC3E}">
        <p14:creationId xmlns:p14="http://schemas.microsoft.com/office/powerpoint/2010/main" val="2638027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B319F-1D7E-4F01-B51B-0B95CEC5C14E}"/>
              </a:ext>
            </a:extLst>
          </p:cNvPr>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2A42B7-7B57-4E4E-82C9-1FEF57C741E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13C922-FAAE-4A30-9D71-15BD5B13134F}"/>
              </a:ext>
            </a:extLst>
          </p:cNvPr>
          <p:cNvSpPr>
            <a:spLocks noGrp="1"/>
          </p:cNvSpPr>
          <p:nvPr>
            <p:ph type="dt" sz="half" idx="10"/>
          </p:nvPr>
        </p:nvSpPr>
        <p:spPr/>
        <p:txBody>
          <a:bodyPr/>
          <a:lstStyle>
            <a:lvl1pPr>
              <a:defRPr/>
            </a:lvl1pPr>
          </a:lstStyle>
          <a:p>
            <a:endParaRPr lang="en-GB" altLang="en-US"/>
          </a:p>
        </p:txBody>
      </p:sp>
      <p:sp>
        <p:nvSpPr>
          <p:cNvPr id="5" name="Footer Placeholder 4">
            <a:extLst>
              <a:ext uri="{FF2B5EF4-FFF2-40B4-BE49-F238E27FC236}">
                <a16:creationId xmlns:a16="http://schemas.microsoft.com/office/drawing/2014/main" id="{29EE9CE4-D06A-4927-959B-CCC55FEC73FF}"/>
              </a:ext>
            </a:extLst>
          </p:cNvPr>
          <p:cNvSpPr>
            <a:spLocks noGrp="1"/>
          </p:cNvSpPr>
          <p:nvPr>
            <p:ph type="ftr" sz="quarter" idx="11"/>
          </p:nvPr>
        </p:nvSpPr>
        <p:spPr/>
        <p:txBody>
          <a:bodyPr/>
          <a:lstStyle>
            <a:lvl1pPr>
              <a:defRPr/>
            </a:lvl1pPr>
          </a:lstStyle>
          <a:p>
            <a:endParaRPr lang="en-GB" altLang="en-US"/>
          </a:p>
        </p:txBody>
      </p:sp>
      <p:sp>
        <p:nvSpPr>
          <p:cNvPr id="6" name="Slide Number Placeholder 5">
            <a:extLst>
              <a:ext uri="{FF2B5EF4-FFF2-40B4-BE49-F238E27FC236}">
                <a16:creationId xmlns:a16="http://schemas.microsoft.com/office/drawing/2014/main" id="{77E402B3-A4CC-4750-858D-C4F8F335BA8D}"/>
              </a:ext>
            </a:extLst>
          </p:cNvPr>
          <p:cNvSpPr>
            <a:spLocks noGrp="1"/>
          </p:cNvSpPr>
          <p:nvPr>
            <p:ph type="sldNum" sz="quarter" idx="12"/>
          </p:nvPr>
        </p:nvSpPr>
        <p:spPr/>
        <p:txBody>
          <a:bodyPr/>
          <a:lstStyle>
            <a:lvl1pPr>
              <a:defRPr/>
            </a:lvl1pPr>
          </a:lstStyle>
          <a:p>
            <a:fld id="{08A6AAC2-7D95-4A15-9702-81DC2D6FF211}" type="slidenum">
              <a:rPr lang="en-GB" altLang="en-US"/>
              <a:pPr/>
              <a:t>‹#›</a:t>
            </a:fld>
            <a:endParaRPr lang="en-GB" altLang="en-US"/>
          </a:p>
        </p:txBody>
      </p:sp>
    </p:spTree>
    <p:extLst>
      <p:ext uri="{BB962C8B-B14F-4D97-AF65-F5344CB8AC3E}">
        <p14:creationId xmlns:p14="http://schemas.microsoft.com/office/powerpoint/2010/main" val="2062752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43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41603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609600" y="1604520"/>
            <a:ext cx="1097232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47789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1165-FC93-42A2-92DA-9AE98E64AC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01285F-720B-4132-9592-1ED2D7426A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637BE9-94F2-4B37-8C7D-38AEA8D29C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744EA4-31B6-41AA-962D-2199DBD2C158}"/>
              </a:ext>
            </a:extLst>
          </p:cNvPr>
          <p:cNvSpPr>
            <a:spLocks noGrp="1"/>
          </p:cNvSpPr>
          <p:nvPr>
            <p:ph type="dt" sz="half" idx="10"/>
          </p:nvPr>
        </p:nvSpPr>
        <p:spPr/>
        <p:txBody>
          <a:bodyPr/>
          <a:lstStyle/>
          <a:p>
            <a:fld id="{FD9E6FF8-5C57-4E7B-970F-8C9ECA8B33BB}" type="datetime1">
              <a:rPr lang="en-GB" smtClean="0"/>
              <a:t>21/10/2023</a:t>
            </a:fld>
            <a:endParaRPr lang="en-GB"/>
          </a:p>
        </p:txBody>
      </p:sp>
      <p:sp>
        <p:nvSpPr>
          <p:cNvPr id="6" name="Footer Placeholder 5">
            <a:extLst>
              <a:ext uri="{FF2B5EF4-FFF2-40B4-BE49-F238E27FC236}">
                <a16:creationId xmlns:a16="http://schemas.microsoft.com/office/drawing/2014/main" id="{408B8FA5-8B1D-4D4E-A772-D59EA355FB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B7D27A-B333-41CF-9104-C675376CA626}"/>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997510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60960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623232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74871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1921510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600" y="273600"/>
            <a:ext cx="10972320" cy="5307840"/>
          </a:xfrm>
          <a:prstGeom prst="rect">
            <a:avLst/>
          </a:prstGeom>
        </p:spPr>
        <p:txBody>
          <a:bodyPr lIns="0" tIns="0" rIns="0" bIns="0" anchor="ctr"/>
          <a:lstStyle/>
          <a:p>
            <a:pPr algn="ctr"/>
            <a:endParaRPr lang="en-GB"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02923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60960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60960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623232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842148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609600" y="1604520"/>
            <a:ext cx="535440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623232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623232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691983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60960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623232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609600" y="3682080"/>
            <a:ext cx="1097232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26592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609600" y="1604520"/>
            <a:ext cx="1097232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609600" y="3682080"/>
            <a:ext cx="1097232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964275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60960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6232320" y="160452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623232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609600" y="3682080"/>
            <a:ext cx="5354400" cy="189684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89147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600" y="273600"/>
            <a:ext cx="10972320" cy="114480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609600" y="1604520"/>
            <a:ext cx="1097232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609600" y="1604520"/>
            <a:ext cx="10972320" cy="3977280"/>
          </a:xfrm>
          <a:prstGeom prst="rect">
            <a:avLst/>
          </a:prstGeom>
        </p:spPr>
        <p:txBody>
          <a:bodyPr lIns="0" tIns="0" rIns="0" bIns="0"/>
          <a:lstStyle/>
          <a:p>
            <a:endParaRPr lang="en-US" sz="3200" b="0" strike="noStrike" spc="-1">
              <a:solidFill>
                <a:srgbClr val="000000"/>
              </a:solidFill>
              <a:uFill>
                <a:solidFill>
                  <a:srgbClr val="FFFFFF"/>
                </a:solidFill>
              </a:uFill>
              <a:latin typeface="Calibri"/>
            </a:endParaRPr>
          </a:p>
        </p:txBody>
      </p:sp>
      <p:pic>
        <p:nvPicPr>
          <p:cNvPr id="37" name="Picture 36"/>
          <p:cNvPicPr/>
          <p:nvPr/>
        </p:nvPicPr>
        <p:blipFill>
          <a:blip r:embed="rId2"/>
          <a:stretch/>
        </p:blipFill>
        <p:spPr>
          <a:xfrm>
            <a:off x="2772000" y="1604520"/>
            <a:ext cx="6646560" cy="3977280"/>
          </a:xfrm>
          <a:prstGeom prst="rect">
            <a:avLst/>
          </a:prstGeom>
          <a:ln>
            <a:noFill/>
          </a:ln>
        </p:spPr>
      </p:pic>
      <p:pic>
        <p:nvPicPr>
          <p:cNvPr id="38" name="Picture 37"/>
          <p:cNvPicPr/>
          <p:nvPr/>
        </p:nvPicPr>
        <p:blipFill>
          <a:blip r:embed="rId2"/>
          <a:stretch/>
        </p:blipFill>
        <p:spPr>
          <a:xfrm>
            <a:off x="2772000" y="1604520"/>
            <a:ext cx="6646560" cy="3977280"/>
          </a:xfrm>
          <a:prstGeom prst="rect">
            <a:avLst/>
          </a:prstGeom>
          <a:ln>
            <a:noFill/>
          </a:ln>
        </p:spPr>
      </p:pic>
    </p:spTree>
    <p:extLst>
      <p:ext uri="{BB962C8B-B14F-4D97-AF65-F5344CB8AC3E}">
        <p14:creationId xmlns:p14="http://schemas.microsoft.com/office/powerpoint/2010/main" val="1187083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0D999-C3F4-4D1C-977A-DEC598052CC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D01F4B-16FE-4C4F-ABD6-05B1E09C2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76FED0-705D-4895-AA5A-450F6E90A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AADD44-5D07-42E7-86F5-69181F51D3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2A4A65-4C5A-4972-9D16-E055DEFEE3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F15E6A-9174-48BE-8986-824C4127BCBC}"/>
              </a:ext>
            </a:extLst>
          </p:cNvPr>
          <p:cNvSpPr>
            <a:spLocks noGrp="1"/>
          </p:cNvSpPr>
          <p:nvPr>
            <p:ph type="dt" sz="half" idx="10"/>
          </p:nvPr>
        </p:nvSpPr>
        <p:spPr/>
        <p:txBody>
          <a:bodyPr/>
          <a:lstStyle/>
          <a:p>
            <a:fld id="{9ECE4209-F6CC-4AC1-8CD3-812E6E468BE1}" type="datetime1">
              <a:rPr lang="en-GB" smtClean="0"/>
              <a:t>21/10/2023</a:t>
            </a:fld>
            <a:endParaRPr lang="en-GB"/>
          </a:p>
        </p:txBody>
      </p:sp>
      <p:sp>
        <p:nvSpPr>
          <p:cNvPr id="8" name="Footer Placeholder 7">
            <a:extLst>
              <a:ext uri="{FF2B5EF4-FFF2-40B4-BE49-F238E27FC236}">
                <a16:creationId xmlns:a16="http://schemas.microsoft.com/office/drawing/2014/main" id="{B5594561-34E7-4680-BAAB-FB66A7CA9EB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92323D-4527-4464-A471-C6F67C38E185}"/>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311397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BE34-E3D2-40AD-B02E-FEA61CFC84E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85CED83-CB4C-4701-9FB1-756F5B12A031}"/>
              </a:ext>
            </a:extLst>
          </p:cNvPr>
          <p:cNvSpPr>
            <a:spLocks noGrp="1"/>
          </p:cNvSpPr>
          <p:nvPr>
            <p:ph type="dt" sz="half" idx="10"/>
          </p:nvPr>
        </p:nvSpPr>
        <p:spPr/>
        <p:txBody>
          <a:bodyPr/>
          <a:lstStyle/>
          <a:p>
            <a:fld id="{CE4D9BE3-D4B6-4F8D-8B79-4515B26764A6}" type="datetime1">
              <a:rPr lang="en-GB" smtClean="0"/>
              <a:t>21/10/2023</a:t>
            </a:fld>
            <a:endParaRPr lang="en-GB"/>
          </a:p>
        </p:txBody>
      </p:sp>
      <p:sp>
        <p:nvSpPr>
          <p:cNvPr id="4" name="Footer Placeholder 3">
            <a:extLst>
              <a:ext uri="{FF2B5EF4-FFF2-40B4-BE49-F238E27FC236}">
                <a16:creationId xmlns:a16="http://schemas.microsoft.com/office/drawing/2014/main" id="{FB3FF73D-EB08-40CE-AE92-6B75C30FAA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39FF72-E74B-4ABC-90BE-F487179B9E21}"/>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0514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0D649-564B-4B12-98CC-14809C5F8E24}"/>
              </a:ext>
            </a:extLst>
          </p:cNvPr>
          <p:cNvSpPr>
            <a:spLocks noGrp="1"/>
          </p:cNvSpPr>
          <p:nvPr>
            <p:ph type="dt" sz="half" idx="10"/>
          </p:nvPr>
        </p:nvSpPr>
        <p:spPr/>
        <p:txBody>
          <a:bodyPr/>
          <a:lstStyle/>
          <a:p>
            <a:fld id="{0E3A86A0-3C96-4E23-B5B7-213DDE26CEA9}" type="datetime1">
              <a:rPr lang="en-GB" smtClean="0"/>
              <a:t>21/10/2023</a:t>
            </a:fld>
            <a:endParaRPr lang="en-GB"/>
          </a:p>
        </p:txBody>
      </p:sp>
      <p:sp>
        <p:nvSpPr>
          <p:cNvPr id="3" name="Footer Placeholder 2">
            <a:extLst>
              <a:ext uri="{FF2B5EF4-FFF2-40B4-BE49-F238E27FC236}">
                <a16:creationId xmlns:a16="http://schemas.microsoft.com/office/drawing/2014/main" id="{9DC5CEE7-D093-4684-9488-0559FDCBB2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5A6C39-4237-45DC-AC1E-22DEB4939543}"/>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1913034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6A78-6695-4541-BD74-AB71C5316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D47BF57-A378-45E6-9A6E-43B09D1F2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D1D190-F7F0-4DB1-8D11-51099ED5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4331B-3E66-48E7-BB63-CC6ED4A3518C}"/>
              </a:ext>
            </a:extLst>
          </p:cNvPr>
          <p:cNvSpPr>
            <a:spLocks noGrp="1"/>
          </p:cNvSpPr>
          <p:nvPr>
            <p:ph type="dt" sz="half" idx="10"/>
          </p:nvPr>
        </p:nvSpPr>
        <p:spPr/>
        <p:txBody>
          <a:bodyPr/>
          <a:lstStyle/>
          <a:p>
            <a:fld id="{AF04B92E-A15E-40FE-906A-44CB28DE6DF8}" type="datetime1">
              <a:rPr lang="en-GB" smtClean="0"/>
              <a:t>21/10/2023</a:t>
            </a:fld>
            <a:endParaRPr lang="en-GB"/>
          </a:p>
        </p:txBody>
      </p:sp>
      <p:sp>
        <p:nvSpPr>
          <p:cNvPr id="6" name="Footer Placeholder 5">
            <a:extLst>
              <a:ext uri="{FF2B5EF4-FFF2-40B4-BE49-F238E27FC236}">
                <a16:creationId xmlns:a16="http://schemas.microsoft.com/office/drawing/2014/main" id="{2425983E-02E5-47C1-8985-1900AC8E6E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350E7D-83DD-47DE-AFBD-913081C63F31}"/>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400956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7A32-DE0F-45C1-936E-D4080D360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D406FD5-4297-464E-B99F-ACB88573F2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21E9992-0D27-4BAA-8DCA-9D139BD4D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CB8BB9-2456-4149-A3C8-EEC4BAE5BEAD}"/>
              </a:ext>
            </a:extLst>
          </p:cNvPr>
          <p:cNvSpPr>
            <a:spLocks noGrp="1"/>
          </p:cNvSpPr>
          <p:nvPr>
            <p:ph type="dt" sz="half" idx="10"/>
          </p:nvPr>
        </p:nvSpPr>
        <p:spPr/>
        <p:txBody>
          <a:bodyPr/>
          <a:lstStyle/>
          <a:p>
            <a:fld id="{584B51B9-8F09-421E-A3E0-B29D31B109E0}" type="datetime1">
              <a:rPr lang="en-GB" smtClean="0"/>
              <a:t>21/10/2023</a:t>
            </a:fld>
            <a:endParaRPr lang="en-GB"/>
          </a:p>
        </p:txBody>
      </p:sp>
      <p:sp>
        <p:nvSpPr>
          <p:cNvPr id="6" name="Footer Placeholder 5">
            <a:extLst>
              <a:ext uri="{FF2B5EF4-FFF2-40B4-BE49-F238E27FC236}">
                <a16:creationId xmlns:a16="http://schemas.microsoft.com/office/drawing/2014/main" id="{AE424E19-1BBE-4817-AAED-B0740F0B07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6355B5-7B26-4B47-837C-D40C14E8A0DC}"/>
              </a:ext>
            </a:extLst>
          </p:cNvPr>
          <p:cNvSpPr>
            <a:spLocks noGrp="1"/>
          </p:cNvSpPr>
          <p:nvPr>
            <p:ph type="sldNum" sz="quarter" idx="12"/>
          </p:nvPr>
        </p:nvSpPr>
        <p:spPr/>
        <p:txBody>
          <a:bodyPr/>
          <a:lstStyle/>
          <a:p>
            <a:fld id="{810F5E82-72E1-4C4C-94B5-02949C7C5A49}" type="slidenum">
              <a:rPr lang="en-GB" smtClean="0"/>
              <a:t>‹#›</a:t>
            </a:fld>
            <a:endParaRPr lang="en-GB"/>
          </a:p>
        </p:txBody>
      </p:sp>
    </p:spTree>
    <p:extLst>
      <p:ext uri="{BB962C8B-B14F-4D97-AF65-F5344CB8AC3E}">
        <p14:creationId xmlns:p14="http://schemas.microsoft.com/office/powerpoint/2010/main" val="2479324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49388-F3A5-43CF-B6D4-DD8223D564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199444-5D6C-474A-8D57-BD61D0E55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1BDFC5-B269-45C5-B931-81A33A3A2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3667-CD28-4B7D-AB4A-D108CC678EB6}" type="datetime1">
              <a:rPr lang="en-GB" smtClean="0"/>
              <a:t>21/10/2023</a:t>
            </a:fld>
            <a:endParaRPr lang="en-GB"/>
          </a:p>
        </p:txBody>
      </p:sp>
      <p:sp>
        <p:nvSpPr>
          <p:cNvPr id="5" name="Footer Placeholder 4">
            <a:extLst>
              <a:ext uri="{FF2B5EF4-FFF2-40B4-BE49-F238E27FC236}">
                <a16:creationId xmlns:a16="http://schemas.microsoft.com/office/drawing/2014/main" id="{A5805EFD-C4F4-46E2-8967-332C877EF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A43BEBA-8D1C-4FD4-88D6-D774F85BAF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0F5E82-72E1-4C4C-94B5-02949C7C5A49}" type="slidenum">
              <a:rPr lang="en-GB" smtClean="0"/>
              <a:t>‹#›</a:t>
            </a:fld>
            <a:endParaRPr lang="en-GB"/>
          </a:p>
        </p:txBody>
      </p:sp>
    </p:spTree>
    <p:extLst>
      <p:ext uri="{BB962C8B-B14F-4D97-AF65-F5344CB8AC3E}">
        <p14:creationId xmlns:p14="http://schemas.microsoft.com/office/powerpoint/2010/main" val="92716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0E10DC9-07AB-4B52-BCDC-4B6B82F8138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9E681E55-E1D0-4A62-836F-CE599AB79FE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3178FC6-B893-4A0E-A844-1E881B5ADB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B9DFA8B-3258-4893-870E-FA84032A04D3}" type="datetime1">
              <a:rPr lang="en-GB" smtClean="0"/>
              <a:t>21/10/2023</a:t>
            </a:fld>
            <a:endParaRPr lang="en-GB"/>
          </a:p>
        </p:txBody>
      </p:sp>
      <p:sp>
        <p:nvSpPr>
          <p:cNvPr id="5" name="Footer Placeholder 4">
            <a:extLst>
              <a:ext uri="{FF2B5EF4-FFF2-40B4-BE49-F238E27FC236}">
                <a16:creationId xmlns:a16="http://schemas.microsoft.com/office/drawing/2014/main" id="{33DE45FD-9EB3-4FB8-8E22-D25603EA7A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1FF2123-5C47-4F6C-9959-DD356F028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18B4BF0-5FF3-4D2A-BEF2-F93A03D4D95B}" type="slidenum">
              <a:rPr lang="en-GB"/>
              <a:pPr>
                <a:defRPr/>
              </a:pPr>
              <a:t>‹#›</a:t>
            </a:fld>
            <a:endParaRPr lang="en-GB"/>
          </a:p>
        </p:txBody>
      </p:sp>
    </p:spTree>
    <p:extLst>
      <p:ext uri="{BB962C8B-B14F-4D97-AF65-F5344CB8AC3E}">
        <p14:creationId xmlns:p14="http://schemas.microsoft.com/office/powerpoint/2010/main" val="35805299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2DC336D-E67A-40D5-81E2-749BFEB050D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D83985ED-968B-4486-BECB-3C39C3114AB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16BBE2B0-34C9-4F22-8346-ABD9059F3E77}"/>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GB" altLang="en-US"/>
          </a:p>
        </p:txBody>
      </p:sp>
      <p:sp>
        <p:nvSpPr>
          <p:cNvPr id="1029" name="Rectangle 5">
            <a:extLst>
              <a:ext uri="{FF2B5EF4-FFF2-40B4-BE49-F238E27FC236}">
                <a16:creationId xmlns:a16="http://schemas.microsoft.com/office/drawing/2014/main" id="{B7F606AA-D5CC-4A50-90B8-BF34E4D8615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GB" altLang="en-US"/>
          </a:p>
        </p:txBody>
      </p:sp>
      <p:sp>
        <p:nvSpPr>
          <p:cNvPr id="1030" name="Rectangle 6">
            <a:extLst>
              <a:ext uri="{FF2B5EF4-FFF2-40B4-BE49-F238E27FC236}">
                <a16:creationId xmlns:a16="http://schemas.microsoft.com/office/drawing/2014/main" id="{1DA9DF0E-FABE-4621-80A2-9AC936C06E89}"/>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4F6C4ECB-A2DD-44A3-B4D3-DD186F370ABD}" type="slidenum">
              <a:rPr lang="en-GB" altLang="en-US"/>
              <a:pPr>
                <a:defRPr/>
              </a:pPr>
              <a:t>‹#›</a:t>
            </a:fld>
            <a:endParaRPr lang="en-GB" altLang="en-US"/>
          </a:p>
        </p:txBody>
      </p:sp>
    </p:spTree>
    <p:extLst>
      <p:ext uri="{BB962C8B-B14F-4D97-AF65-F5344CB8AC3E}">
        <p14:creationId xmlns:p14="http://schemas.microsoft.com/office/powerpoint/2010/main" val="8680406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3484D8A-AF17-48E9-9817-3A37DD5D996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A2B012C9-AB2E-4017-BD03-3B3F88FA2716}"/>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C3EF0F22-CC83-44CF-80FB-7A54499B5D0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a:latin typeface="+mn-lt"/>
              </a:defRPr>
            </a:lvl1pPr>
          </a:lstStyle>
          <a:p>
            <a:endParaRPr lang="en-GB" altLang="en-US"/>
          </a:p>
        </p:txBody>
      </p:sp>
      <p:sp>
        <p:nvSpPr>
          <p:cNvPr id="1029" name="Rectangle 5">
            <a:extLst>
              <a:ext uri="{FF2B5EF4-FFF2-40B4-BE49-F238E27FC236}">
                <a16:creationId xmlns:a16="http://schemas.microsoft.com/office/drawing/2014/main" id="{00BB4014-5042-4619-8E2E-33F7E9A4A720}"/>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latin typeface="+mn-lt"/>
              </a:defRPr>
            </a:lvl1pPr>
          </a:lstStyle>
          <a:p>
            <a:endParaRPr lang="en-GB" altLang="en-US"/>
          </a:p>
        </p:txBody>
      </p:sp>
      <p:sp>
        <p:nvSpPr>
          <p:cNvPr id="1030" name="Rectangle 6">
            <a:extLst>
              <a:ext uri="{FF2B5EF4-FFF2-40B4-BE49-F238E27FC236}">
                <a16:creationId xmlns:a16="http://schemas.microsoft.com/office/drawing/2014/main" id="{12499846-CA4B-464D-B7F3-9C5F0459B8F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a:latin typeface="+mn-lt"/>
              </a:defRPr>
            </a:lvl1pPr>
          </a:lstStyle>
          <a:p>
            <a:fld id="{BEF4A43F-2350-4ABC-B79C-99D8BDF846E4}" type="slidenum">
              <a:rPr lang="en-GB" altLang="en-US"/>
              <a:pPr/>
              <a:t>‹#›</a:t>
            </a:fld>
            <a:endParaRPr lang="en-GB" altLang="en-US"/>
          </a:p>
        </p:txBody>
      </p:sp>
    </p:spTree>
    <p:extLst>
      <p:ext uri="{BB962C8B-B14F-4D97-AF65-F5344CB8AC3E}">
        <p14:creationId xmlns:p14="http://schemas.microsoft.com/office/powerpoint/2010/main" val="275279638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609600" y="6356520"/>
            <a:ext cx="2844480" cy="364680"/>
          </a:xfrm>
          <a:prstGeom prst="rect">
            <a:avLst/>
          </a:prstGeom>
        </p:spPr>
        <p:txBody>
          <a:bodyPr anchor="ctr"/>
          <a:lstStyle/>
          <a:p>
            <a:pPr>
              <a:lnSpc>
                <a:spcPct val="100000"/>
              </a:lnSpc>
            </a:pPr>
            <a:r>
              <a:rPr lang="en-GB" sz="1200" b="0" strike="noStrike" spc="-1">
                <a:solidFill>
                  <a:srgbClr val="8B8B8B"/>
                </a:solidFill>
                <a:uFill>
                  <a:solidFill>
                    <a:srgbClr val="FFFFFF"/>
                  </a:solidFill>
                </a:uFill>
                <a:latin typeface="Calibri"/>
              </a:rPr>
              <a:t>30/05/17</a:t>
            </a:r>
            <a:endParaRPr lang="en-GB" sz="1400" b="0" strike="noStrike" spc="-1">
              <a:solidFill>
                <a:srgbClr val="000000"/>
              </a:solidFill>
              <a:uFill>
                <a:solidFill>
                  <a:srgbClr val="FFFFFF"/>
                </a:solidFill>
              </a:uFill>
              <a:latin typeface="Times New Roman"/>
            </a:endParaRPr>
          </a:p>
        </p:txBody>
      </p:sp>
      <p:sp>
        <p:nvSpPr>
          <p:cNvPr id="6" name="PlaceHolder 2"/>
          <p:cNvSpPr>
            <a:spLocks noGrp="1"/>
          </p:cNvSpPr>
          <p:nvPr>
            <p:ph type="ftr"/>
          </p:nvPr>
        </p:nvSpPr>
        <p:spPr>
          <a:xfrm>
            <a:off x="4165440" y="6356520"/>
            <a:ext cx="3860160" cy="364680"/>
          </a:xfrm>
          <a:prstGeom prst="rect">
            <a:avLst/>
          </a:prstGeom>
        </p:spPr>
        <p:txBody>
          <a:bodyPr anchor="ctr"/>
          <a:lstStyle/>
          <a:p>
            <a:endParaRPr lang="en-GB" sz="2400" b="0" strike="noStrike" spc="-1">
              <a:solidFill>
                <a:srgbClr val="000000"/>
              </a:solidFill>
              <a:uFill>
                <a:solidFill>
                  <a:srgbClr val="FFFFFF"/>
                </a:solidFill>
              </a:uFill>
              <a:latin typeface="Times New Roman"/>
            </a:endParaRPr>
          </a:p>
        </p:txBody>
      </p:sp>
      <p:sp>
        <p:nvSpPr>
          <p:cNvPr id="2" name="PlaceHolder 3"/>
          <p:cNvSpPr>
            <a:spLocks noGrp="1"/>
          </p:cNvSpPr>
          <p:nvPr>
            <p:ph type="sldNum"/>
          </p:nvPr>
        </p:nvSpPr>
        <p:spPr>
          <a:xfrm>
            <a:off x="8737440" y="6356520"/>
            <a:ext cx="2844480" cy="364680"/>
          </a:xfrm>
          <a:prstGeom prst="rect">
            <a:avLst/>
          </a:prstGeom>
        </p:spPr>
        <p:txBody>
          <a:bodyPr anchor="ctr"/>
          <a:lstStyle/>
          <a:p>
            <a:pPr algn="r">
              <a:lnSpc>
                <a:spcPct val="100000"/>
              </a:lnSpc>
            </a:pPr>
            <a:fld id="{7D85A650-9021-4821-AF86-14FD62147D35}" type="slidenum">
              <a:rPr lang="en-GB" sz="1200" b="0" strike="noStrike" spc="-1">
                <a:solidFill>
                  <a:srgbClr val="8B8B8B"/>
                </a:solidFill>
                <a:uFill>
                  <a:solidFill>
                    <a:srgbClr val="FFFFFF"/>
                  </a:solidFill>
                </a:uFill>
                <a:latin typeface="Calibri"/>
              </a:rPr>
              <a:t>‹#›</a:t>
            </a:fld>
            <a:endParaRPr lang="en-GB" sz="1400" b="0" strike="noStrike" spc="-1">
              <a:solidFill>
                <a:srgbClr val="000000"/>
              </a:solidFill>
              <a:uFill>
                <a:solidFill>
                  <a:srgbClr val="FFFFFF"/>
                </a:solidFill>
              </a:uFill>
              <a:latin typeface="Times New Roman"/>
            </a:endParaRPr>
          </a:p>
        </p:txBody>
      </p:sp>
      <p:sp>
        <p:nvSpPr>
          <p:cNvPr id="3" name="PlaceHolder 4"/>
          <p:cNvSpPr>
            <a:spLocks noGrp="1"/>
          </p:cNvSpPr>
          <p:nvPr>
            <p:ph type="title"/>
          </p:nvPr>
        </p:nvSpPr>
        <p:spPr>
          <a:xfrm>
            <a:off x="609600" y="273600"/>
            <a:ext cx="10972320" cy="1144800"/>
          </a:xfrm>
          <a:prstGeom prst="rect">
            <a:avLst/>
          </a:prstGeom>
        </p:spPr>
        <p:txBody>
          <a:bodyPr lIns="0" tIns="0" rIns="0" bIns="0" anchor="ctr"/>
          <a:lstStyle/>
          <a:p>
            <a:r>
              <a:rPr lang="en-US" sz="1800" b="0" strike="noStrike" spc="-1">
                <a:solidFill>
                  <a:srgbClr val="000000"/>
                </a:solidFill>
                <a:uFill>
                  <a:solidFill>
                    <a:srgbClr val="FFFFFF"/>
                  </a:solidFill>
                </a:uFill>
                <a:latin typeface="Calibri"/>
              </a:rPr>
              <a:t>Click to edit the title text format</a:t>
            </a:r>
          </a:p>
        </p:txBody>
      </p:sp>
      <p:sp>
        <p:nvSpPr>
          <p:cNvPr id="4" name="PlaceHolder 5"/>
          <p:cNvSpPr>
            <a:spLocks noGrp="1"/>
          </p:cNvSpPr>
          <p:nvPr>
            <p:ph type="body"/>
          </p:nvPr>
        </p:nvSpPr>
        <p:spPr>
          <a:xfrm>
            <a:off x="609600" y="1604520"/>
            <a:ext cx="10972320" cy="3977280"/>
          </a:xfrm>
          <a:prstGeom prst="rect">
            <a:avLst/>
          </a:prstGeom>
        </p:spPr>
        <p:txBody>
          <a:bodyPr lIns="0" tIns="0" rIns="0" bIns="0"/>
          <a:lstStyle/>
          <a:p>
            <a:pPr marL="432000" indent="-324000">
              <a:buClr>
                <a:srgbClr val="000000"/>
              </a:buClr>
              <a:buSzPct val="45000"/>
              <a:buFont typeface="Wingdings" charset="2"/>
              <a:buChar char=""/>
            </a:pPr>
            <a:r>
              <a:rPr lang="en-US" sz="32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en-US"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en-US" sz="20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extLst>
      <p:ext uri="{BB962C8B-B14F-4D97-AF65-F5344CB8AC3E}">
        <p14:creationId xmlns:p14="http://schemas.microsoft.com/office/powerpoint/2010/main" val="123994766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000"/>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wmf"/><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wmf"/><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png"/><Relationship Id="rId3" Type="http://schemas.openxmlformats.org/officeDocument/2006/relationships/image" Target="../media/image41.emf"/><Relationship Id="rId7" Type="http://schemas.openxmlformats.org/officeDocument/2006/relationships/image" Target="../media/image45.emf"/><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4.emf"/><Relationship Id="rId11" Type="http://schemas.openxmlformats.org/officeDocument/2006/relationships/image" Target="../media/image49.emf"/><Relationship Id="rId5" Type="http://schemas.openxmlformats.org/officeDocument/2006/relationships/image" Target="../media/image43.emf"/><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emf"/></Relationships>
</file>

<file path=ppt/slides/_rels/slide15.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hyperlink" Target="https://picpedia.org/highway-signs/h/hope.html" TargetMode="External"/><Relationship Id="rId3" Type="http://schemas.openxmlformats.org/officeDocument/2006/relationships/image" Target="../media/image53.png"/><Relationship Id="rId7" Type="http://schemas.openxmlformats.org/officeDocument/2006/relationships/image" Target="../media/image56.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7.png"/><Relationship Id="rId9" Type="http://schemas.openxmlformats.org/officeDocument/2006/relationships/image" Target="../media/image29.wmf"/></Relationships>
</file>

<file path=ppt/slides/_rels/slide17.xml.rels><?xml version="1.0" encoding="UTF-8" standalone="yes"?>
<Relationships xmlns="http://schemas.openxmlformats.org/package/2006/relationships"><Relationship Id="rId3" Type="http://schemas.openxmlformats.org/officeDocument/2006/relationships/hyperlink" Target="https://en.wikipedia.org/wiki/HMS_Saga" TargetMode="External"/><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slideLayout" Target="../slideLayouts/slideLayout7.xml"/><Relationship Id="rId5" Type="http://schemas.openxmlformats.org/officeDocument/2006/relationships/image" Target="../media/image29.wmf"/><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63.wmf"/><Relationship Id="rId1" Type="http://schemas.openxmlformats.org/officeDocument/2006/relationships/slideLayout" Target="../slideLayouts/slideLayout7.xml"/><Relationship Id="rId4" Type="http://schemas.openxmlformats.org/officeDocument/2006/relationships/image" Target="../media/image64.wmf"/></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9.wmf"/><Relationship Id="rId5" Type="http://schemas.openxmlformats.org/officeDocument/2006/relationships/image" Target="../media/image8.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arxiv.org/abs/hep-ex/0205037" TargetMode="External"/><Relationship Id="rId5" Type="http://schemas.openxmlformats.org/officeDocument/2006/relationships/image" Target="../media/image89.emf"/><Relationship Id="rId4" Type="http://schemas.openxmlformats.org/officeDocument/2006/relationships/image" Target="../media/image88.emf"/></Relationships>
</file>

<file path=ppt/slides/_rels/slide3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image" Target="../media/image91.emf"/><Relationship Id="rId1" Type="http://schemas.openxmlformats.org/officeDocument/2006/relationships/slideLayout" Target="../slideLayouts/slideLayout1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3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7.xml"/><Relationship Id="rId4" Type="http://schemas.openxmlformats.org/officeDocument/2006/relationships/image" Target="../media/image100.emf"/></Relationships>
</file>

<file path=ppt/slides/_rels/slide4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3.xml"/><Relationship Id="rId5" Type="http://schemas.openxmlformats.org/officeDocument/2006/relationships/image" Target="../media/image104.emf"/><Relationship Id="rId4" Type="http://schemas.openxmlformats.org/officeDocument/2006/relationships/image" Target="../media/image103.emf"/></Relationships>
</file>

<file path=ppt/slides/_rels/slide4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 Id="rId5" Type="http://schemas.openxmlformats.org/officeDocument/2006/relationships/hyperlink" Target="https://arxiv.org/abs/2208.14089" TargetMode="External"/><Relationship Id="rId4" Type="http://schemas.openxmlformats.org/officeDocument/2006/relationships/image" Target="../media/image107.emf"/></Relationships>
</file>

<file path=ppt/slides/_rels/slide4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2.emf"/><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53.png"/><Relationship Id="rId1" Type="http://schemas.openxmlformats.org/officeDocument/2006/relationships/slideLayout" Target="../slideLayouts/slideLayout21.xml"/><Relationship Id="rId4" Type="http://schemas.openxmlformats.org/officeDocument/2006/relationships/image" Target="../media/image29.wmf"/></Relationships>
</file>

<file path=ppt/slides/_rels/slide49.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18.emf"/><Relationship Id="rId7"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emf"/><Relationship Id="rId4" Type="http://schemas.openxmlformats.org/officeDocument/2006/relationships/image" Target="../media/image119.emf"/></Relationships>
</file>

<file path=ppt/slides/_rels/slide51.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3.jpeg"/><Relationship Id="rId7" Type="http://schemas.openxmlformats.org/officeDocument/2006/relationships/image" Target="../media/image127.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6.emf"/><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jpeg"/></Relationships>
</file>

<file path=ppt/slides/_rels/slide5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wmf"/><Relationship Id="rId1" Type="http://schemas.openxmlformats.org/officeDocument/2006/relationships/slideLayout" Target="../slideLayouts/slideLayout13.xml"/><Relationship Id="rId4" Type="http://schemas.openxmlformats.org/officeDocument/2006/relationships/image" Target="../media/image132.wmf"/></Relationships>
</file>

<file path=ppt/slides/_rels/slide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inspirehep.net/literature/227338"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5A99E-BA41-4E5D-A6DD-001157C1B4EB}"/>
              </a:ext>
            </a:extLst>
          </p:cNvPr>
          <p:cNvPicPr>
            <a:picLocks noChangeAspect="1"/>
          </p:cNvPicPr>
          <p:nvPr/>
        </p:nvPicPr>
        <p:blipFill>
          <a:blip r:embed="rId3"/>
          <a:stretch>
            <a:fillRect/>
          </a:stretch>
        </p:blipFill>
        <p:spPr>
          <a:xfrm>
            <a:off x="1544625" y="94349"/>
            <a:ext cx="8741771" cy="6262001"/>
          </a:xfrm>
          <a:prstGeom prst="rect">
            <a:avLst/>
          </a:prstGeom>
        </p:spPr>
      </p:pic>
      <p:sp>
        <p:nvSpPr>
          <p:cNvPr id="4" name="Slide Number Placeholder 3">
            <a:extLst>
              <a:ext uri="{FF2B5EF4-FFF2-40B4-BE49-F238E27FC236}">
                <a16:creationId xmlns:a16="http://schemas.microsoft.com/office/drawing/2014/main" id="{8B5BF788-6B7E-463A-A2C2-FDDF99FE9904}"/>
              </a:ext>
            </a:extLst>
          </p:cNvPr>
          <p:cNvSpPr>
            <a:spLocks noGrp="1"/>
          </p:cNvSpPr>
          <p:nvPr>
            <p:ph type="sldNum" sz="quarter" idx="12"/>
          </p:nvPr>
        </p:nvSpPr>
        <p:spPr/>
        <p:txBody>
          <a:bodyPr/>
          <a:lstStyle/>
          <a:p>
            <a:fld id="{810F5E82-72E1-4C4C-94B5-02949C7C5A49}" type="slidenum">
              <a:rPr lang="en-GB" smtClean="0"/>
              <a:t>1</a:t>
            </a:fld>
            <a:endParaRPr lang="en-GB"/>
          </a:p>
        </p:txBody>
      </p:sp>
      <p:sp>
        <p:nvSpPr>
          <p:cNvPr id="2" name="TextBox 1">
            <a:extLst>
              <a:ext uri="{FF2B5EF4-FFF2-40B4-BE49-F238E27FC236}">
                <a16:creationId xmlns:a16="http://schemas.microsoft.com/office/drawing/2014/main" id="{970804FE-C662-47A0-B9BE-57E5B05A4E81}"/>
              </a:ext>
            </a:extLst>
          </p:cNvPr>
          <p:cNvSpPr txBox="1"/>
          <p:nvPr/>
        </p:nvSpPr>
        <p:spPr>
          <a:xfrm>
            <a:off x="4159045" y="1509656"/>
            <a:ext cx="3195484" cy="397801"/>
          </a:xfrm>
          <a:prstGeom prst="rect">
            <a:avLst/>
          </a:prstGeom>
          <a:solidFill>
            <a:schemeClr val="bg1"/>
          </a:solidFill>
        </p:spPr>
        <p:txBody>
          <a:bodyPr wrap="square" rtlCol="0">
            <a:spAutoFit/>
          </a:bodyPr>
          <a:lstStyle/>
          <a:p>
            <a:endParaRPr lang="en-GB" dirty="0"/>
          </a:p>
        </p:txBody>
      </p:sp>
      <p:pic>
        <p:nvPicPr>
          <p:cNvPr id="6" name="Picture 5">
            <a:extLst>
              <a:ext uri="{FF2B5EF4-FFF2-40B4-BE49-F238E27FC236}">
                <a16:creationId xmlns:a16="http://schemas.microsoft.com/office/drawing/2014/main" id="{EB86654B-425B-4B4B-A77B-7CE98C137843}"/>
              </a:ext>
            </a:extLst>
          </p:cNvPr>
          <p:cNvPicPr>
            <a:picLocks noChangeAspect="1"/>
          </p:cNvPicPr>
          <p:nvPr/>
        </p:nvPicPr>
        <p:blipFill>
          <a:blip r:embed="rId4"/>
          <a:stretch>
            <a:fillRect/>
          </a:stretch>
        </p:blipFill>
        <p:spPr>
          <a:xfrm>
            <a:off x="4087666" y="1475247"/>
            <a:ext cx="3294052" cy="365125"/>
          </a:xfrm>
          <a:prstGeom prst="rect">
            <a:avLst/>
          </a:prstGeom>
        </p:spPr>
      </p:pic>
      <p:sp>
        <p:nvSpPr>
          <p:cNvPr id="5" name="TextBox 4">
            <a:extLst>
              <a:ext uri="{FF2B5EF4-FFF2-40B4-BE49-F238E27FC236}">
                <a16:creationId xmlns:a16="http://schemas.microsoft.com/office/drawing/2014/main" id="{97F7A32D-EAD0-4D9D-BEEC-E54DFCDBA18D}"/>
              </a:ext>
            </a:extLst>
          </p:cNvPr>
          <p:cNvSpPr txBox="1"/>
          <p:nvPr/>
        </p:nvSpPr>
        <p:spPr>
          <a:xfrm>
            <a:off x="9108141" y="421341"/>
            <a:ext cx="2931459" cy="923330"/>
          </a:xfrm>
          <a:prstGeom prst="rect">
            <a:avLst/>
          </a:prstGeom>
          <a:noFill/>
          <a:ln w="38100">
            <a:solidFill>
              <a:schemeClr val="accent6">
                <a:lumMod val="75000"/>
              </a:schemeClr>
            </a:solidFill>
          </a:ln>
        </p:spPr>
        <p:txBody>
          <a:bodyPr wrap="square" rtlCol="0">
            <a:spAutoFit/>
          </a:bodyPr>
          <a:lstStyle/>
          <a:p>
            <a:pPr algn="ctr"/>
            <a:r>
              <a:rPr lang="en-GB" dirty="0"/>
              <a:t>LRGs caused by </a:t>
            </a:r>
            <a:r>
              <a:rPr lang="en-GB" dirty="0">
                <a:solidFill>
                  <a:srgbClr val="FF0000"/>
                </a:solidFill>
              </a:rPr>
              <a:t>Pomeron</a:t>
            </a:r>
            <a:r>
              <a:rPr lang="en-GB" dirty="0"/>
              <a:t>,</a:t>
            </a:r>
          </a:p>
          <a:p>
            <a:pPr algn="ctr"/>
            <a:r>
              <a:rPr lang="en-GB" dirty="0"/>
              <a:t>photon (W,Z)  or </a:t>
            </a:r>
            <a:r>
              <a:rPr lang="en-GB" dirty="0" err="1"/>
              <a:t>Odderon</a:t>
            </a:r>
            <a:r>
              <a:rPr lang="en-GB" dirty="0"/>
              <a:t> exchanges</a:t>
            </a:r>
          </a:p>
        </p:txBody>
      </p:sp>
      <p:sp>
        <p:nvSpPr>
          <p:cNvPr id="7" name="TextBox 6">
            <a:extLst>
              <a:ext uri="{FF2B5EF4-FFF2-40B4-BE49-F238E27FC236}">
                <a16:creationId xmlns:a16="http://schemas.microsoft.com/office/drawing/2014/main" id="{6E063ADC-D737-9224-5497-FB55DFA2C9DC}"/>
              </a:ext>
            </a:extLst>
          </p:cNvPr>
          <p:cNvSpPr txBox="1"/>
          <p:nvPr/>
        </p:nvSpPr>
        <p:spPr>
          <a:xfrm>
            <a:off x="2166731" y="2007707"/>
            <a:ext cx="1351721" cy="458784"/>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483098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72" t="22485" r="52000" b="29757"/>
          <a:stretch/>
        </p:blipFill>
        <p:spPr bwMode="auto">
          <a:xfrm>
            <a:off x="7092078" y="1539000"/>
            <a:ext cx="3323922" cy="2287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86" t="35196" r="80846" b="34523"/>
          <a:stretch/>
        </p:blipFill>
        <p:spPr bwMode="auto">
          <a:xfrm>
            <a:off x="6416390" y="3932896"/>
            <a:ext cx="2009394" cy="192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41000" t="16667" r="38954" b="66364"/>
          <a:stretch/>
        </p:blipFill>
        <p:spPr bwMode="auto">
          <a:xfrm>
            <a:off x="8540182" y="3842896"/>
            <a:ext cx="1965819"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07" t="31412" r="62778" b="61414"/>
          <a:stretch/>
        </p:blipFill>
        <p:spPr bwMode="auto">
          <a:xfrm>
            <a:off x="7941001" y="319038"/>
            <a:ext cx="2490809" cy="4099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5059" t="46716" r="40868" b="35643"/>
          <a:stretch/>
        </p:blipFill>
        <p:spPr bwMode="auto">
          <a:xfrm>
            <a:off x="1748234" y="44624"/>
            <a:ext cx="6237766" cy="140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816" t="14679" r="37121" b="70000"/>
          <a:stretch/>
        </p:blipFill>
        <p:spPr bwMode="auto">
          <a:xfrm>
            <a:off x="1641001" y="4893346"/>
            <a:ext cx="4680000" cy="875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7"/>
          <a:srcRect l="2327" t="7407" r="14694" b="5555"/>
          <a:stretch/>
        </p:blipFill>
        <p:spPr>
          <a:xfrm>
            <a:off x="1778874" y="1809000"/>
            <a:ext cx="4182127" cy="2340001"/>
          </a:xfrm>
          <a:prstGeom prst="rect">
            <a:avLst/>
          </a:prstGeom>
        </p:spPr>
      </p:pic>
      <p:sp>
        <p:nvSpPr>
          <p:cNvPr id="11" name="TextBox 10"/>
          <p:cNvSpPr txBox="1"/>
          <p:nvPr/>
        </p:nvSpPr>
        <p:spPr>
          <a:xfrm>
            <a:off x="2379968" y="4284000"/>
            <a:ext cx="2679388" cy="369332"/>
          </a:xfrm>
          <a:prstGeom prst="rect">
            <a:avLst/>
          </a:prstGeom>
          <a:noFill/>
        </p:spPr>
        <p:txBody>
          <a:bodyPr wrap="none" rtlCol="0">
            <a:spAutoFit/>
          </a:bodyPr>
          <a:lstStyle/>
          <a:p>
            <a:r>
              <a:rPr lang="en-GB" sz="1600" dirty="0">
                <a:solidFill>
                  <a:schemeClr val="accent1"/>
                </a:solidFill>
              </a:rPr>
              <a:t>(spread of theory predictions</a:t>
            </a:r>
            <a:r>
              <a:rPr lang="en-GB" dirty="0"/>
              <a:t>)</a:t>
            </a:r>
          </a:p>
        </p:txBody>
      </p:sp>
      <p:pic>
        <p:nvPicPr>
          <p:cNvPr id="15" name="Picture 12" descr="MCj04344110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6000" y="4334438"/>
            <a:ext cx="276276"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64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a:extLst>
              <a:ext uri="{FF2B5EF4-FFF2-40B4-BE49-F238E27FC236}">
                <a16:creationId xmlns:a16="http://schemas.microsoft.com/office/drawing/2014/main" id="{10798838-5E5F-432F-859C-B4423386E0F4}"/>
              </a:ext>
            </a:extLst>
          </p:cNvPr>
          <p:cNvSpPr>
            <a:spLocks noGrp="1"/>
          </p:cNvSpPr>
          <p:nvPr>
            <p:ph type="sldNum" sz="quarter" idx="12"/>
          </p:nvPr>
        </p:nvSpPr>
        <p:spPr/>
        <p:txBody>
          <a:bodyPr/>
          <a:lstStyle/>
          <a:p>
            <a:pPr>
              <a:defRPr/>
            </a:pPr>
            <a:fld id="{16FC75FF-900D-4A7F-9FEE-EB26490ACAB3}" type="slidenum">
              <a:rPr lang="en-GB" altLang="en-US"/>
              <a:pPr>
                <a:defRPr/>
              </a:pPr>
              <a:t>11</a:t>
            </a:fld>
            <a:endParaRPr lang="en-GB" altLang="en-US"/>
          </a:p>
        </p:txBody>
      </p:sp>
      <p:pic>
        <p:nvPicPr>
          <p:cNvPr id="15363" name="Picture 2">
            <a:extLst>
              <a:ext uri="{FF2B5EF4-FFF2-40B4-BE49-F238E27FC236}">
                <a16:creationId xmlns:a16="http://schemas.microsoft.com/office/drawing/2014/main" id="{F5C488BD-D41B-4584-AF37-B648C932E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43" t="17186" r="15442" b="68895"/>
          <a:stretch>
            <a:fillRect/>
          </a:stretch>
        </p:blipFill>
        <p:spPr bwMode="auto">
          <a:xfrm>
            <a:off x="537602" y="1614769"/>
            <a:ext cx="8893175" cy="1035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3">
            <a:extLst>
              <a:ext uri="{FF2B5EF4-FFF2-40B4-BE49-F238E27FC236}">
                <a16:creationId xmlns:a16="http://schemas.microsoft.com/office/drawing/2014/main" id="{3C4DF705-DF2A-413B-A4FD-C899F6529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955" t="13254" r="10033" b="6480"/>
          <a:stretch>
            <a:fillRect/>
          </a:stretch>
        </p:blipFill>
        <p:spPr bwMode="auto">
          <a:xfrm>
            <a:off x="9995462" y="1656604"/>
            <a:ext cx="1368425" cy="11747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4">
            <a:extLst>
              <a:ext uri="{FF2B5EF4-FFF2-40B4-BE49-F238E27FC236}">
                <a16:creationId xmlns:a16="http://schemas.microsoft.com/office/drawing/2014/main" id="{3CC1B3FE-4AAB-4D93-B163-D3FA5B493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558" t="24480" r="16341" b="15979"/>
          <a:stretch>
            <a:fillRect/>
          </a:stretch>
        </p:blipFill>
        <p:spPr bwMode="auto">
          <a:xfrm>
            <a:off x="1919288" y="2708275"/>
            <a:ext cx="7416800" cy="39941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Rectangle 5">
            <a:extLst>
              <a:ext uri="{FF2B5EF4-FFF2-40B4-BE49-F238E27FC236}">
                <a16:creationId xmlns:a16="http://schemas.microsoft.com/office/drawing/2014/main" id="{17E6ACA3-F007-4C40-AED5-D6AC96A6876E}"/>
              </a:ext>
            </a:extLst>
          </p:cNvPr>
          <p:cNvSpPr>
            <a:spLocks noChangeArrowheads="1"/>
          </p:cNvSpPr>
          <p:nvPr/>
        </p:nvSpPr>
        <p:spPr bwMode="auto">
          <a:xfrm>
            <a:off x="5808664" y="3573464"/>
            <a:ext cx="2879725"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67" name="Line 6">
            <a:extLst>
              <a:ext uri="{FF2B5EF4-FFF2-40B4-BE49-F238E27FC236}">
                <a16:creationId xmlns:a16="http://schemas.microsoft.com/office/drawing/2014/main" id="{880B170F-4262-4A74-A776-F2A201AE8211}"/>
              </a:ext>
            </a:extLst>
          </p:cNvPr>
          <p:cNvSpPr>
            <a:spLocks noChangeShapeType="1"/>
          </p:cNvSpPr>
          <p:nvPr/>
        </p:nvSpPr>
        <p:spPr bwMode="auto">
          <a:xfrm>
            <a:off x="2208213" y="5300663"/>
            <a:ext cx="5040312" cy="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68" name="Rectangle 8">
            <a:extLst>
              <a:ext uri="{FF2B5EF4-FFF2-40B4-BE49-F238E27FC236}">
                <a16:creationId xmlns:a16="http://schemas.microsoft.com/office/drawing/2014/main" id="{7F4DEAB3-480A-4396-90D7-935619421058}"/>
              </a:ext>
            </a:extLst>
          </p:cNvPr>
          <p:cNvSpPr>
            <a:spLocks noChangeArrowheads="1"/>
          </p:cNvSpPr>
          <p:nvPr/>
        </p:nvSpPr>
        <p:spPr bwMode="auto">
          <a:xfrm>
            <a:off x="5375276" y="3573464"/>
            <a:ext cx="576263"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pic>
        <p:nvPicPr>
          <p:cNvPr id="15369" name="Picture 9">
            <a:extLst>
              <a:ext uri="{FF2B5EF4-FFF2-40B4-BE49-F238E27FC236}">
                <a16:creationId xmlns:a16="http://schemas.microsoft.com/office/drawing/2014/main" id="{70AFF37F-D92E-46E8-9CDF-EB8DE51D5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0889" r="10110"/>
          <a:stretch>
            <a:fillRect/>
          </a:stretch>
        </p:blipFill>
        <p:spPr bwMode="auto">
          <a:xfrm>
            <a:off x="5448301" y="3586164"/>
            <a:ext cx="360363"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0" name="Text Box 10">
            <a:extLst>
              <a:ext uri="{FF2B5EF4-FFF2-40B4-BE49-F238E27FC236}">
                <a16:creationId xmlns:a16="http://schemas.microsoft.com/office/drawing/2014/main" id="{3084EDAF-EC97-49E6-BC66-2AC251395009}"/>
              </a:ext>
            </a:extLst>
          </p:cNvPr>
          <p:cNvSpPr txBox="1">
            <a:spLocks noChangeArrowheads="1"/>
          </p:cNvSpPr>
          <p:nvPr/>
        </p:nvSpPr>
        <p:spPr bwMode="auto">
          <a:xfrm>
            <a:off x="5840413" y="3556000"/>
            <a:ext cx="9763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b="1"/>
              <a:t>and light</a:t>
            </a:r>
            <a:endParaRPr lang="en-US" altLang="en-US" b="1"/>
          </a:p>
        </p:txBody>
      </p:sp>
      <p:sp>
        <p:nvSpPr>
          <p:cNvPr id="15371" name="Rectangle 11">
            <a:extLst>
              <a:ext uri="{FF2B5EF4-FFF2-40B4-BE49-F238E27FC236}">
                <a16:creationId xmlns:a16="http://schemas.microsoft.com/office/drawing/2014/main" id="{50ED8494-01BD-4193-B27D-90D9B403631F}"/>
              </a:ext>
            </a:extLst>
          </p:cNvPr>
          <p:cNvSpPr>
            <a:spLocks noChangeArrowheads="1"/>
          </p:cNvSpPr>
          <p:nvPr/>
        </p:nvSpPr>
        <p:spPr bwMode="auto">
          <a:xfrm>
            <a:off x="2208213" y="3573463"/>
            <a:ext cx="2087562"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2" name="Rectangle 12">
            <a:extLst>
              <a:ext uri="{FF2B5EF4-FFF2-40B4-BE49-F238E27FC236}">
                <a16:creationId xmlns:a16="http://schemas.microsoft.com/office/drawing/2014/main" id="{97FE1EB6-8469-4B52-B439-C0480C3C8CDE}"/>
              </a:ext>
            </a:extLst>
          </p:cNvPr>
          <p:cNvSpPr>
            <a:spLocks noChangeArrowheads="1"/>
          </p:cNvSpPr>
          <p:nvPr/>
        </p:nvSpPr>
        <p:spPr bwMode="auto">
          <a:xfrm>
            <a:off x="6959600" y="5373689"/>
            <a:ext cx="215900" cy="142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3" name="Rectangle 14">
            <a:extLst>
              <a:ext uri="{FF2B5EF4-FFF2-40B4-BE49-F238E27FC236}">
                <a16:creationId xmlns:a16="http://schemas.microsoft.com/office/drawing/2014/main" id="{99F1184B-67E7-4C4F-AC89-A13545DDE4AD}"/>
              </a:ext>
            </a:extLst>
          </p:cNvPr>
          <p:cNvSpPr>
            <a:spLocks noChangeArrowheads="1"/>
          </p:cNvSpPr>
          <p:nvPr/>
        </p:nvSpPr>
        <p:spPr bwMode="auto">
          <a:xfrm>
            <a:off x="1847850" y="6165850"/>
            <a:ext cx="7632700" cy="5476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4" name="AutoShape 15">
            <a:extLst>
              <a:ext uri="{FF2B5EF4-FFF2-40B4-BE49-F238E27FC236}">
                <a16:creationId xmlns:a16="http://schemas.microsoft.com/office/drawing/2014/main" id="{20AB57A1-D985-4B43-B3B9-4D1DFB516AE9}"/>
              </a:ext>
            </a:extLst>
          </p:cNvPr>
          <p:cNvSpPr>
            <a:spLocks noChangeArrowheads="1"/>
          </p:cNvSpPr>
          <p:nvPr/>
        </p:nvSpPr>
        <p:spPr bwMode="auto">
          <a:xfrm>
            <a:off x="1703388" y="3571875"/>
            <a:ext cx="7777162" cy="2952750"/>
          </a:xfrm>
          <a:prstGeom prst="roundRect">
            <a:avLst>
              <a:gd name="adj" fmla="val 16667"/>
            </a:avLst>
          </a:prstGeom>
          <a:noFill/>
          <a:ln w="57150">
            <a:solidFill>
              <a:srgbClr val="FF66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5376" name="Text Box 17">
            <a:extLst>
              <a:ext uri="{FF2B5EF4-FFF2-40B4-BE49-F238E27FC236}">
                <a16:creationId xmlns:a16="http://schemas.microsoft.com/office/drawing/2014/main" id="{4718CD29-1177-4216-B2E0-A9C122CBAB15}"/>
              </a:ext>
            </a:extLst>
          </p:cNvPr>
          <p:cNvSpPr txBox="1">
            <a:spLocks noChangeArrowheads="1"/>
          </p:cNvSpPr>
          <p:nvPr/>
        </p:nvSpPr>
        <p:spPr bwMode="auto">
          <a:xfrm>
            <a:off x="4589928" y="2321860"/>
            <a:ext cx="2410104"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r>
              <a:rPr lang="en-GB" altLang="en-US" dirty="0"/>
              <a:t>   (</a:t>
            </a:r>
            <a:r>
              <a:rPr lang="en-GB" altLang="en-US" dirty="0">
                <a:solidFill>
                  <a:srgbClr val="000099"/>
                </a:solidFill>
              </a:rPr>
              <a:t> </a:t>
            </a:r>
            <a:r>
              <a:rPr lang="en-GB" altLang="en-US" dirty="0" err="1">
                <a:solidFill>
                  <a:srgbClr val="000099"/>
                </a:solidFill>
              </a:rPr>
              <a:t>LHCb</a:t>
            </a:r>
            <a:r>
              <a:rPr lang="en-GB" altLang="en-US" dirty="0">
                <a:solidFill>
                  <a:srgbClr val="000099"/>
                </a:solidFill>
              </a:rPr>
              <a:t> RG results</a:t>
            </a:r>
            <a:r>
              <a:rPr lang="en-GB" altLang="en-US" dirty="0"/>
              <a:t>) </a:t>
            </a:r>
            <a:endParaRPr lang="en-US" altLang="en-US" dirty="0"/>
          </a:p>
        </p:txBody>
      </p:sp>
      <p:pic>
        <p:nvPicPr>
          <p:cNvPr id="17" name="Picture 12">
            <a:extLst>
              <a:ext uri="{FF2B5EF4-FFF2-40B4-BE49-F238E27FC236}">
                <a16:creationId xmlns:a16="http://schemas.microsoft.com/office/drawing/2014/main" id="{9520E0FC-3832-4E22-84B0-2BA217290D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337" t="3125" r="79625" b="85094"/>
          <a:stretch>
            <a:fillRect/>
          </a:stretch>
        </p:blipFill>
        <p:spPr bwMode="auto">
          <a:xfrm>
            <a:off x="518457" y="250637"/>
            <a:ext cx="793750" cy="7254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a:extLst>
              <a:ext uri="{FF2B5EF4-FFF2-40B4-BE49-F238E27FC236}">
                <a16:creationId xmlns:a16="http://schemas.microsoft.com/office/drawing/2014/main" id="{4EB250B6-5021-483D-AABF-B3B1F2480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8184" y="498194"/>
            <a:ext cx="8287261" cy="32104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2"/>
          </p:nvPr>
        </p:nvSpPr>
        <p:spPr/>
        <p:txBody>
          <a:bodyPr/>
          <a:lstStyle/>
          <a:p>
            <a:fld id="{7415B354-5222-4FE6-B0C4-36F4F39C0BB9}" type="slidenum">
              <a:rPr lang="en-US" altLang="en-US"/>
              <a:pPr/>
              <a:t>12</a:t>
            </a:fld>
            <a:endParaRPr lang="en-US" altLang="en-US" dirty="0"/>
          </a:p>
        </p:txBody>
      </p:sp>
      <p:pic>
        <p:nvPicPr>
          <p:cNvPr id="337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318" y="0"/>
            <a:ext cx="9180513" cy="62865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3" name="Rectangle 3"/>
          <p:cNvSpPr>
            <a:spLocks noChangeArrowheads="1"/>
          </p:cNvSpPr>
          <p:nvPr/>
        </p:nvSpPr>
        <p:spPr bwMode="auto">
          <a:xfrm>
            <a:off x="7824789" y="1052514"/>
            <a:ext cx="259238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pic>
        <p:nvPicPr>
          <p:cNvPr id="337925" name="Picture 5"/>
          <p:cNvPicPr>
            <a:picLocks noChangeAspect="1" noChangeArrowheads="1"/>
          </p:cNvPicPr>
          <p:nvPr/>
        </p:nvPicPr>
        <p:blipFill>
          <a:blip r:embed="rId3">
            <a:extLst>
              <a:ext uri="{28A0092B-C50C-407E-A947-70E740481C1C}">
                <a14:useLocalDpi xmlns:a14="http://schemas.microsoft.com/office/drawing/2010/main" val="0"/>
              </a:ext>
            </a:extLst>
          </a:blip>
          <a:srcRect l="12337" t="3125" r="79625" b="85094"/>
          <a:stretch>
            <a:fillRect/>
          </a:stretch>
        </p:blipFill>
        <p:spPr bwMode="auto">
          <a:xfrm>
            <a:off x="1990725" y="309564"/>
            <a:ext cx="649288" cy="593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33757" t="44096" r="28596" b="25391"/>
          <a:stretch>
            <a:fillRect/>
          </a:stretch>
        </p:blipFill>
        <p:spPr bwMode="auto">
          <a:xfrm>
            <a:off x="9336088" y="163514"/>
            <a:ext cx="1223962" cy="7445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7" name="Oval 7"/>
          <p:cNvSpPr>
            <a:spLocks noChangeArrowheads="1"/>
          </p:cNvSpPr>
          <p:nvPr/>
        </p:nvSpPr>
        <p:spPr bwMode="auto">
          <a:xfrm>
            <a:off x="8328026" y="1557339"/>
            <a:ext cx="1800225" cy="503237"/>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37929" name="Text Box 9"/>
          <p:cNvSpPr txBox="1">
            <a:spLocks noChangeArrowheads="1"/>
          </p:cNvSpPr>
          <p:nvPr/>
        </p:nvSpPr>
        <p:spPr bwMode="auto">
          <a:xfrm>
            <a:off x="7135080" y="2314576"/>
            <a:ext cx="2708563" cy="276999"/>
          </a:xfrm>
          <a:prstGeom prst="rect">
            <a:avLst/>
          </a:prstGeom>
          <a:solidFill>
            <a:srgbClr val="00FFFF">
              <a:alpha val="41000"/>
            </a:srgbClr>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sz="1200" dirty="0"/>
              <a:t>Visualization of QCD Sudakov formfactor</a:t>
            </a:r>
          </a:p>
        </p:txBody>
      </p:sp>
      <p:sp>
        <p:nvSpPr>
          <p:cNvPr id="337931" name="Rectangle 11"/>
          <p:cNvSpPr>
            <a:spLocks noChangeArrowheads="1"/>
          </p:cNvSpPr>
          <p:nvPr/>
        </p:nvSpPr>
        <p:spPr bwMode="auto">
          <a:xfrm>
            <a:off x="10937786" y="253931"/>
            <a:ext cx="899605" cy="553998"/>
          </a:xfrm>
          <a:prstGeom prst="rect">
            <a:avLst/>
          </a:prstGeom>
          <a:solidFill>
            <a:srgbClr val="FFFF00">
              <a:alpha val="38000"/>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a:r>
              <a:rPr lang="en-GB" altLang="en-US" b="1" dirty="0">
                <a:solidFill>
                  <a:srgbClr val="000099"/>
                </a:solidFill>
                <a:latin typeface="Arial" panose="020B0604020202020204" pitchFamily="34" charset="0"/>
              </a:rPr>
              <a:t>  CDF</a:t>
            </a:r>
          </a:p>
          <a:p>
            <a:pPr algn="l"/>
            <a:r>
              <a:rPr lang="en-GB" altLang="en-US" sz="1200" dirty="0">
                <a:solidFill>
                  <a:srgbClr val="000099"/>
                </a:solidFill>
                <a:latin typeface="Arial" panose="020B0604020202020204" pitchFamily="34" charset="0"/>
              </a:rPr>
              <a:t>PRD-2008</a:t>
            </a:r>
          </a:p>
        </p:txBody>
      </p:sp>
      <p:sp>
        <p:nvSpPr>
          <p:cNvPr id="337935" name="Text Box 15"/>
          <p:cNvSpPr txBox="1">
            <a:spLocks noChangeArrowheads="1"/>
          </p:cNvSpPr>
          <p:nvPr/>
        </p:nvSpPr>
        <p:spPr bwMode="auto">
          <a:xfrm>
            <a:off x="10900903" y="927475"/>
            <a:ext cx="849312" cy="284163"/>
          </a:xfrm>
          <a:prstGeom prst="rect">
            <a:avLst/>
          </a:prstGeom>
          <a:solidFill>
            <a:srgbClr val="FFFF99"/>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GB" altLang="en-US" sz="1200" b="1" dirty="0">
                <a:solidFill>
                  <a:srgbClr val="FF0000"/>
                </a:solidFill>
              </a:rPr>
              <a:t>D0-2010</a:t>
            </a:r>
            <a:endParaRPr lang="en-US" altLang="en-US" sz="1200" b="1" dirty="0">
              <a:solidFill>
                <a:srgbClr val="FF0000"/>
              </a:solidFill>
            </a:endParaRPr>
          </a:p>
        </p:txBody>
      </p:sp>
      <p:sp>
        <p:nvSpPr>
          <p:cNvPr id="8" name="TextBox 7"/>
          <p:cNvSpPr txBox="1"/>
          <p:nvPr/>
        </p:nvSpPr>
        <p:spPr>
          <a:xfrm>
            <a:off x="5646000" y="4419000"/>
            <a:ext cx="970548" cy="369332"/>
          </a:xfrm>
          <a:prstGeom prst="rect">
            <a:avLst/>
          </a:prstGeom>
          <a:solidFill>
            <a:schemeClr val="bg1"/>
          </a:solidFill>
        </p:spPr>
        <p:txBody>
          <a:bodyPr wrap="square" rtlCol="0">
            <a:spAutoFit/>
          </a:bodyPr>
          <a:lstStyle/>
          <a:p>
            <a:r>
              <a:rPr lang="en-GB" b="1" dirty="0"/>
              <a:t>Durham</a:t>
            </a:r>
          </a:p>
        </p:txBody>
      </p:sp>
      <p:pic>
        <p:nvPicPr>
          <p:cNvPr id="5" name="Picture 4">
            <a:extLst>
              <a:ext uri="{FF2B5EF4-FFF2-40B4-BE49-F238E27FC236}">
                <a16:creationId xmlns:a16="http://schemas.microsoft.com/office/drawing/2014/main" id="{B5EBEF1B-6416-467D-BABA-979D4ED482C2}"/>
              </a:ext>
            </a:extLst>
          </p:cNvPr>
          <p:cNvPicPr>
            <a:picLocks noChangeAspect="1"/>
          </p:cNvPicPr>
          <p:nvPr/>
        </p:nvPicPr>
        <p:blipFill>
          <a:blip r:embed="rId5"/>
          <a:stretch>
            <a:fillRect/>
          </a:stretch>
        </p:blipFill>
        <p:spPr>
          <a:xfrm>
            <a:off x="1489169" y="6134841"/>
            <a:ext cx="9213662" cy="665950"/>
          </a:xfrm>
          <a:prstGeom prst="rect">
            <a:avLst/>
          </a:prstGeom>
        </p:spPr>
      </p:pic>
      <p:pic>
        <p:nvPicPr>
          <p:cNvPr id="15" name="Picture 14">
            <a:extLst>
              <a:ext uri="{FF2B5EF4-FFF2-40B4-BE49-F238E27FC236}">
                <a16:creationId xmlns:a16="http://schemas.microsoft.com/office/drawing/2014/main" id="{390EFB89-DCC9-4B3D-AEA0-A5D1624A712C}"/>
              </a:ext>
            </a:extLst>
          </p:cNvPr>
          <p:cNvPicPr>
            <a:picLocks noChangeAspect="1"/>
          </p:cNvPicPr>
          <p:nvPr/>
        </p:nvPicPr>
        <p:blipFill rotWithShape="1">
          <a:blip r:embed="rId6"/>
          <a:srcRect l="29549" t="13976" r="63583" b="55824"/>
          <a:stretch/>
        </p:blipFill>
        <p:spPr>
          <a:xfrm>
            <a:off x="10884683" y="1421176"/>
            <a:ext cx="391920" cy="969486"/>
          </a:xfrm>
          <a:prstGeom prst="rect">
            <a:avLst/>
          </a:prstGeom>
        </p:spPr>
      </p:pic>
    </p:spTree>
    <p:extLst>
      <p:ext uri="{BB962C8B-B14F-4D97-AF65-F5344CB8AC3E}">
        <p14:creationId xmlns:p14="http://schemas.microsoft.com/office/powerpoint/2010/main" val="12509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641AC95C-98B4-4F15-8965-DF98D6286008}"/>
              </a:ext>
            </a:extLst>
          </p:cNvPr>
          <p:cNvSpPr>
            <a:spLocks noGrp="1"/>
          </p:cNvSpPr>
          <p:nvPr>
            <p:ph type="sldNum" sz="quarter" idx="12"/>
          </p:nvPr>
        </p:nvSpPr>
        <p:spPr/>
        <p:txBody>
          <a:bodyPr/>
          <a:lstStyle/>
          <a:p>
            <a:pPr>
              <a:defRPr/>
            </a:pPr>
            <a:fld id="{7CFCFE05-029D-452E-A5E4-360CA2CB1778}" type="slidenum">
              <a:rPr lang="en-GB" altLang="en-US"/>
              <a:pPr>
                <a:defRPr/>
              </a:pPr>
              <a:t>13</a:t>
            </a:fld>
            <a:endParaRPr lang="en-GB" altLang="en-US" dirty="0"/>
          </a:p>
        </p:txBody>
      </p:sp>
      <p:pic>
        <p:nvPicPr>
          <p:cNvPr id="17411" name="Picture 2">
            <a:extLst>
              <a:ext uri="{FF2B5EF4-FFF2-40B4-BE49-F238E27FC236}">
                <a16:creationId xmlns:a16="http://schemas.microsoft.com/office/drawing/2014/main" id="{65D6696B-A824-40DE-B00B-08D227907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44" t="-1047" r="2344"/>
          <a:stretch>
            <a:fillRect/>
          </a:stretch>
        </p:blipFill>
        <p:spPr bwMode="auto">
          <a:xfrm>
            <a:off x="1703389" y="35487"/>
            <a:ext cx="8569325" cy="631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Text Box 3">
            <a:extLst>
              <a:ext uri="{FF2B5EF4-FFF2-40B4-BE49-F238E27FC236}">
                <a16:creationId xmlns:a16="http://schemas.microsoft.com/office/drawing/2014/main" id="{2FF099F2-9680-4661-BC87-872FD84957D4}"/>
              </a:ext>
            </a:extLst>
          </p:cNvPr>
          <p:cNvSpPr txBox="1">
            <a:spLocks noChangeArrowheads="1"/>
          </p:cNvSpPr>
          <p:nvPr/>
        </p:nvSpPr>
        <p:spPr bwMode="auto">
          <a:xfrm>
            <a:off x="9707564" y="3846513"/>
            <a:ext cx="840295" cy="400110"/>
          </a:xfrm>
          <a:prstGeom prst="rect">
            <a:avLst/>
          </a:prstGeom>
          <a:solidFill>
            <a:srgbClr val="FFFF99"/>
          </a:solidFill>
          <a:ln w="2857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sz="1000" b="1">
                <a:solidFill>
                  <a:srgbClr val="FF3300"/>
                </a:solidFill>
              </a:rPr>
              <a:t>(KMRS-04)</a:t>
            </a:r>
          </a:p>
          <a:p>
            <a:pPr algn="l" eaLnBrk="1" hangingPunct="1"/>
            <a:r>
              <a:rPr lang="en-GB" altLang="en-US" sz="1000" b="1">
                <a:solidFill>
                  <a:srgbClr val="FF3300"/>
                </a:solidFill>
              </a:rPr>
              <a:t>(HKRS-10)</a:t>
            </a:r>
            <a:endParaRPr lang="en-US" altLang="en-US" sz="1000" b="1">
              <a:solidFill>
                <a:srgbClr val="FF3300"/>
              </a:solidFill>
            </a:endParaRPr>
          </a:p>
        </p:txBody>
      </p:sp>
      <p:sp>
        <p:nvSpPr>
          <p:cNvPr id="17413" name="Rectangle 4">
            <a:extLst>
              <a:ext uri="{FF2B5EF4-FFF2-40B4-BE49-F238E27FC236}">
                <a16:creationId xmlns:a16="http://schemas.microsoft.com/office/drawing/2014/main" id="{CA9E464C-24BD-468E-A3B1-4A1973EE265F}"/>
              </a:ext>
            </a:extLst>
          </p:cNvPr>
          <p:cNvSpPr>
            <a:spLocks noChangeArrowheads="1"/>
          </p:cNvSpPr>
          <p:nvPr/>
        </p:nvSpPr>
        <p:spPr bwMode="auto">
          <a:xfrm>
            <a:off x="7391400" y="6021388"/>
            <a:ext cx="2954338"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7414" name="Rectangle 5">
            <a:extLst>
              <a:ext uri="{FF2B5EF4-FFF2-40B4-BE49-F238E27FC236}">
                <a16:creationId xmlns:a16="http://schemas.microsoft.com/office/drawing/2014/main" id="{8C2A5D35-4255-4F48-BC30-503E8F7D1A9D}"/>
              </a:ext>
            </a:extLst>
          </p:cNvPr>
          <p:cNvSpPr>
            <a:spLocks noChangeArrowheads="1"/>
          </p:cNvSpPr>
          <p:nvPr/>
        </p:nvSpPr>
        <p:spPr bwMode="auto">
          <a:xfrm>
            <a:off x="4583113" y="1557339"/>
            <a:ext cx="1657350" cy="358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7415" name="Rectangle 6">
            <a:extLst>
              <a:ext uri="{FF2B5EF4-FFF2-40B4-BE49-F238E27FC236}">
                <a16:creationId xmlns:a16="http://schemas.microsoft.com/office/drawing/2014/main" id="{C6BDC47F-9DFF-470B-B011-B458F9D82C1F}"/>
              </a:ext>
            </a:extLst>
          </p:cNvPr>
          <p:cNvSpPr>
            <a:spLocks noChangeArrowheads="1"/>
          </p:cNvSpPr>
          <p:nvPr/>
        </p:nvSpPr>
        <p:spPr bwMode="auto">
          <a:xfrm>
            <a:off x="2063750" y="1773238"/>
            <a:ext cx="2376488" cy="360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7416" name="Text Box 7">
            <a:extLst>
              <a:ext uri="{FF2B5EF4-FFF2-40B4-BE49-F238E27FC236}">
                <a16:creationId xmlns:a16="http://schemas.microsoft.com/office/drawing/2014/main" id="{D3922280-FF51-4177-916C-C2DEDC435C45}"/>
              </a:ext>
            </a:extLst>
          </p:cNvPr>
          <p:cNvSpPr txBox="1">
            <a:spLocks noChangeArrowheads="1"/>
          </p:cNvSpPr>
          <p:nvPr/>
        </p:nvSpPr>
        <p:spPr bwMode="auto">
          <a:xfrm>
            <a:off x="4727575" y="1772495"/>
            <a:ext cx="1124026" cy="30777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b="1" dirty="0">
                <a:solidFill>
                  <a:srgbClr val="FF3300"/>
                </a:solidFill>
              </a:rPr>
              <a:t> 43 events</a:t>
            </a:r>
            <a:endParaRPr lang="en-US" altLang="en-US" b="1" dirty="0">
              <a:solidFill>
                <a:srgbClr val="FF3300"/>
              </a:solidFill>
            </a:endParaRPr>
          </a:p>
        </p:txBody>
      </p:sp>
      <p:sp>
        <p:nvSpPr>
          <p:cNvPr id="17417" name="Text Box 8">
            <a:extLst>
              <a:ext uri="{FF2B5EF4-FFF2-40B4-BE49-F238E27FC236}">
                <a16:creationId xmlns:a16="http://schemas.microsoft.com/office/drawing/2014/main" id="{708AA83C-E396-4F9C-8D94-082DF39C4238}"/>
              </a:ext>
            </a:extLst>
          </p:cNvPr>
          <p:cNvSpPr txBox="1">
            <a:spLocks noChangeArrowheads="1"/>
          </p:cNvSpPr>
          <p:nvPr/>
        </p:nvSpPr>
        <p:spPr bwMode="auto">
          <a:xfrm>
            <a:off x="2424114" y="6359795"/>
            <a:ext cx="5615916" cy="307777"/>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algn="l" eaLnBrk="1" hangingPunct="1"/>
            <a:r>
              <a:rPr lang="en-GB" altLang="en-US" b="1" dirty="0">
                <a:solidFill>
                  <a:srgbClr val="FF3300"/>
                </a:solidFill>
              </a:rPr>
              <a:t>proved to be very small </a:t>
            </a:r>
            <a:r>
              <a:rPr lang="en-GB" altLang="en-US" b="1" dirty="0">
                <a:solidFill>
                  <a:srgbClr val="333300"/>
                </a:solidFill>
              </a:rPr>
              <a:t>(</a:t>
            </a:r>
            <a:r>
              <a:rPr lang="en-GB" altLang="en-US" b="1" dirty="0">
                <a:solidFill>
                  <a:srgbClr val="006600"/>
                </a:solidFill>
              </a:rPr>
              <a:t>CDF)  </a:t>
            </a:r>
            <a:r>
              <a:rPr lang="en-GB" altLang="en-US" b="1" dirty="0">
                <a:solidFill>
                  <a:srgbClr val="FF0000"/>
                </a:solidFill>
              </a:rPr>
              <a:t>( </a:t>
            </a:r>
            <a:r>
              <a:rPr lang="en-GB" altLang="en-US" sz="1200" b="1" dirty="0">
                <a:solidFill>
                  <a:schemeClr val="accent2"/>
                </a:solidFill>
              </a:rPr>
              <a:t>in agreement with expectations)</a:t>
            </a:r>
            <a:r>
              <a:rPr lang="en-GB" altLang="en-US" dirty="0">
                <a:solidFill>
                  <a:schemeClr val="accent2"/>
                </a:solidFill>
              </a:rPr>
              <a:t> </a:t>
            </a:r>
            <a:endParaRPr lang="en-US" altLang="en-US" dirty="0">
              <a:solidFill>
                <a:schemeClr val="accent2"/>
              </a:solidFill>
            </a:endParaRPr>
          </a:p>
        </p:txBody>
      </p:sp>
      <p:sp>
        <p:nvSpPr>
          <p:cNvPr id="17418" name="Rectangle 9">
            <a:extLst>
              <a:ext uri="{FF2B5EF4-FFF2-40B4-BE49-F238E27FC236}">
                <a16:creationId xmlns:a16="http://schemas.microsoft.com/office/drawing/2014/main" id="{F045A6A2-2C7B-478B-98F7-20C79F2447D1}"/>
              </a:ext>
            </a:extLst>
          </p:cNvPr>
          <p:cNvSpPr>
            <a:spLocks noChangeArrowheads="1"/>
          </p:cNvSpPr>
          <p:nvPr/>
        </p:nvSpPr>
        <p:spPr bwMode="auto">
          <a:xfrm>
            <a:off x="4151313" y="3141663"/>
            <a:ext cx="360362"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a:p>
        </p:txBody>
      </p:sp>
      <p:sp>
        <p:nvSpPr>
          <p:cNvPr id="12" name="TextBox 11">
            <a:extLst>
              <a:ext uri="{FF2B5EF4-FFF2-40B4-BE49-F238E27FC236}">
                <a16:creationId xmlns:a16="http://schemas.microsoft.com/office/drawing/2014/main" id="{DF16A6A4-2B1B-45DE-8709-449D81DA6800}"/>
              </a:ext>
            </a:extLst>
          </p:cNvPr>
          <p:cNvSpPr txBox="1"/>
          <p:nvPr/>
        </p:nvSpPr>
        <p:spPr>
          <a:xfrm>
            <a:off x="-35861" y="1712259"/>
            <a:ext cx="6819806" cy="369332"/>
          </a:xfrm>
          <a:prstGeom prst="rect">
            <a:avLst/>
          </a:prstGeom>
          <a:noFill/>
        </p:spPr>
        <p:txBody>
          <a:bodyPr wrap="square">
            <a:spAutoFit/>
          </a:bodyPr>
          <a:lstStyle/>
          <a:p>
            <a:r>
              <a:rPr lang="fr-FR" sz="1100" dirty="0"/>
              <a:t>T. </a:t>
            </a:r>
            <a:r>
              <a:rPr lang="fr-FR" sz="1100" dirty="0" err="1"/>
              <a:t>Aaltonen</a:t>
            </a:r>
            <a:r>
              <a:rPr lang="fr-FR" sz="1100" dirty="0"/>
              <a:t> et al. (CDF Collaboration), Phys. </a:t>
            </a:r>
            <a:r>
              <a:rPr lang="fr-FR" sz="1100" dirty="0" err="1"/>
              <a:t>Rev</a:t>
            </a:r>
            <a:r>
              <a:rPr lang="fr-FR" sz="1100" dirty="0"/>
              <a:t>. </a:t>
            </a:r>
            <a:r>
              <a:rPr lang="fr-FR" sz="1100" dirty="0" err="1"/>
              <a:t>Lett</a:t>
            </a:r>
            <a:r>
              <a:rPr lang="fr-FR" sz="1100" dirty="0"/>
              <a:t>. 108, 081801 </a:t>
            </a:r>
            <a:r>
              <a:rPr lang="fr-FR" dirty="0"/>
              <a:t>(2012)</a:t>
            </a:r>
            <a:endParaRPr lang="en-GB" dirty="0"/>
          </a:p>
        </p:txBody>
      </p:sp>
      <p:sp>
        <p:nvSpPr>
          <p:cNvPr id="2" name="TextBox 1">
            <a:extLst>
              <a:ext uri="{FF2B5EF4-FFF2-40B4-BE49-F238E27FC236}">
                <a16:creationId xmlns:a16="http://schemas.microsoft.com/office/drawing/2014/main" id="{BAE77E85-4079-48AE-9C81-21F1BEADCF48}"/>
              </a:ext>
            </a:extLst>
          </p:cNvPr>
          <p:cNvSpPr txBox="1"/>
          <p:nvPr/>
        </p:nvSpPr>
        <p:spPr>
          <a:xfrm>
            <a:off x="251012" y="2465293"/>
            <a:ext cx="1237129" cy="369332"/>
          </a:xfrm>
          <a:prstGeom prst="rect">
            <a:avLst/>
          </a:prstGeom>
          <a:noFill/>
          <a:ln w="19050">
            <a:solidFill>
              <a:schemeClr val="accent1"/>
            </a:solidFill>
          </a:ln>
        </p:spPr>
        <p:txBody>
          <a:bodyPr wrap="square" rtlCol="0">
            <a:spAutoFit/>
          </a:bodyPr>
          <a:lstStyle/>
          <a:p>
            <a:r>
              <a:rPr lang="en-GB" dirty="0"/>
              <a:t>Et&gt;2.5 GeV</a:t>
            </a:r>
          </a:p>
        </p:txBody>
      </p:sp>
      <p:sp>
        <p:nvSpPr>
          <p:cNvPr id="3" name="TextBox 2">
            <a:extLst>
              <a:ext uri="{FF2B5EF4-FFF2-40B4-BE49-F238E27FC236}">
                <a16:creationId xmlns:a16="http://schemas.microsoft.com/office/drawing/2014/main" id="{165F2E8B-7B7E-45DD-8409-A733FDBF7F3B}"/>
              </a:ext>
            </a:extLst>
          </p:cNvPr>
          <p:cNvSpPr txBox="1"/>
          <p:nvPr/>
        </p:nvSpPr>
        <p:spPr>
          <a:xfrm>
            <a:off x="1703389" y="43132"/>
            <a:ext cx="4148212" cy="661064"/>
          </a:xfrm>
          <a:prstGeom prst="rect">
            <a:avLst/>
          </a:prstGeom>
          <a:solidFill>
            <a:schemeClr val="bg1"/>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4ED3BC21-8CD5-4F7F-AFD9-EEF29E052946}"/>
              </a:ext>
            </a:extLst>
          </p:cNvPr>
          <p:cNvSpPr txBox="1"/>
          <p:nvPr/>
        </p:nvSpPr>
        <p:spPr>
          <a:xfrm>
            <a:off x="8247528" y="-152399"/>
            <a:ext cx="2240433" cy="856596"/>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B20C76-90BB-4D0A-8ECB-B5E6E6E39272}"/>
              </a:ext>
            </a:extLst>
          </p:cNvPr>
          <p:cNvSpPr>
            <a:spLocks noGrp="1"/>
          </p:cNvSpPr>
          <p:nvPr>
            <p:ph type="sldNum" sz="quarter" idx="12"/>
          </p:nvPr>
        </p:nvSpPr>
        <p:spPr/>
        <p:txBody>
          <a:bodyPr/>
          <a:lstStyle/>
          <a:p>
            <a:fld id="{810F5E82-72E1-4C4C-94B5-02949C7C5A49}" type="slidenum">
              <a:rPr lang="en-GB" smtClean="0"/>
              <a:t>14</a:t>
            </a:fld>
            <a:endParaRPr lang="en-GB" dirty="0"/>
          </a:p>
        </p:txBody>
      </p:sp>
      <p:pic>
        <p:nvPicPr>
          <p:cNvPr id="4" name="Picture 3">
            <a:extLst>
              <a:ext uri="{FF2B5EF4-FFF2-40B4-BE49-F238E27FC236}">
                <a16:creationId xmlns:a16="http://schemas.microsoft.com/office/drawing/2014/main" id="{C0CAEBE8-F082-4ACD-9229-9C1579018B7D}"/>
              </a:ext>
            </a:extLst>
          </p:cNvPr>
          <p:cNvPicPr>
            <a:picLocks noChangeAspect="1"/>
          </p:cNvPicPr>
          <p:nvPr/>
        </p:nvPicPr>
        <p:blipFill>
          <a:blip r:embed="rId3"/>
          <a:stretch>
            <a:fillRect/>
          </a:stretch>
        </p:blipFill>
        <p:spPr>
          <a:xfrm>
            <a:off x="783845" y="322730"/>
            <a:ext cx="8220097" cy="2732700"/>
          </a:xfrm>
          <a:prstGeom prst="rect">
            <a:avLst/>
          </a:prstGeom>
        </p:spPr>
      </p:pic>
      <p:pic>
        <p:nvPicPr>
          <p:cNvPr id="6" name="Picture 5">
            <a:extLst>
              <a:ext uri="{FF2B5EF4-FFF2-40B4-BE49-F238E27FC236}">
                <a16:creationId xmlns:a16="http://schemas.microsoft.com/office/drawing/2014/main" id="{2B4B45F4-0836-4E6D-8FD3-418394D952B9}"/>
              </a:ext>
            </a:extLst>
          </p:cNvPr>
          <p:cNvPicPr>
            <a:picLocks noChangeAspect="1"/>
          </p:cNvPicPr>
          <p:nvPr/>
        </p:nvPicPr>
        <p:blipFill>
          <a:blip r:embed="rId4"/>
          <a:stretch>
            <a:fillRect/>
          </a:stretch>
        </p:blipFill>
        <p:spPr>
          <a:xfrm>
            <a:off x="8519882" y="1223044"/>
            <a:ext cx="1315769" cy="1183811"/>
          </a:xfrm>
          <a:prstGeom prst="rect">
            <a:avLst/>
          </a:prstGeom>
        </p:spPr>
      </p:pic>
      <p:pic>
        <p:nvPicPr>
          <p:cNvPr id="8" name="Picture 7">
            <a:extLst>
              <a:ext uri="{FF2B5EF4-FFF2-40B4-BE49-F238E27FC236}">
                <a16:creationId xmlns:a16="http://schemas.microsoft.com/office/drawing/2014/main" id="{F95D6CE3-CC9C-4647-9E33-6A0B2E226E5A}"/>
              </a:ext>
            </a:extLst>
          </p:cNvPr>
          <p:cNvPicPr>
            <a:picLocks noChangeAspect="1"/>
          </p:cNvPicPr>
          <p:nvPr/>
        </p:nvPicPr>
        <p:blipFill rotWithShape="1">
          <a:blip r:embed="rId5"/>
          <a:srcRect t="21584" r="7122" b="23332"/>
          <a:stretch/>
        </p:blipFill>
        <p:spPr>
          <a:xfrm>
            <a:off x="566831" y="4345579"/>
            <a:ext cx="5475381" cy="261216"/>
          </a:xfrm>
          <a:prstGeom prst="rect">
            <a:avLst/>
          </a:prstGeom>
        </p:spPr>
      </p:pic>
      <p:pic>
        <p:nvPicPr>
          <p:cNvPr id="10" name="Picture 9">
            <a:extLst>
              <a:ext uri="{FF2B5EF4-FFF2-40B4-BE49-F238E27FC236}">
                <a16:creationId xmlns:a16="http://schemas.microsoft.com/office/drawing/2014/main" id="{3B2A7719-4D73-449F-9FB1-DB01B90AF65E}"/>
              </a:ext>
            </a:extLst>
          </p:cNvPr>
          <p:cNvPicPr>
            <a:picLocks noChangeAspect="1"/>
          </p:cNvPicPr>
          <p:nvPr/>
        </p:nvPicPr>
        <p:blipFill rotWithShape="1">
          <a:blip r:embed="rId6"/>
          <a:srcRect b="22924"/>
          <a:stretch/>
        </p:blipFill>
        <p:spPr>
          <a:xfrm>
            <a:off x="630431" y="4683493"/>
            <a:ext cx="6327718" cy="329571"/>
          </a:xfrm>
          <a:prstGeom prst="rect">
            <a:avLst/>
          </a:prstGeom>
        </p:spPr>
      </p:pic>
      <p:sp>
        <p:nvSpPr>
          <p:cNvPr id="16" name="TextBox 15">
            <a:extLst>
              <a:ext uri="{FF2B5EF4-FFF2-40B4-BE49-F238E27FC236}">
                <a16:creationId xmlns:a16="http://schemas.microsoft.com/office/drawing/2014/main" id="{55A0CF13-82B3-4611-AD6D-A442D7ADDC65}"/>
              </a:ext>
            </a:extLst>
          </p:cNvPr>
          <p:cNvSpPr txBox="1"/>
          <p:nvPr/>
        </p:nvSpPr>
        <p:spPr>
          <a:xfrm>
            <a:off x="360638" y="4334438"/>
            <a:ext cx="6096000" cy="369332"/>
          </a:xfrm>
          <a:prstGeom prst="rect">
            <a:avLst/>
          </a:prstGeom>
          <a:noFill/>
        </p:spPr>
        <p:txBody>
          <a:bodyPr wrap="square">
            <a:spAutoFit/>
          </a:bodyPr>
          <a:lstStyle/>
          <a:p>
            <a:r>
              <a:rPr lang="en-GB" dirty="0">
                <a:solidFill>
                  <a:srgbClr val="FF0000"/>
                </a:solidFill>
                <a:sym typeface="Wingdings" panose="05000000000000000000" pitchFamily="2" charset="2"/>
              </a:rPr>
              <a:t></a:t>
            </a:r>
            <a:endParaRPr lang="en-GB" dirty="0"/>
          </a:p>
        </p:txBody>
      </p:sp>
      <p:pic>
        <p:nvPicPr>
          <p:cNvPr id="18" name="Picture 17">
            <a:extLst>
              <a:ext uri="{FF2B5EF4-FFF2-40B4-BE49-F238E27FC236}">
                <a16:creationId xmlns:a16="http://schemas.microsoft.com/office/drawing/2014/main" id="{8F5815E6-7578-4D4B-8EB8-E57040521216}"/>
              </a:ext>
            </a:extLst>
          </p:cNvPr>
          <p:cNvPicPr>
            <a:picLocks noChangeAspect="1"/>
          </p:cNvPicPr>
          <p:nvPr/>
        </p:nvPicPr>
        <p:blipFill>
          <a:blip r:embed="rId7"/>
          <a:stretch>
            <a:fillRect/>
          </a:stretch>
        </p:blipFill>
        <p:spPr>
          <a:xfrm>
            <a:off x="318531" y="107902"/>
            <a:ext cx="1429587" cy="443936"/>
          </a:xfrm>
          <a:prstGeom prst="rect">
            <a:avLst/>
          </a:prstGeom>
        </p:spPr>
      </p:pic>
      <p:sp>
        <p:nvSpPr>
          <p:cNvPr id="19" name="TextBox 18">
            <a:extLst>
              <a:ext uri="{FF2B5EF4-FFF2-40B4-BE49-F238E27FC236}">
                <a16:creationId xmlns:a16="http://schemas.microsoft.com/office/drawing/2014/main" id="{38990E21-0A01-4A42-87CC-6A8E12E761E9}"/>
              </a:ext>
            </a:extLst>
          </p:cNvPr>
          <p:cNvSpPr txBox="1"/>
          <p:nvPr/>
        </p:nvSpPr>
        <p:spPr>
          <a:xfrm>
            <a:off x="1721222" y="157769"/>
            <a:ext cx="977153" cy="369332"/>
          </a:xfrm>
          <a:prstGeom prst="rect">
            <a:avLst/>
          </a:prstGeom>
          <a:noFill/>
        </p:spPr>
        <p:txBody>
          <a:bodyPr wrap="square" rtlCol="0">
            <a:spAutoFit/>
          </a:bodyPr>
          <a:lstStyle/>
          <a:p>
            <a:r>
              <a:rPr lang="en-GB" dirty="0"/>
              <a:t>2012</a:t>
            </a:r>
          </a:p>
        </p:txBody>
      </p:sp>
      <p:pic>
        <p:nvPicPr>
          <p:cNvPr id="21" name="Picture 20">
            <a:extLst>
              <a:ext uri="{FF2B5EF4-FFF2-40B4-BE49-F238E27FC236}">
                <a16:creationId xmlns:a16="http://schemas.microsoft.com/office/drawing/2014/main" id="{F2A68247-A238-49CF-83B9-239701CCE7C1}"/>
              </a:ext>
            </a:extLst>
          </p:cNvPr>
          <p:cNvPicPr>
            <a:picLocks noChangeAspect="1"/>
          </p:cNvPicPr>
          <p:nvPr/>
        </p:nvPicPr>
        <p:blipFill>
          <a:blip r:embed="rId8"/>
          <a:stretch>
            <a:fillRect/>
          </a:stretch>
        </p:blipFill>
        <p:spPr>
          <a:xfrm>
            <a:off x="608420" y="3076498"/>
            <a:ext cx="10868037" cy="1262420"/>
          </a:xfrm>
          <a:prstGeom prst="rect">
            <a:avLst/>
          </a:prstGeom>
        </p:spPr>
      </p:pic>
      <p:sp>
        <p:nvSpPr>
          <p:cNvPr id="22" name="TextBox 21">
            <a:extLst>
              <a:ext uri="{FF2B5EF4-FFF2-40B4-BE49-F238E27FC236}">
                <a16:creationId xmlns:a16="http://schemas.microsoft.com/office/drawing/2014/main" id="{269E828D-1323-4DAC-BBAA-67E39A0AF3EF}"/>
              </a:ext>
            </a:extLst>
          </p:cNvPr>
          <p:cNvSpPr txBox="1"/>
          <p:nvPr/>
        </p:nvSpPr>
        <p:spPr>
          <a:xfrm>
            <a:off x="708212" y="3211422"/>
            <a:ext cx="1147482" cy="307463"/>
          </a:xfrm>
          <a:prstGeom prst="rect">
            <a:avLst/>
          </a:prstGeom>
          <a:solidFill>
            <a:schemeClr val="bg1"/>
          </a:solidFill>
          <a:ln>
            <a:solidFill>
              <a:schemeClr val="bg1"/>
            </a:solidFill>
          </a:ln>
        </p:spPr>
        <p:txBody>
          <a:bodyPr wrap="square" rtlCol="0">
            <a:spAutoFit/>
          </a:bodyPr>
          <a:lstStyle/>
          <a:p>
            <a:endParaRPr lang="en-GB" dirty="0"/>
          </a:p>
        </p:txBody>
      </p:sp>
      <p:sp>
        <p:nvSpPr>
          <p:cNvPr id="23" name="TextBox 22">
            <a:extLst>
              <a:ext uri="{FF2B5EF4-FFF2-40B4-BE49-F238E27FC236}">
                <a16:creationId xmlns:a16="http://schemas.microsoft.com/office/drawing/2014/main" id="{B68ACE70-D393-4967-A38C-7E9B6B96A101}"/>
              </a:ext>
            </a:extLst>
          </p:cNvPr>
          <p:cNvSpPr txBox="1"/>
          <p:nvPr/>
        </p:nvSpPr>
        <p:spPr>
          <a:xfrm>
            <a:off x="8655427" y="4107123"/>
            <a:ext cx="3175936" cy="923330"/>
          </a:xfrm>
          <a:prstGeom prst="rect">
            <a:avLst/>
          </a:prstGeom>
          <a:noFill/>
          <a:ln w="38100">
            <a:noFill/>
          </a:ln>
        </p:spPr>
        <p:txBody>
          <a:bodyPr wrap="square" rtlCol="0">
            <a:spAutoFit/>
          </a:bodyPr>
          <a:lstStyle/>
          <a:p>
            <a:pPr algn="ctr"/>
            <a:r>
              <a:rPr lang="en-GB" dirty="0"/>
              <a:t>D0-2010-dijets, new</a:t>
            </a:r>
          </a:p>
          <a:p>
            <a:pPr algn="ctr"/>
            <a:r>
              <a:rPr lang="en-GB" dirty="0"/>
              <a:t>CEP RHIC and </a:t>
            </a:r>
          </a:p>
          <a:p>
            <a:pPr algn="ctr"/>
            <a:r>
              <a:rPr lang="en-GB" dirty="0" err="1"/>
              <a:t>LHCb</a:t>
            </a:r>
            <a:r>
              <a:rPr lang="en-GB" dirty="0"/>
              <a:t> (          </a:t>
            </a:r>
            <a:r>
              <a:rPr lang="en-GB" b="1" dirty="0"/>
              <a:t>, </a:t>
            </a:r>
            <a:r>
              <a:rPr lang="en-GB" dirty="0"/>
              <a:t> 22           )</a:t>
            </a:r>
          </a:p>
        </p:txBody>
      </p:sp>
      <p:pic>
        <p:nvPicPr>
          <p:cNvPr id="25" name="Picture 24">
            <a:extLst>
              <a:ext uri="{FF2B5EF4-FFF2-40B4-BE49-F238E27FC236}">
                <a16:creationId xmlns:a16="http://schemas.microsoft.com/office/drawing/2014/main" id="{E8704D3F-C001-46C5-B197-857E6794625C}"/>
              </a:ext>
            </a:extLst>
          </p:cNvPr>
          <p:cNvPicPr>
            <a:picLocks noChangeAspect="1"/>
          </p:cNvPicPr>
          <p:nvPr/>
        </p:nvPicPr>
        <p:blipFill>
          <a:blip r:embed="rId9"/>
          <a:stretch>
            <a:fillRect/>
          </a:stretch>
        </p:blipFill>
        <p:spPr>
          <a:xfrm>
            <a:off x="5991828" y="5970409"/>
            <a:ext cx="208344" cy="224287"/>
          </a:xfrm>
          <a:prstGeom prst="rect">
            <a:avLst/>
          </a:prstGeom>
        </p:spPr>
      </p:pic>
      <p:pic>
        <p:nvPicPr>
          <p:cNvPr id="27" name="Picture 26">
            <a:extLst>
              <a:ext uri="{FF2B5EF4-FFF2-40B4-BE49-F238E27FC236}">
                <a16:creationId xmlns:a16="http://schemas.microsoft.com/office/drawing/2014/main" id="{2BBDC3B7-9E5A-4F32-AF50-A1CBF4B4B851}"/>
              </a:ext>
            </a:extLst>
          </p:cNvPr>
          <p:cNvPicPr>
            <a:picLocks noChangeAspect="1"/>
          </p:cNvPicPr>
          <p:nvPr/>
        </p:nvPicPr>
        <p:blipFill rotWithShape="1">
          <a:blip r:embed="rId9"/>
          <a:srcRect l="8834" b="33705"/>
          <a:stretch/>
        </p:blipFill>
        <p:spPr>
          <a:xfrm>
            <a:off x="9862137" y="4713900"/>
            <a:ext cx="391514" cy="306495"/>
          </a:xfrm>
          <a:prstGeom prst="rect">
            <a:avLst/>
          </a:prstGeom>
        </p:spPr>
      </p:pic>
      <p:pic>
        <p:nvPicPr>
          <p:cNvPr id="30" name="Picture 29">
            <a:extLst>
              <a:ext uri="{FF2B5EF4-FFF2-40B4-BE49-F238E27FC236}">
                <a16:creationId xmlns:a16="http://schemas.microsoft.com/office/drawing/2014/main" id="{27DA946D-D1F7-4B33-BEE1-0C1E6DD89E6C}"/>
              </a:ext>
            </a:extLst>
          </p:cNvPr>
          <p:cNvPicPr>
            <a:picLocks noChangeAspect="1"/>
          </p:cNvPicPr>
          <p:nvPr/>
        </p:nvPicPr>
        <p:blipFill>
          <a:blip r:embed="rId10"/>
          <a:stretch>
            <a:fillRect/>
          </a:stretch>
        </p:blipFill>
        <p:spPr>
          <a:xfrm>
            <a:off x="10555432" y="4751960"/>
            <a:ext cx="469619" cy="242307"/>
          </a:xfrm>
          <a:prstGeom prst="rect">
            <a:avLst/>
          </a:prstGeom>
        </p:spPr>
      </p:pic>
      <p:pic>
        <p:nvPicPr>
          <p:cNvPr id="5" name="Picture 4">
            <a:extLst>
              <a:ext uri="{FF2B5EF4-FFF2-40B4-BE49-F238E27FC236}">
                <a16:creationId xmlns:a16="http://schemas.microsoft.com/office/drawing/2014/main" id="{3F024647-A80D-45FD-92BC-7FFACD5082E9}"/>
              </a:ext>
            </a:extLst>
          </p:cNvPr>
          <p:cNvPicPr>
            <a:picLocks noChangeAspect="1"/>
          </p:cNvPicPr>
          <p:nvPr/>
        </p:nvPicPr>
        <p:blipFill>
          <a:blip r:embed="rId11"/>
          <a:stretch>
            <a:fillRect/>
          </a:stretch>
        </p:blipFill>
        <p:spPr>
          <a:xfrm>
            <a:off x="8905145" y="5181604"/>
            <a:ext cx="2874471" cy="271475"/>
          </a:xfrm>
          <a:prstGeom prst="rect">
            <a:avLst/>
          </a:prstGeom>
        </p:spPr>
      </p:pic>
      <p:sp>
        <p:nvSpPr>
          <p:cNvPr id="7" name="Rectangle: Rounded Corners 6">
            <a:extLst>
              <a:ext uri="{FF2B5EF4-FFF2-40B4-BE49-F238E27FC236}">
                <a16:creationId xmlns:a16="http://schemas.microsoft.com/office/drawing/2014/main" id="{F1388ACE-7148-4D9C-BF93-312799E59CC2}"/>
              </a:ext>
            </a:extLst>
          </p:cNvPr>
          <p:cNvSpPr/>
          <p:nvPr/>
        </p:nvSpPr>
        <p:spPr>
          <a:xfrm>
            <a:off x="8610600" y="4123765"/>
            <a:ext cx="3455895" cy="142355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D486D203-16E4-4C18-9BBA-E2BE9A9159B2}"/>
              </a:ext>
            </a:extLst>
          </p:cNvPr>
          <p:cNvPicPr>
            <a:picLocks noChangeAspect="1"/>
          </p:cNvPicPr>
          <p:nvPr/>
        </p:nvPicPr>
        <p:blipFill rotWithShape="1">
          <a:blip r:embed="rId12"/>
          <a:srcRect l="15222" t="30476" r="13143" b="55350"/>
          <a:stretch/>
        </p:blipFill>
        <p:spPr>
          <a:xfrm>
            <a:off x="140102" y="5730249"/>
            <a:ext cx="8863840" cy="972035"/>
          </a:xfrm>
          <a:prstGeom prst="rect">
            <a:avLst/>
          </a:prstGeom>
          <a:ln w="19050">
            <a:solidFill>
              <a:schemeClr val="accent1"/>
            </a:solidFill>
          </a:ln>
        </p:spPr>
      </p:pic>
      <p:pic>
        <p:nvPicPr>
          <p:cNvPr id="11" name="Picture 10">
            <a:extLst>
              <a:ext uri="{FF2B5EF4-FFF2-40B4-BE49-F238E27FC236}">
                <a16:creationId xmlns:a16="http://schemas.microsoft.com/office/drawing/2014/main" id="{A609BFFA-4F7F-0BE4-6030-094D0A423606}"/>
              </a:ext>
            </a:extLst>
          </p:cNvPr>
          <p:cNvPicPr>
            <a:picLocks noChangeAspect="1"/>
          </p:cNvPicPr>
          <p:nvPr/>
        </p:nvPicPr>
        <p:blipFill rotWithShape="1">
          <a:blip r:embed="rId13"/>
          <a:srcRect l="56775" t="26377" r="22332" b="53243"/>
          <a:stretch/>
        </p:blipFill>
        <p:spPr>
          <a:xfrm>
            <a:off x="10009864" y="386290"/>
            <a:ext cx="1856506" cy="1018631"/>
          </a:xfrm>
          <a:prstGeom prst="rect">
            <a:avLst/>
          </a:prstGeom>
          <a:ln w="28575">
            <a:solidFill>
              <a:schemeClr val="accent1"/>
            </a:solidFill>
          </a:ln>
        </p:spPr>
      </p:pic>
    </p:spTree>
    <p:extLst>
      <p:ext uri="{BB962C8B-B14F-4D97-AF65-F5344CB8AC3E}">
        <p14:creationId xmlns:p14="http://schemas.microsoft.com/office/powerpoint/2010/main" val="22805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a:extLst>
              <a:ext uri="{FF2B5EF4-FFF2-40B4-BE49-F238E27FC236}">
                <a16:creationId xmlns:a16="http://schemas.microsoft.com/office/drawing/2014/main" id="{69CB2BCE-A2C4-4702-901C-4B165FDEF92B}"/>
              </a:ext>
            </a:extLst>
          </p:cNvPr>
          <p:cNvSpPr>
            <a:spLocks noGrp="1"/>
          </p:cNvSpPr>
          <p:nvPr>
            <p:ph type="sldNum" sz="quarter" idx="12"/>
          </p:nvPr>
        </p:nvSpPr>
        <p:spPr/>
        <p:txBody>
          <a:bodyPr/>
          <a:lstStyle/>
          <a:p>
            <a:pPr fontAlgn="base">
              <a:spcBef>
                <a:spcPct val="0"/>
              </a:spcBef>
              <a:spcAft>
                <a:spcPct val="0"/>
              </a:spcAft>
              <a:defRPr/>
            </a:pPr>
            <a:fld id="{DD85E3A7-6324-4942-BFB8-C13999C195F8}" type="slidenum">
              <a:rPr lang="en-GB" altLang="en-US" sz="1400">
                <a:solidFill>
                  <a:srgbClr val="000000"/>
                </a:solidFill>
                <a:latin typeface="Arial"/>
              </a:rPr>
              <a:pPr fontAlgn="base">
                <a:spcBef>
                  <a:spcPct val="0"/>
                </a:spcBef>
                <a:spcAft>
                  <a:spcPct val="0"/>
                </a:spcAft>
                <a:defRPr/>
              </a:pPr>
              <a:t>15</a:t>
            </a:fld>
            <a:endParaRPr lang="en-GB" altLang="en-US" sz="1400">
              <a:solidFill>
                <a:srgbClr val="000000"/>
              </a:solidFill>
              <a:latin typeface="Arial"/>
            </a:endParaRPr>
          </a:p>
        </p:txBody>
      </p:sp>
      <p:pic>
        <p:nvPicPr>
          <p:cNvPr id="28675" name="Picture 2">
            <a:extLst>
              <a:ext uri="{FF2B5EF4-FFF2-40B4-BE49-F238E27FC236}">
                <a16:creationId xmlns:a16="http://schemas.microsoft.com/office/drawing/2014/main" id="{EA9EC7E9-9A15-41F9-A33D-FAD1D0241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 b="13676"/>
          <a:stretch/>
        </p:blipFill>
        <p:spPr bwMode="auto">
          <a:xfrm>
            <a:off x="1506071" y="-26988"/>
            <a:ext cx="8766642" cy="565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6" name="Text Box 8">
            <a:extLst>
              <a:ext uri="{FF2B5EF4-FFF2-40B4-BE49-F238E27FC236}">
                <a16:creationId xmlns:a16="http://schemas.microsoft.com/office/drawing/2014/main" id="{3C7C54C6-726D-4853-A523-6D8906C237FA}"/>
              </a:ext>
            </a:extLst>
          </p:cNvPr>
          <p:cNvSpPr txBox="1">
            <a:spLocks noChangeArrowheads="1"/>
          </p:cNvSpPr>
          <p:nvPr/>
        </p:nvSpPr>
        <p:spPr bwMode="auto">
          <a:xfrm>
            <a:off x="5140326" y="2636838"/>
            <a:ext cx="42883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400" dirty="0">
                <a:solidFill>
                  <a:srgbClr val="000099"/>
                </a:solidFill>
                <a:latin typeface="Lucida Bright" panose="02040602050505020304" pitchFamily="18" charset="0"/>
              </a:rPr>
              <a:t>(Tumanov-1953,A. Alekseev-1958-</a:t>
            </a:r>
            <a:r>
              <a:rPr lang="en-GB" altLang="en-US" sz="1400" dirty="0">
                <a:solidFill>
                  <a:srgbClr val="00B050"/>
                </a:solidFill>
                <a:latin typeface="Lucida Bright" panose="02040602050505020304" pitchFamily="18" charset="0"/>
              </a:rPr>
              <a:t>positronium</a:t>
            </a:r>
            <a:r>
              <a:rPr lang="en-GB" altLang="en-US" sz="1400" dirty="0">
                <a:solidFill>
                  <a:srgbClr val="000099"/>
                </a:solidFill>
                <a:latin typeface="Lucida Bright" panose="02040602050505020304" pitchFamily="18" charset="0"/>
              </a:rPr>
              <a:t>)</a:t>
            </a:r>
          </a:p>
        </p:txBody>
      </p:sp>
      <p:sp>
        <p:nvSpPr>
          <p:cNvPr id="28677" name="Rectangle 4">
            <a:extLst>
              <a:ext uri="{FF2B5EF4-FFF2-40B4-BE49-F238E27FC236}">
                <a16:creationId xmlns:a16="http://schemas.microsoft.com/office/drawing/2014/main" id="{82B5A2CE-9501-46CF-95E2-9DCD03455959}"/>
              </a:ext>
            </a:extLst>
          </p:cNvPr>
          <p:cNvSpPr>
            <a:spLocks noChangeArrowheads="1"/>
          </p:cNvSpPr>
          <p:nvPr/>
        </p:nvSpPr>
        <p:spPr bwMode="auto">
          <a:xfrm>
            <a:off x="1992313" y="6092825"/>
            <a:ext cx="86360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700">
              <a:solidFill>
                <a:srgbClr val="000000"/>
              </a:solidFill>
              <a:latin typeface="Lucida Bright" panose="02040602050505020304" pitchFamily="18" charset="0"/>
            </a:endParaRPr>
          </a:p>
        </p:txBody>
      </p:sp>
      <p:sp>
        <p:nvSpPr>
          <p:cNvPr id="28678" name="Rectangle 5">
            <a:extLst>
              <a:ext uri="{FF2B5EF4-FFF2-40B4-BE49-F238E27FC236}">
                <a16:creationId xmlns:a16="http://schemas.microsoft.com/office/drawing/2014/main" id="{402CBDE8-73DF-4843-80CB-626F5551A42C}"/>
              </a:ext>
            </a:extLst>
          </p:cNvPr>
          <p:cNvSpPr>
            <a:spLocks noChangeArrowheads="1"/>
          </p:cNvSpPr>
          <p:nvPr/>
        </p:nvSpPr>
        <p:spPr bwMode="auto">
          <a:xfrm>
            <a:off x="2063751" y="6381750"/>
            <a:ext cx="11525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1400">
              <a:solidFill>
                <a:srgbClr val="000000"/>
              </a:solidFill>
              <a:latin typeface="Lucida Bright" panose="02040602050505020304" pitchFamily="18" charset="0"/>
            </a:endParaRPr>
          </a:p>
        </p:txBody>
      </p:sp>
      <p:sp>
        <p:nvSpPr>
          <p:cNvPr id="28679" name="Rectangle 6">
            <a:extLst>
              <a:ext uri="{FF2B5EF4-FFF2-40B4-BE49-F238E27FC236}">
                <a16:creationId xmlns:a16="http://schemas.microsoft.com/office/drawing/2014/main" id="{2218F0C0-4C9E-4533-8F31-34FFEE74FA65}"/>
              </a:ext>
            </a:extLst>
          </p:cNvPr>
          <p:cNvSpPr>
            <a:spLocks noChangeArrowheads="1"/>
          </p:cNvSpPr>
          <p:nvPr/>
        </p:nvSpPr>
        <p:spPr bwMode="auto">
          <a:xfrm>
            <a:off x="2135188" y="5734051"/>
            <a:ext cx="482441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200" dirty="0">
                <a:solidFill>
                  <a:srgbClr val="000000"/>
                </a:solidFill>
                <a:latin typeface="Lucida Bright" panose="02040602050505020304" pitchFamily="18" charset="0"/>
              </a:rPr>
              <a:t> </a:t>
            </a:r>
            <a:endParaRPr lang="en-US" altLang="en-US" sz="1600" dirty="0">
              <a:solidFill>
                <a:srgbClr val="009900"/>
              </a:solidFill>
              <a:latin typeface="Lucida Bright" panose="02040602050505020304" pitchFamily="18" charset="0"/>
            </a:endParaRPr>
          </a:p>
        </p:txBody>
      </p:sp>
      <p:sp>
        <p:nvSpPr>
          <p:cNvPr id="28680" name="Text Box 7">
            <a:extLst>
              <a:ext uri="{FF2B5EF4-FFF2-40B4-BE49-F238E27FC236}">
                <a16:creationId xmlns:a16="http://schemas.microsoft.com/office/drawing/2014/main" id="{F8169519-FB7D-4451-9BFC-D8DA199C7425}"/>
              </a:ext>
            </a:extLst>
          </p:cNvPr>
          <p:cNvSpPr txBox="1">
            <a:spLocks noChangeArrowheads="1"/>
          </p:cNvSpPr>
          <p:nvPr/>
        </p:nvSpPr>
        <p:spPr bwMode="auto">
          <a:xfrm>
            <a:off x="3967163" y="2649539"/>
            <a:ext cx="760412" cy="274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GB" altLang="en-US" sz="1200">
                <a:solidFill>
                  <a:srgbClr val="FF0000"/>
                </a:solidFill>
                <a:latin typeface="Lucida Bright" panose="02040602050505020304" pitchFamily="18" charset="0"/>
              </a:rPr>
              <a:t>KMR-01</a:t>
            </a:r>
            <a:endParaRPr lang="en-US" altLang="en-US" sz="1200">
              <a:solidFill>
                <a:srgbClr val="FF0000"/>
              </a:solidFill>
              <a:latin typeface="Lucida Bright" panose="02040602050505020304" pitchFamily="18" charset="0"/>
            </a:endParaRPr>
          </a:p>
        </p:txBody>
      </p:sp>
      <p:sp>
        <p:nvSpPr>
          <p:cNvPr id="28685" name="Oval 12">
            <a:extLst>
              <a:ext uri="{FF2B5EF4-FFF2-40B4-BE49-F238E27FC236}">
                <a16:creationId xmlns:a16="http://schemas.microsoft.com/office/drawing/2014/main" id="{40223F88-46CB-48BA-89B4-F9A613F351BE}"/>
              </a:ext>
            </a:extLst>
          </p:cNvPr>
          <p:cNvSpPr>
            <a:spLocks noChangeArrowheads="1"/>
          </p:cNvSpPr>
          <p:nvPr/>
        </p:nvSpPr>
        <p:spPr bwMode="auto">
          <a:xfrm>
            <a:off x="9696451" y="6115051"/>
            <a:ext cx="576263" cy="627063"/>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endParaRPr lang="en-US" altLang="en-US" sz="1400">
              <a:solidFill>
                <a:srgbClr val="000000"/>
              </a:solidFill>
              <a:latin typeface="Lucida Bright" panose="02040602050505020304" pitchFamily="18" charset="0"/>
            </a:endParaRPr>
          </a:p>
        </p:txBody>
      </p:sp>
      <p:sp>
        <p:nvSpPr>
          <p:cNvPr id="2" name="TextBox 1">
            <a:extLst>
              <a:ext uri="{FF2B5EF4-FFF2-40B4-BE49-F238E27FC236}">
                <a16:creationId xmlns:a16="http://schemas.microsoft.com/office/drawing/2014/main" id="{F85CD2B9-B897-4FEF-97C7-45E46EEBE666}"/>
              </a:ext>
            </a:extLst>
          </p:cNvPr>
          <p:cNvSpPr txBox="1"/>
          <p:nvPr/>
        </p:nvSpPr>
        <p:spPr>
          <a:xfrm>
            <a:off x="9930384" y="2249425"/>
            <a:ext cx="1911096" cy="246221"/>
          </a:xfrm>
          <a:prstGeom prst="rect">
            <a:avLst/>
          </a:prstGeom>
          <a:noFill/>
          <a:ln w="19050">
            <a:solidFill>
              <a:srgbClr val="00B050"/>
            </a:solidFill>
          </a:ln>
        </p:spPr>
        <p:txBody>
          <a:bodyPr wrap="square" rtlCol="0">
            <a:spAutoFit/>
          </a:bodyPr>
          <a:lstStyle/>
          <a:p>
            <a:r>
              <a:rPr lang="en-GB" sz="1000" dirty="0">
                <a:solidFill>
                  <a:schemeClr val="accent2"/>
                </a:solidFill>
              </a:rPr>
              <a:t>RC-numerically  suppressed</a:t>
            </a:r>
          </a:p>
        </p:txBody>
      </p:sp>
      <p:sp>
        <p:nvSpPr>
          <p:cNvPr id="3" name="TextBox 2">
            <a:extLst>
              <a:ext uri="{FF2B5EF4-FFF2-40B4-BE49-F238E27FC236}">
                <a16:creationId xmlns:a16="http://schemas.microsoft.com/office/drawing/2014/main" id="{B7195C68-D3AE-44C9-B097-EEC01E798404}"/>
              </a:ext>
            </a:extLst>
          </p:cNvPr>
          <p:cNvSpPr txBox="1"/>
          <p:nvPr/>
        </p:nvSpPr>
        <p:spPr>
          <a:xfrm>
            <a:off x="9966960" y="2615184"/>
            <a:ext cx="2087508" cy="369332"/>
          </a:xfrm>
          <a:prstGeom prst="rect">
            <a:avLst/>
          </a:prstGeom>
          <a:noFill/>
        </p:spPr>
        <p:txBody>
          <a:bodyPr wrap="square" rtlCol="0">
            <a:spAutoFit/>
          </a:bodyPr>
          <a:lstStyle/>
          <a:p>
            <a:r>
              <a:rPr lang="en-GB" dirty="0">
                <a:solidFill>
                  <a:srgbClr val="FF0000"/>
                </a:solidFill>
              </a:rPr>
              <a:t>Glueball Filter  </a:t>
            </a:r>
            <a:r>
              <a:rPr lang="en-GB" dirty="0">
                <a:solidFill>
                  <a:srgbClr val="002060"/>
                </a:solidFill>
              </a:rPr>
              <a:t>??</a:t>
            </a:r>
          </a:p>
        </p:txBody>
      </p:sp>
    </p:spTree>
    <p:extLst>
      <p:ext uri="{BB962C8B-B14F-4D97-AF65-F5344CB8AC3E}">
        <p14:creationId xmlns:p14="http://schemas.microsoft.com/office/powerpoint/2010/main" val="2512669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0A197A-6B3D-4A1F-B8EB-2C13DA44442D}"/>
              </a:ext>
            </a:extLst>
          </p:cNvPr>
          <p:cNvSpPr>
            <a:spLocks noGrp="1"/>
          </p:cNvSpPr>
          <p:nvPr>
            <p:ph type="sldNum" sz="quarter" idx="12"/>
          </p:nvPr>
        </p:nvSpPr>
        <p:spPr/>
        <p:txBody>
          <a:bodyPr/>
          <a:lstStyle/>
          <a:p>
            <a:fld id="{810F5E82-72E1-4C4C-94B5-02949C7C5A49}" type="slidenum">
              <a:rPr lang="en-GB" smtClean="0"/>
              <a:t>16</a:t>
            </a:fld>
            <a:endParaRPr lang="en-GB"/>
          </a:p>
        </p:txBody>
      </p:sp>
      <p:sp>
        <p:nvSpPr>
          <p:cNvPr id="4" name="TextBox 3">
            <a:extLst>
              <a:ext uri="{FF2B5EF4-FFF2-40B4-BE49-F238E27FC236}">
                <a16:creationId xmlns:a16="http://schemas.microsoft.com/office/drawing/2014/main" id="{CB4DB08C-8ABF-49A0-AADE-D8B7F0FFE0D9}"/>
              </a:ext>
            </a:extLst>
          </p:cNvPr>
          <p:cNvSpPr txBox="1"/>
          <p:nvPr/>
        </p:nvSpPr>
        <p:spPr>
          <a:xfrm>
            <a:off x="1864655" y="1210236"/>
            <a:ext cx="6822145" cy="369332"/>
          </a:xfrm>
          <a:prstGeom prst="rect">
            <a:avLst/>
          </a:prstGeom>
          <a:noFill/>
        </p:spPr>
        <p:txBody>
          <a:bodyPr wrap="square">
            <a:spAutoFit/>
          </a:bodyPr>
          <a:lstStyle/>
          <a:p>
            <a:pPr eaLnBrk="1" hangingPunct="1"/>
            <a:r>
              <a:rPr lang="en-GB" altLang="en-US" sz="1800" b="1" dirty="0">
                <a:solidFill>
                  <a:srgbClr val="3333CC"/>
                </a:solidFill>
                <a:latin typeface="CG Times" pitchFamily="18" charset="0"/>
              </a:rPr>
              <a:t>CDF</a:t>
            </a:r>
            <a:r>
              <a:rPr lang="en-GB" altLang="en-US" sz="1800" dirty="0">
                <a:latin typeface="Comic Sans MS" panose="030F0702030302020204" pitchFamily="66" charset="0"/>
              </a:rPr>
              <a:t> results </a:t>
            </a:r>
            <a:r>
              <a:rPr lang="en-GB" altLang="en-US" sz="1600" dirty="0">
                <a:latin typeface="Comic Sans MS" panose="030F0702030302020204" pitchFamily="66" charset="0"/>
              </a:rPr>
              <a:t>on exclusive </a:t>
            </a:r>
            <a:r>
              <a:rPr lang="en-GB" altLang="en-US" sz="1800" dirty="0">
                <a:latin typeface="Century Schoolbook" panose="02040604050505020304" pitchFamily="18" charset="0"/>
              </a:rPr>
              <a:t>charmonium </a:t>
            </a:r>
            <a:r>
              <a:rPr lang="en-GB" altLang="en-US" sz="1600" b="1" dirty="0">
                <a:latin typeface="Century Schoolbook" panose="02040604050505020304" pitchFamily="18" charset="0"/>
              </a:rPr>
              <a:t> </a:t>
            </a:r>
            <a:r>
              <a:rPr lang="en-GB" altLang="en-US" sz="1800" dirty="0">
                <a:solidFill>
                  <a:srgbClr val="000099"/>
                </a:solidFill>
                <a:latin typeface="Century Schoolbook" panose="02040604050505020304" pitchFamily="18" charset="0"/>
              </a:rPr>
              <a:t>CEP</a:t>
            </a:r>
            <a:r>
              <a:rPr lang="en-GB" altLang="en-US" sz="1800" dirty="0">
                <a:latin typeface="Comic Sans MS" panose="030F0702030302020204" pitchFamily="66" charset="0"/>
              </a:rPr>
              <a:t>, (</a:t>
            </a:r>
            <a:r>
              <a:rPr lang="en-GB" altLang="en-US" b="1" dirty="0">
                <a:solidFill>
                  <a:srgbClr val="FF3300"/>
                </a:solidFill>
              </a:rPr>
              <a:t>CDF</a:t>
            </a:r>
            <a:r>
              <a:rPr lang="en-GB" altLang="en-US" dirty="0">
                <a:latin typeface="Comic Sans MS" panose="030F0702030302020204" pitchFamily="66" charset="0"/>
              </a:rPr>
              <a:t>, PRL-09</a:t>
            </a:r>
            <a:r>
              <a:rPr lang="en-GB" altLang="en-US" sz="1800" dirty="0">
                <a:latin typeface="Comic Sans MS" panose="030F0702030302020204" pitchFamily="66" charset="0"/>
              </a:rPr>
              <a:t>)  </a:t>
            </a:r>
            <a:endParaRPr lang="en-GB" altLang="en-US" sz="1600" dirty="0">
              <a:solidFill>
                <a:srgbClr val="003300"/>
              </a:solidFill>
              <a:latin typeface="Comic Sans MS" panose="030F0702030302020204" pitchFamily="66" charset="0"/>
            </a:endParaRPr>
          </a:p>
        </p:txBody>
      </p:sp>
      <p:pic>
        <p:nvPicPr>
          <p:cNvPr id="5" name="Picture 24">
            <a:extLst>
              <a:ext uri="{FF2B5EF4-FFF2-40B4-BE49-F238E27FC236}">
                <a16:creationId xmlns:a16="http://schemas.microsoft.com/office/drawing/2014/main" id="{EF53C48D-A3E2-4FA1-B19B-C60E7DB6F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218269" y="1321673"/>
            <a:ext cx="377451" cy="2261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4">
            <a:extLst>
              <a:ext uri="{FF2B5EF4-FFF2-40B4-BE49-F238E27FC236}">
                <a16:creationId xmlns:a16="http://schemas.microsoft.com/office/drawing/2014/main" id="{6F3F7CF5-9199-4C88-853E-E50101AA7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223645" y="345798"/>
            <a:ext cx="360363" cy="215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12E05CA9-ED5B-4053-AB47-689BD9C41645}"/>
              </a:ext>
            </a:extLst>
          </p:cNvPr>
          <p:cNvSpPr txBox="1"/>
          <p:nvPr/>
        </p:nvSpPr>
        <p:spPr>
          <a:xfrm>
            <a:off x="1801899" y="362632"/>
            <a:ext cx="9412947" cy="369332"/>
          </a:xfrm>
          <a:prstGeom prst="rect">
            <a:avLst/>
          </a:prstGeom>
          <a:noFill/>
        </p:spPr>
        <p:txBody>
          <a:bodyPr wrap="square">
            <a:spAutoFit/>
          </a:bodyPr>
          <a:lstStyle/>
          <a:p>
            <a:pPr eaLnBrk="1" hangingPunct="1"/>
            <a:r>
              <a:rPr lang="en-GB" altLang="en-US" sz="1800" dirty="0">
                <a:latin typeface="Comic Sans MS" panose="030F0702030302020204" pitchFamily="66" charset="0"/>
              </a:rPr>
              <a:t>The ratio of high Et </a:t>
            </a:r>
            <a:r>
              <a:rPr lang="en-GB" altLang="en-US" sz="1800" dirty="0" err="1">
                <a:latin typeface="Comic Sans MS" panose="030F0702030302020204" pitchFamily="66" charset="0"/>
              </a:rPr>
              <a:t>dijets</a:t>
            </a:r>
            <a:r>
              <a:rPr lang="en-GB" altLang="en-US" sz="1800" dirty="0">
                <a:latin typeface="Comic Sans MS" panose="030F0702030302020204" pitchFamily="66" charset="0"/>
              </a:rPr>
              <a:t>  in production with </a:t>
            </a:r>
            <a:r>
              <a:rPr lang="en-GB" altLang="en-US" sz="1800" dirty="0">
                <a:solidFill>
                  <a:srgbClr val="3333CC"/>
                </a:solidFill>
                <a:latin typeface="Comic Sans MS" panose="030F0702030302020204" pitchFamily="66" charset="0"/>
              </a:rPr>
              <a:t>one </a:t>
            </a:r>
            <a:r>
              <a:rPr lang="en-GB" altLang="en-US" sz="1800" dirty="0">
                <a:latin typeface="Comic Sans MS" panose="030F0702030302020204" pitchFamily="66" charset="0"/>
              </a:rPr>
              <a:t>and </a:t>
            </a:r>
            <a:r>
              <a:rPr lang="en-GB" altLang="en-US" sz="1800" dirty="0">
                <a:solidFill>
                  <a:srgbClr val="3333CC"/>
                </a:solidFill>
                <a:latin typeface="Comic Sans MS" panose="030F0702030302020204" pitchFamily="66" charset="0"/>
              </a:rPr>
              <a:t>two </a:t>
            </a:r>
            <a:r>
              <a:rPr lang="en-GB" altLang="en-US" sz="1800" dirty="0">
                <a:solidFill>
                  <a:srgbClr val="FF00FF"/>
                </a:solidFill>
                <a:latin typeface="Comic Sans MS" panose="030F0702030302020204" pitchFamily="66" charset="0"/>
              </a:rPr>
              <a:t>rapidity gaps.  </a:t>
            </a:r>
            <a:r>
              <a:rPr lang="en-GB" altLang="en-US" b="1" dirty="0">
                <a:solidFill>
                  <a:srgbClr val="FF0000"/>
                </a:solidFill>
              </a:rPr>
              <a:t>CDF</a:t>
            </a:r>
            <a:endParaRPr lang="en-GB" altLang="en-US" sz="1800" dirty="0">
              <a:latin typeface="Comic Sans MS" panose="030F0702030302020204" pitchFamily="66" charset="0"/>
            </a:endParaRPr>
          </a:p>
        </p:txBody>
      </p:sp>
      <p:pic>
        <p:nvPicPr>
          <p:cNvPr id="9" name="Picture 24">
            <a:extLst>
              <a:ext uri="{FF2B5EF4-FFF2-40B4-BE49-F238E27FC236}">
                <a16:creationId xmlns:a16="http://schemas.microsoft.com/office/drawing/2014/main" id="{444C09B7-E263-49C9-8C1A-31B127B44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187788" y="2131719"/>
            <a:ext cx="372071" cy="2229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31D088E0-43BD-4B8C-9F09-833F9BBD23DD}"/>
              </a:ext>
            </a:extLst>
          </p:cNvPr>
          <p:cNvPicPr>
            <a:picLocks noChangeAspect="1"/>
          </p:cNvPicPr>
          <p:nvPr/>
        </p:nvPicPr>
        <p:blipFill>
          <a:blip r:embed="rId4"/>
          <a:stretch>
            <a:fillRect/>
          </a:stretch>
        </p:blipFill>
        <p:spPr>
          <a:xfrm>
            <a:off x="1885829" y="1969423"/>
            <a:ext cx="552571" cy="360577"/>
          </a:xfrm>
          <a:prstGeom prst="rect">
            <a:avLst/>
          </a:prstGeom>
        </p:spPr>
      </p:pic>
      <p:pic>
        <p:nvPicPr>
          <p:cNvPr id="14" name="Picture 13">
            <a:extLst>
              <a:ext uri="{FF2B5EF4-FFF2-40B4-BE49-F238E27FC236}">
                <a16:creationId xmlns:a16="http://schemas.microsoft.com/office/drawing/2014/main" id="{8585DAF9-B395-49DF-B249-7508556AB708}"/>
              </a:ext>
            </a:extLst>
          </p:cNvPr>
          <p:cNvPicPr>
            <a:picLocks noChangeAspect="1"/>
          </p:cNvPicPr>
          <p:nvPr/>
        </p:nvPicPr>
        <p:blipFill rotWithShape="1">
          <a:blip r:embed="rId5"/>
          <a:srcRect l="17573" t="88759" r="51985" b="5917"/>
          <a:stretch/>
        </p:blipFill>
        <p:spPr>
          <a:xfrm>
            <a:off x="3065926" y="2026023"/>
            <a:ext cx="3711389" cy="365126"/>
          </a:xfrm>
          <a:prstGeom prst="rect">
            <a:avLst/>
          </a:prstGeom>
        </p:spPr>
      </p:pic>
      <p:sp>
        <p:nvSpPr>
          <p:cNvPr id="15" name="TextBox 14">
            <a:extLst>
              <a:ext uri="{FF2B5EF4-FFF2-40B4-BE49-F238E27FC236}">
                <a16:creationId xmlns:a16="http://schemas.microsoft.com/office/drawing/2014/main" id="{C8578391-A270-4F99-9603-16276706C8EB}"/>
              </a:ext>
            </a:extLst>
          </p:cNvPr>
          <p:cNvSpPr txBox="1"/>
          <p:nvPr/>
        </p:nvSpPr>
        <p:spPr>
          <a:xfrm flipH="1">
            <a:off x="7324165" y="1960668"/>
            <a:ext cx="3505199" cy="369332"/>
          </a:xfrm>
          <a:prstGeom prst="rect">
            <a:avLst/>
          </a:prstGeom>
          <a:noFill/>
          <a:ln w="38100">
            <a:solidFill>
              <a:schemeClr val="accent6">
                <a:lumMod val="75000"/>
              </a:schemeClr>
            </a:solidFill>
          </a:ln>
        </p:spPr>
        <p:txBody>
          <a:bodyPr wrap="square" rtlCol="0">
            <a:spAutoFit/>
          </a:bodyPr>
          <a:lstStyle/>
          <a:p>
            <a:r>
              <a:rPr lang="en-GB" dirty="0">
                <a:solidFill>
                  <a:srgbClr val="0070C0"/>
                </a:solidFill>
              </a:rPr>
              <a:t>Hopes  to continue with HERSCHEL </a:t>
            </a:r>
          </a:p>
        </p:txBody>
      </p:sp>
      <p:pic>
        <p:nvPicPr>
          <p:cNvPr id="17" name="Picture 16">
            <a:extLst>
              <a:ext uri="{FF2B5EF4-FFF2-40B4-BE49-F238E27FC236}">
                <a16:creationId xmlns:a16="http://schemas.microsoft.com/office/drawing/2014/main" id="{943FE81D-BE26-4985-993F-77900D697720}"/>
              </a:ext>
            </a:extLst>
          </p:cNvPr>
          <p:cNvPicPr>
            <a:picLocks noChangeAspect="1"/>
          </p:cNvPicPr>
          <p:nvPr/>
        </p:nvPicPr>
        <p:blipFill rotWithShape="1">
          <a:blip r:embed="rId6"/>
          <a:srcRect l="15198" t="14118" r="18235" b="18648"/>
          <a:stretch/>
        </p:blipFill>
        <p:spPr>
          <a:xfrm>
            <a:off x="2162114" y="2676198"/>
            <a:ext cx="5853954" cy="3325864"/>
          </a:xfrm>
          <a:prstGeom prst="rect">
            <a:avLst/>
          </a:prstGeom>
        </p:spPr>
      </p:pic>
      <p:sp>
        <p:nvSpPr>
          <p:cNvPr id="18" name="Line 6">
            <a:extLst>
              <a:ext uri="{FF2B5EF4-FFF2-40B4-BE49-F238E27FC236}">
                <a16:creationId xmlns:a16="http://schemas.microsoft.com/office/drawing/2014/main" id="{48F6CF78-7F0B-436F-B739-C6C21B27447D}"/>
              </a:ext>
            </a:extLst>
          </p:cNvPr>
          <p:cNvSpPr>
            <a:spLocks noChangeShapeType="1"/>
          </p:cNvSpPr>
          <p:nvPr/>
        </p:nvSpPr>
        <p:spPr bwMode="auto">
          <a:xfrm flipV="1">
            <a:off x="4455459" y="4769223"/>
            <a:ext cx="959223" cy="73510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TextBox 19">
            <a:extLst>
              <a:ext uri="{FF2B5EF4-FFF2-40B4-BE49-F238E27FC236}">
                <a16:creationId xmlns:a16="http://schemas.microsoft.com/office/drawing/2014/main" id="{9DB11A2F-2627-4586-BB45-29C72880EB8E}"/>
              </a:ext>
            </a:extLst>
          </p:cNvPr>
          <p:cNvSpPr txBox="1"/>
          <p:nvPr/>
        </p:nvSpPr>
        <p:spPr>
          <a:xfrm flipH="1">
            <a:off x="7566209" y="5754443"/>
            <a:ext cx="753042" cy="369332"/>
          </a:xfrm>
          <a:prstGeom prst="rect">
            <a:avLst/>
          </a:prstGeom>
          <a:solidFill>
            <a:schemeClr val="bg1"/>
          </a:solidFill>
          <a:ln>
            <a:solidFill>
              <a:schemeClr val="bg1"/>
            </a:solidFill>
          </a:ln>
        </p:spPr>
        <p:txBody>
          <a:bodyPr wrap="square" rtlCol="0">
            <a:spAutoFit/>
          </a:bodyPr>
          <a:lstStyle/>
          <a:p>
            <a:endParaRPr lang="en-GB" dirty="0"/>
          </a:p>
        </p:txBody>
      </p:sp>
      <p:pic>
        <p:nvPicPr>
          <p:cNvPr id="13" name="Picture 12" descr="A picture containing text, sky, sign, outdoor&#10;&#10;Description automatically generated">
            <a:extLst>
              <a:ext uri="{FF2B5EF4-FFF2-40B4-BE49-F238E27FC236}">
                <a16:creationId xmlns:a16="http://schemas.microsoft.com/office/drawing/2014/main" id="{877DE77D-4B3C-489F-AC1B-2E1DC0CD5610}"/>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089628" y="1953440"/>
            <a:ext cx="654138" cy="435547"/>
          </a:xfrm>
          <a:prstGeom prst="rect">
            <a:avLst/>
          </a:prstGeom>
        </p:spPr>
      </p:pic>
      <p:pic>
        <p:nvPicPr>
          <p:cNvPr id="21" name="Picture 12" descr="MCj04344110000[1]">
            <a:extLst>
              <a:ext uri="{FF2B5EF4-FFF2-40B4-BE49-F238E27FC236}">
                <a16:creationId xmlns:a16="http://schemas.microsoft.com/office/drawing/2014/main" id="{34B172DD-23B9-42D4-A393-B05364D9D8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759" y="2076548"/>
            <a:ext cx="2762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6273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0AAB04-2041-4F28-AD66-1581A2B16564}"/>
              </a:ext>
            </a:extLst>
          </p:cNvPr>
          <p:cNvSpPr>
            <a:spLocks noGrp="1"/>
          </p:cNvSpPr>
          <p:nvPr>
            <p:ph type="sldNum" sz="quarter" idx="12"/>
          </p:nvPr>
        </p:nvSpPr>
        <p:spPr/>
        <p:txBody>
          <a:bodyPr/>
          <a:lstStyle/>
          <a:p>
            <a:fld id="{810F5E82-72E1-4C4C-94B5-02949C7C5A49}" type="slidenum">
              <a:rPr lang="en-GB" smtClean="0"/>
              <a:t>17</a:t>
            </a:fld>
            <a:endParaRPr lang="en-GB" dirty="0"/>
          </a:p>
        </p:txBody>
      </p:sp>
      <p:sp>
        <p:nvSpPr>
          <p:cNvPr id="4" name="Text Box 22">
            <a:extLst>
              <a:ext uri="{FF2B5EF4-FFF2-40B4-BE49-F238E27FC236}">
                <a16:creationId xmlns:a16="http://schemas.microsoft.com/office/drawing/2014/main" id="{2F0E5280-A98F-4E3C-9DFC-4ABC03655E1E}"/>
              </a:ext>
            </a:extLst>
          </p:cNvPr>
          <p:cNvSpPr txBox="1">
            <a:spLocks noChangeArrowheads="1"/>
          </p:cNvSpPr>
          <p:nvPr/>
        </p:nvSpPr>
        <p:spPr bwMode="auto">
          <a:xfrm>
            <a:off x="3522382" y="815788"/>
            <a:ext cx="3631454" cy="523220"/>
          </a:xfrm>
          <a:prstGeom prst="rect">
            <a:avLst/>
          </a:prstGeom>
          <a:solidFill>
            <a:schemeClr val="accent1"/>
          </a:solidFill>
          <a:ln>
            <a:noFill/>
          </a:ln>
        </p:spPr>
        <p:txBody>
          <a:bodyPr wrap="square">
            <a:spAutoFit/>
          </a:bodyPr>
          <a:lstStyle/>
          <a:p>
            <a:pPr>
              <a:defRPr/>
            </a:pPr>
            <a:r>
              <a:rPr lang="en-US" altLang="en-US" sz="2800" dirty="0">
                <a:solidFill>
                  <a:schemeClr val="bg1"/>
                </a:solidFill>
                <a:effectLst>
                  <a:outerShdw blurRad="38100" dist="38100" dir="2700000" algn="tl">
                    <a:srgbClr val="000000"/>
                  </a:outerShdw>
                </a:effectLst>
                <a:latin typeface="Arial" charset="0"/>
                <a:ea typeface="ＭＳ Ｐゴシック" pitchFamily="48" charset="-128"/>
              </a:rPr>
              <a:t> </a:t>
            </a:r>
            <a:r>
              <a:rPr lang="en-US" altLang="en-US" sz="2800" b="1" dirty="0">
                <a:solidFill>
                  <a:schemeClr val="bg1"/>
                </a:solidFill>
                <a:effectLst>
                  <a:outerShdw blurRad="38100" dist="38100" dir="2700000" algn="tl">
                    <a:srgbClr val="000000"/>
                  </a:outerShdw>
                </a:effectLst>
                <a:latin typeface="Arial" charset="0"/>
                <a:ea typeface="ＭＳ Ｐゴシック" pitchFamily="48" charset="-128"/>
              </a:rPr>
              <a:t>Dimeson   SAGA</a:t>
            </a:r>
            <a:endParaRPr lang="en-US" altLang="en-US" sz="2800" b="1" dirty="0">
              <a:effectLst>
                <a:outerShdw blurRad="38100" dist="38100" dir="2700000" algn="tl">
                  <a:srgbClr val="FFFFFF"/>
                </a:outerShdw>
              </a:effectLst>
              <a:latin typeface="Arial" charset="0"/>
              <a:ea typeface="ＭＳ Ｐゴシック" pitchFamily="48" charset="-128"/>
            </a:endParaRPr>
          </a:p>
        </p:txBody>
      </p:sp>
      <p:pic>
        <p:nvPicPr>
          <p:cNvPr id="5" name="Picture 4" descr="A picture containing text, ceramic ware, porcelain&#10;&#10;Description automatically generated">
            <a:extLst>
              <a:ext uri="{FF2B5EF4-FFF2-40B4-BE49-F238E27FC236}">
                <a16:creationId xmlns:a16="http://schemas.microsoft.com/office/drawing/2014/main" id="{2B14D377-72BE-46E1-9767-0BCF1300F02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092005" y="936434"/>
            <a:ext cx="864711" cy="823164"/>
          </a:xfrm>
          <a:prstGeom prst="rect">
            <a:avLst/>
          </a:prstGeom>
        </p:spPr>
      </p:pic>
    </p:spTree>
    <p:extLst>
      <p:ext uri="{BB962C8B-B14F-4D97-AF65-F5344CB8AC3E}">
        <p14:creationId xmlns:p14="http://schemas.microsoft.com/office/powerpoint/2010/main" val="869811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D3D0E4-BDDC-4F28-A6A5-26E4DD666B10}"/>
              </a:ext>
            </a:extLst>
          </p:cNvPr>
          <p:cNvSpPr>
            <a:spLocks noGrp="1"/>
          </p:cNvSpPr>
          <p:nvPr>
            <p:ph type="sldNum" sz="quarter" idx="12"/>
          </p:nvPr>
        </p:nvSpPr>
        <p:spPr/>
        <p:txBody>
          <a:bodyPr/>
          <a:lstStyle/>
          <a:p>
            <a:pPr>
              <a:defRPr/>
            </a:pPr>
            <a:fld id="{046EA59D-8228-4EB5-A954-C00030D3FD13}" type="slidenum">
              <a:rPr lang="en-GB" altLang="en-US"/>
              <a:pPr>
                <a:defRPr/>
              </a:pPr>
              <a:t>18</a:t>
            </a:fld>
            <a:endParaRPr lang="en-GB" altLang="en-US" dirty="0"/>
          </a:p>
        </p:txBody>
      </p:sp>
      <p:pic>
        <p:nvPicPr>
          <p:cNvPr id="20483" name="Picture 4">
            <a:extLst>
              <a:ext uri="{FF2B5EF4-FFF2-40B4-BE49-F238E27FC236}">
                <a16:creationId xmlns:a16="http://schemas.microsoft.com/office/drawing/2014/main" id="{7746FC11-CA27-46D1-B9FC-AD36C3055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8913"/>
            <a:ext cx="8497888" cy="64500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7">
            <a:extLst>
              <a:ext uri="{FF2B5EF4-FFF2-40B4-BE49-F238E27FC236}">
                <a16:creationId xmlns:a16="http://schemas.microsoft.com/office/drawing/2014/main" id="{A22493A7-4854-410E-AD31-3ADB835A067D}"/>
              </a:ext>
            </a:extLst>
          </p:cNvPr>
          <p:cNvSpPr>
            <a:spLocks noChangeArrowheads="1"/>
          </p:cNvSpPr>
          <p:nvPr/>
        </p:nvSpPr>
        <p:spPr bwMode="auto">
          <a:xfrm>
            <a:off x="3863975" y="188914"/>
            <a:ext cx="3671888" cy="719137"/>
          </a:xfrm>
          <a:prstGeom prst="roundRect">
            <a:avLst>
              <a:gd name="adj" fmla="val 16667"/>
            </a:avLst>
          </a:prstGeom>
          <a:noFill/>
          <a:ln w="38100">
            <a:solidFill>
              <a:srgbClr val="00008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1400">
                <a:solidFill>
                  <a:schemeClr val="tx1"/>
                </a:solidFill>
                <a:latin typeface="Lucida Bright" panose="02040602050505020304" pitchFamily="18" charset="0"/>
              </a:defRPr>
            </a:lvl1pPr>
            <a:lvl2pPr marL="742950" indent="-285750" algn="ctr">
              <a:defRPr sz="1400">
                <a:solidFill>
                  <a:schemeClr val="tx1"/>
                </a:solidFill>
                <a:latin typeface="Lucida Bright" panose="02040602050505020304" pitchFamily="18" charset="0"/>
              </a:defRPr>
            </a:lvl2pPr>
            <a:lvl3pPr marL="1143000" indent="-228600" algn="ctr">
              <a:defRPr sz="1400">
                <a:solidFill>
                  <a:schemeClr val="tx1"/>
                </a:solidFill>
                <a:latin typeface="Lucida Bright" panose="02040602050505020304" pitchFamily="18" charset="0"/>
              </a:defRPr>
            </a:lvl3pPr>
            <a:lvl4pPr marL="1600200" indent="-228600" algn="ctr">
              <a:defRPr sz="1400">
                <a:solidFill>
                  <a:schemeClr val="tx1"/>
                </a:solidFill>
                <a:latin typeface="Lucida Bright" panose="02040602050505020304" pitchFamily="18" charset="0"/>
              </a:defRPr>
            </a:lvl4pPr>
            <a:lvl5pPr marL="2057400" indent="-228600" algn="ctr">
              <a:defRPr sz="1400">
                <a:solidFill>
                  <a:schemeClr val="tx1"/>
                </a:solidFill>
                <a:latin typeface="Lucida Bright" panose="02040602050505020304" pitchFamily="18" charset="0"/>
              </a:defRPr>
            </a:lvl5pPr>
            <a:lvl6pPr marL="2514600" indent="-228600" algn="ctr" eaLnBrk="0" fontAlgn="base" hangingPunct="0">
              <a:spcBef>
                <a:spcPct val="0"/>
              </a:spcBef>
              <a:spcAft>
                <a:spcPct val="0"/>
              </a:spcAft>
              <a:defRPr sz="1400">
                <a:solidFill>
                  <a:schemeClr val="tx1"/>
                </a:solidFill>
                <a:latin typeface="Lucida Bright" panose="02040602050505020304" pitchFamily="18" charset="0"/>
              </a:defRPr>
            </a:lvl6pPr>
            <a:lvl7pPr marL="2971800" indent="-228600" algn="ctr" eaLnBrk="0" fontAlgn="base" hangingPunct="0">
              <a:spcBef>
                <a:spcPct val="0"/>
              </a:spcBef>
              <a:spcAft>
                <a:spcPct val="0"/>
              </a:spcAft>
              <a:defRPr sz="1400">
                <a:solidFill>
                  <a:schemeClr val="tx1"/>
                </a:solidFill>
                <a:latin typeface="Lucida Bright" panose="02040602050505020304" pitchFamily="18" charset="0"/>
              </a:defRPr>
            </a:lvl7pPr>
            <a:lvl8pPr marL="3429000" indent="-228600" algn="ctr" eaLnBrk="0" fontAlgn="base" hangingPunct="0">
              <a:spcBef>
                <a:spcPct val="0"/>
              </a:spcBef>
              <a:spcAft>
                <a:spcPct val="0"/>
              </a:spcAft>
              <a:defRPr sz="1400">
                <a:solidFill>
                  <a:schemeClr val="tx1"/>
                </a:solidFill>
                <a:latin typeface="Lucida Bright" panose="02040602050505020304" pitchFamily="18" charset="0"/>
              </a:defRPr>
            </a:lvl8pPr>
            <a:lvl9pPr marL="3886200" indent="-228600" algn="ctr" eaLnBrk="0" fontAlgn="base" hangingPunct="0">
              <a:spcBef>
                <a:spcPct val="0"/>
              </a:spcBef>
              <a:spcAft>
                <a:spcPct val="0"/>
              </a:spcAft>
              <a:defRPr sz="1400">
                <a:solidFill>
                  <a:schemeClr val="tx1"/>
                </a:solidFill>
                <a:latin typeface="Lucida Bright" panose="02040602050505020304" pitchFamily="18" charset="0"/>
              </a:defRPr>
            </a:lvl9pPr>
          </a:lstStyle>
          <a:p>
            <a:pPr eaLnBrk="1" hangingPunct="1"/>
            <a:endParaRPr lang="en-US" altLang="en-US" dirty="0"/>
          </a:p>
        </p:txBody>
      </p:sp>
      <p:sp>
        <p:nvSpPr>
          <p:cNvPr id="2" name="TextBox 1">
            <a:extLst>
              <a:ext uri="{FF2B5EF4-FFF2-40B4-BE49-F238E27FC236}">
                <a16:creationId xmlns:a16="http://schemas.microsoft.com/office/drawing/2014/main" id="{A8653BD3-DFEB-4B3D-9B38-567DF616A139}"/>
              </a:ext>
            </a:extLst>
          </p:cNvPr>
          <p:cNvSpPr txBox="1"/>
          <p:nvPr/>
        </p:nvSpPr>
        <p:spPr>
          <a:xfrm>
            <a:off x="2612431" y="4948516"/>
            <a:ext cx="4693804" cy="263370"/>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6FB3C53E-117A-4EED-978D-D7B67B744556}"/>
              </a:ext>
            </a:extLst>
          </p:cNvPr>
          <p:cNvSpPr>
            <a:spLocks noGrp="1"/>
          </p:cNvSpPr>
          <p:nvPr>
            <p:ph type="sldNum" sz="quarter" idx="12"/>
          </p:nvPr>
        </p:nvSpPr>
        <p:spPr/>
        <p:txBody>
          <a:bodyPr/>
          <a:lstStyle/>
          <a:p>
            <a:pPr>
              <a:defRPr/>
            </a:pPr>
            <a:fld id="{94215E8B-6C3A-4A55-B45C-2CB8F17F3D0B}" type="slidenum">
              <a:rPr lang="en-GB" altLang="en-US"/>
              <a:pPr>
                <a:defRPr/>
              </a:pPr>
              <a:t>19</a:t>
            </a:fld>
            <a:endParaRPr lang="en-GB" altLang="en-US" dirty="0"/>
          </a:p>
        </p:txBody>
      </p:sp>
      <p:pic>
        <p:nvPicPr>
          <p:cNvPr id="21507" name="Picture 2">
            <a:extLst>
              <a:ext uri="{FF2B5EF4-FFF2-40B4-BE49-F238E27FC236}">
                <a16:creationId xmlns:a16="http://schemas.microsoft.com/office/drawing/2014/main" id="{BD7F2E82-A26D-40F2-9C64-AAE6BC2EA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6" r="1167"/>
          <a:stretch>
            <a:fillRect/>
          </a:stretch>
        </p:blipFill>
        <p:spPr bwMode="auto">
          <a:xfrm>
            <a:off x="1728789" y="65088"/>
            <a:ext cx="8759825" cy="631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8" name="Text Box 3">
            <a:extLst>
              <a:ext uri="{FF2B5EF4-FFF2-40B4-BE49-F238E27FC236}">
                <a16:creationId xmlns:a16="http://schemas.microsoft.com/office/drawing/2014/main" id="{B7F80FDA-DBCD-4AAD-A93D-FD4193174388}"/>
              </a:ext>
            </a:extLst>
          </p:cNvPr>
          <p:cNvSpPr txBox="1">
            <a:spLocks noChangeArrowheads="1"/>
          </p:cNvSpPr>
          <p:nvPr/>
        </p:nvSpPr>
        <p:spPr bwMode="auto">
          <a:xfrm>
            <a:off x="7391400" y="5876925"/>
            <a:ext cx="2774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dirty="0">
                <a:solidFill>
                  <a:schemeClr val="accent2"/>
                </a:solidFill>
                <a:latin typeface="Arial Unicode MS" panose="020B0604020202020204" pitchFamily="34" charset="-128"/>
              </a:rPr>
              <a:t>(M.Benayoun,V.Chernyak,-1990)</a:t>
            </a:r>
            <a:endParaRPr lang="en-US" altLang="en-US" sz="1400" dirty="0">
              <a:solidFill>
                <a:schemeClr val="accent2"/>
              </a:solidFill>
              <a:latin typeface="Arial Unicode MS" panose="020B0604020202020204" pitchFamily="34" charset="-128"/>
            </a:endParaRPr>
          </a:p>
        </p:txBody>
      </p:sp>
      <p:sp>
        <p:nvSpPr>
          <p:cNvPr id="21509" name="Text Box 4">
            <a:extLst>
              <a:ext uri="{FF2B5EF4-FFF2-40B4-BE49-F238E27FC236}">
                <a16:creationId xmlns:a16="http://schemas.microsoft.com/office/drawing/2014/main" id="{04D111CA-D236-41D6-8693-D5A8D4CDA466}"/>
              </a:ext>
            </a:extLst>
          </p:cNvPr>
          <p:cNvSpPr txBox="1">
            <a:spLocks noChangeArrowheads="1"/>
          </p:cNvSpPr>
          <p:nvPr/>
        </p:nvSpPr>
        <p:spPr bwMode="auto">
          <a:xfrm>
            <a:off x="1631951" y="3865563"/>
            <a:ext cx="1763713" cy="284162"/>
          </a:xfrm>
          <a:prstGeom prst="rect">
            <a:avLst/>
          </a:prstGeom>
          <a:solidFill>
            <a:srgbClr val="00FF00">
              <a:alpha val="30196"/>
            </a:srgbClr>
          </a:solidFill>
          <a:ln w="9525">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200" dirty="0">
                <a:solidFill>
                  <a:schemeClr val="accent2"/>
                </a:solidFill>
                <a:latin typeface="Lucida Bright" panose="02040602050505020304" pitchFamily="18" charset="0"/>
              </a:rPr>
              <a:t>40 diagrams (4 basic)</a:t>
            </a:r>
            <a:endParaRPr lang="en-US" altLang="en-US" sz="1200" dirty="0">
              <a:solidFill>
                <a:schemeClr val="accent2"/>
              </a:solidFill>
              <a:latin typeface="Lucida Bright" panose="02040602050505020304" pitchFamily="18" charset="0"/>
            </a:endParaRPr>
          </a:p>
        </p:txBody>
      </p:sp>
      <p:sp>
        <p:nvSpPr>
          <p:cNvPr id="21510" name="Rectangle 5">
            <a:extLst>
              <a:ext uri="{FF2B5EF4-FFF2-40B4-BE49-F238E27FC236}">
                <a16:creationId xmlns:a16="http://schemas.microsoft.com/office/drawing/2014/main" id="{96226363-6BA5-46DF-BE02-6F5D5798633C}"/>
              </a:ext>
            </a:extLst>
          </p:cNvPr>
          <p:cNvSpPr>
            <a:spLocks noChangeArrowheads="1"/>
          </p:cNvSpPr>
          <p:nvPr/>
        </p:nvSpPr>
        <p:spPr bwMode="auto">
          <a:xfrm>
            <a:off x="7391400" y="6165850"/>
            <a:ext cx="3276600" cy="431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400" dirty="0">
              <a:latin typeface="Lucida Bright" panose="02040602050505020304" pitchFamily="18" charset="0"/>
            </a:endParaRPr>
          </a:p>
        </p:txBody>
      </p:sp>
      <p:pic>
        <p:nvPicPr>
          <p:cNvPr id="21511" name="Picture 6">
            <a:extLst>
              <a:ext uri="{FF2B5EF4-FFF2-40B4-BE49-F238E27FC236}">
                <a16:creationId xmlns:a16="http://schemas.microsoft.com/office/drawing/2014/main" id="{1690A82B-E98B-4BB3-B3ED-AF79B47C06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5337176"/>
            <a:ext cx="1223962" cy="252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2" name="Rectangle 7">
            <a:extLst>
              <a:ext uri="{FF2B5EF4-FFF2-40B4-BE49-F238E27FC236}">
                <a16:creationId xmlns:a16="http://schemas.microsoft.com/office/drawing/2014/main" id="{70FD84E6-FFEA-4022-A738-D02270FE668A}"/>
              </a:ext>
            </a:extLst>
          </p:cNvPr>
          <p:cNvSpPr>
            <a:spLocks noChangeArrowheads="1"/>
          </p:cNvSpPr>
          <p:nvPr/>
        </p:nvSpPr>
        <p:spPr bwMode="auto">
          <a:xfrm>
            <a:off x="1847851" y="5294313"/>
            <a:ext cx="360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800" dirty="0">
                <a:solidFill>
                  <a:schemeClr val="accent2"/>
                </a:solidFill>
                <a:sym typeface="Wingdings 2" panose="05020102010507070707" pitchFamily="18" charset="2"/>
              </a:rPr>
              <a:t></a:t>
            </a:r>
            <a:endParaRPr lang="en-US" altLang="en-US" sz="1800" dirty="0">
              <a:solidFill>
                <a:schemeClr val="accent2"/>
              </a:solidFill>
              <a:sym typeface="Wingdings 2" panose="05020102010507070707" pitchFamily="18" charset="2"/>
            </a:endParaRPr>
          </a:p>
        </p:txBody>
      </p:sp>
      <p:pic>
        <p:nvPicPr>
          <p:cNvPr id="3" name="Picture 2">
            <a:extLst>
              <a:ext uri="{FF2B5EF4-FFF2-40B4-BE49-F238E27FC236}">
                <a16:creationId xmlns:a16="http://schemas.microsoft.com/office/drawing/2014/main" id="{1853FC94-5D54-4A41-8B9A-9FD29E349BF4}"/>
              </a:ext>
            </a:extLst>
          </p:cNvPr>
          <p:cNvPicPr>
            <a:picLocks noChangeAspect="1"/>
          </p:cNvPicPr>
          <p:nvPr/>
        </p:nvPicPr>
        <p:blipFill>
          <a:blip r:embed="rId4"/>
          <a:stretch>
            <a:fillRect/>
          </a:stretch>
        </p:blipFill>
        <p:spPr>
          <a:xfrm>
            <a:off x="6750083" y="3435935"/>
            <a:ext cx="3819646" cy="201283"/>
          </a:xfrm>
          <a:prstGeom prst="rect">
            <a:avLst/>
          </a:prstGeom>
        </p:spPr>
      </p:pic>
      <p:pic>
        <p:nvPicPr>
          <p:cNvPr id="11" name="Picture 12" descr="MCj04344110000[1]">
            <a:extLst>
              <a:ext uri="{FF2B5EF4-FFF2-40B4-BE49-F238E27FC236}">
                <a16:creationId xmlns:a16="http://schemas.microsoft.com/office/drawing/2014/main" id="{EEA0236E-22A1-40E5-BC29-0384335EE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747" y="5339696"/>
            <a:ext cx="276225"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81562E-2A2E-4260-8A79-B03083D515B8}"/>
              </a:ext>
            </a:extLst>
          </p:cNvPr>
          <p:cNvSpPr>
            <a:spLocks noGrp="1"/>
          </p:cNvSpPr>
          <p:nvPr>
            <p:ph type="sldNum" sz="quarter" idx="12"/>
          </p:nvPr>
        </p:nvSpPr>
        <p:spPr/>
        <p:txBody>
          <a:bodyPr/>
          <a:lstStyle/>
          <a:p>
            <a:fld id="{810F5E82-72E1-4C4C-94B5-02949C7C5A49}" type="slidenum">
              <a:rPr lang="en-GB" smtClean="0"/>
              <a:t>2</a:t>
            </a:fld>
            <a:endParaRPr lang="en-GB"/>
          </a:p>
        </p:txBody>
      </p:sp>
      <p:pic>
        <p:nvPicPr>
          <p:cNvPr id="4" name="Picture 3">
            <a:extLst>
              <a:ext uri="{FF2B5EF4-FFF2-40B4-BE49-F238E27FC236}">
                <a16:creationId xmlns:a16="http://schemas.microsoft.com/office/drawing/2014/main" id="{1311BD95-4372-4F8F-B38F-FF6473CD8371}"/>
              </a:ext>
            </a:extLst>
          </p:cNvPr>
          <p:cNvPicPr>
            <a:picLocks noChangeAspect="1"/>
          </p:cNvPicPr>
          <p:nvPr/>
        </p:nvPicPr>
        <p:blipFill>
          <a:blip r:embed="rId2"/>
          <a:stretch>
            <a:fillRect/>
          </a:stretch>
        </p:blipFill>
        <p:spPr>
          <a:xfrm>
            <a:off x="1237129" y="-19966"/>
            <a:ext cx="8659906" cy="6616933"/>
          </a:xfrm>
          <a:prstGeom prst="rect">
            <a:avLst/>
          </a:prstGeom>
        </p:spPr>
      </p:pic>
      <p:sp>
        <p:nvSpPr>
          <p:cNvPr id="5" name="TextBox 4">
            <a:extLst>
              <a:ext uri="{FF2B5EF4-FFF2-40B4-BE49-F238E27FC236}">
                <a16:creationId xmlns:a16="http://schemas.microsoft.com/office/drawing/2014/main" id="{3AF13603-18C1-4F85-BBA5-0CD8F7401E7B}"/>
              </a:ext>
            </a:extLst>
          </p:cNvPr>
          <p:cNvSpPr txBox="1"/>
          <p:nvPr/>
        </p:nvSpPr>
        <p:spPr>
          <a:xfrm>
            <a:off x="10237694" y="4589929"/>
            <a:ext cx="1595718" cy="369332"/>
          </a:xfrm>
          <a:prstGeom prst="rect">
            <a:avLst/>
          </a:prstGeom>
          <a:noFill/>
        </p:spPr>
        <p:txBody>
          <a:bodyPr wrap="square" rtlCol="0">
            <a:spAutoFit/>
          </a:bodyPr>
          <a:lstStyle/>
          <a:p>
            <a:r>
              <a:rPr lang="en-GB" dirty="0">
                <a:solidFill>
                  <a:srgbClr val="FF0000"/>
                </a:solidFill>
              </a:rPr>
              <a:t>ALFA/TOTEM</a:t>
            </a:r>
          </a:p>
        </p:txBody>
      </p:sp>
      <p:sp>
        <p:nvSpPr>
          <p:cNvPr id="7" name="TextBox 6">
            <a:extLst>
              <a:ext uri="{FF2B5EF4-FFF2-40B4-BE49-F238E27FC236}">
                <a16:creationId xmlns:a16="http://schemas.microsoft.com/office/drawing/2014/main" id="{22FC02D4-42B7-4B49-BFDC-3B50597A5BFB}"/>
              </a:ext>
            </a:extLst>
          </p:cNvPr>
          <p:cNvSpPr txBox="1"/>
          <p:nvPr/>
        </p:nvSpPr>
        <p:spPr>
          <a:xfrm>
            <a:off x="3424518" y="4718552"/>
            <a:ext cx="1380564" cy="369332"/>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F1F94F65-A10D-4915-B7CB-954D394E4CC3}"/>
              </a:ext>
            </a:extLst>
          </p:cNvPr>
          <p:cNvSpPr txBox="1"/>
          <p:nvPr/>
        </p:nvSpPr>
        <p:spPr>
          <a:xfrm>
            <a:off x="9923930" y="4905472"/>
            <a:ext cx="2294965" cy="338554"/>
          </a:xfrm>
          <a:prstGeom prst="rect">
            <a:avLst/>
          </a:prstGeom>
          <a:noFill/>
        </p:spPr>
        <p:txBody>
          <a:bodyPr wrap="square" rtlCol="0">
            <a:spAutoFit/>
          </a:bodyPr>
          <a:lstStyle/>
          <a:p>
            <a:r>
              <a:rPr lang="en-GB" sz="1600" dirty="0">
                <a:solidFill>
                  <a:schemeClr val="accent1">
                    <a:lumMod val="75000"/>
                  </a:schemeClr>
                </a:solidFill>
              </a:rPr>
              <a:t>(Radiation tolerance)</a:t>
            </a:r>
          </a:p>
        </p:txBody>
      </p:sp>
      <p:sp>
        <p:nvSpPr>
          <p:cNvPr id="3" name="TextBox 2">
            <a:extLst>
              <a:ext uri="{FF2B5EF4-FFF2-40B4-BE49-F238E27FC236}">
                <a16:creationId xmlns:a16="http://schemas.microsoft.com/office/drawing/2014/main" id="{A5570F86-8F09-4397-AE5C-B5733698A4DB}"/>
              </a:ext>
            </a:extLst>
          </p:cNvPr>
          <p:cNvSpPr txBox="1"/>
          <p:nvPr/>
        </p:nvSpPr>
        <p:spPr>
          <a:xfrm>
            <a:off x="7747747" y="5862510"/>
            <a:ext cx="1918447" cy="369332"/>
          </a:xfrm>
          <a:prstGeom prst="rect">
            <a:avLst/>
          </a:prstGeom>
          <a:noFill/>
        </p:spPr>
        <p:txBody>
          <a:bodyPr wrap="square" rtlCol="0">
            <a:spAutoFit/>
          </a:bodyPr>
          <a:lstStyle/>
          <a:p>
            <a:r>
              <a:rPr lang="en-GB" dirty="0">
                <a:solidFill>
                  <a:srgbClr val="002060"/>
                </a:solidFill>
              </a:rPr>
              <a:t>Threshold scan.</a:t>
            </a:r>
          </a:p>
        </p:txBody>
      </p:sp>
      <p:pic>
        <p:nvPicPr>
          <p:cNvPr id="9" name="Picture 11" descr="A picture containing text&#10;&#10;Description automatically generated">
            <a:extLst>
              <a:ext uri="{FF2B5EF4-FFF2-40B4-BE49-F238E27FC236}">
                <a16:creationId xmlns:a16="http://schemas.microsoft.com/office/drawing/2014/main" id="{612BC79C-910A-468D-AE2B-F40A8E3D0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8315" y="6071585"/>
            <a:ext cx="238089" cy="39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29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B0A0FD1-312C-47BB-9339-CA97A3F74472}"/>
              </a:ext>
            </a:extLst>
          </p:cNvPr>
          <p:cNvSpPr>
            <a:spLocks noGrp="1"/>
          </p:cNvSpPr>
          <p:nvPr>
            <p:ph type="sldNum" sz="quarter" idx="12"/>
          </p:nvPr>
        </p:nvSpPr>
        <p:spPr/>
        <p:txBody>
          <a:bodyPr/>
          <a:lstStyle/>
          <a:p>
            <a:pPr>
              <a:defRPr/>
            </a:pPr>
            <a:fld id="{06B3EE1C-911F-4EED-84E3-9F1B61750DFB}" type="slidenum">
              <a:rPr lang="en-GB" altLang="en-US"/>
              <a:pPr>
                <a:defRPr/>
              </a:pPr>
              <a:t>20</a:t>
            </a:fld>
            <a:endParaRPr lang="en-GB" altLang="en-US" dirty="0"/>
          </a:p>
        </p:txBody>
      </p:sp>
      <p:pic>
        <p:nvPicPr>
          <p:cNvPr id="22531" name="Picture 4">
            <a:extLst>
              <a:ext uri="{FF2B5EF4-FFF2-40B4-BE49-F238E27FC236}">
                <a16:creationId xmlns:a16="http://schemas.microsoft.com/office/drawing/2014/main" id="{2CE1773A-A0B4-4FCD-9273-54B8F2D66C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735" b="2138"/>
          <a:stretch/>
        </p:blipFill>
        <p:spPr bwMode="auto">
          <a:xfrm>
            <a:off x="1156447" y="188913"/>
            <a:ext cx="8910919" cy="65011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1FD42028-C9BE-4D8C-9AFC-9C0490098151}"/>
              </a:ext>
            </a:extLst>
          </p:cNvPr>
          <p:cNvSpPr>
            <a:spLocks noGrp="1"/>
          </p:cNvSpPr>
          <p:nvPr>
            <p:ph type="sldNum" sz="quarter" idx="12"/>
          </p:nvPr>
        </p:nvSpPr>
        <p:spPr/>
        <p:txBody>
          <a:bodyPr/>
          <a:lstStyle/>
          <a:p>
            <a:pPr>
              <a:defRPr/>
            </a:pPr>
            <a:fld id="{70BACE4E-5337-46AB-92D6-4B7E1EC0F0CD}" type="slidenum">
              <a:rPr lang="en-GB" altLang="en-US"/>
              <a:pPr>
                <a:defRPr/>
              </a:pPr>
              <a:t>21</a:t>
            </a:fld>
            <a:endParaRPr lang="en-GB" altLang="en-US" dirty="0"/>
          </a:p>
        </p:txBody>
      </p:sp>
      <p:pic>
        <p:nvPicPr>
          <p:cNvPr id="23555" name="Picture 2">
            <a:extLst>
              <a:ext uri="{FF2B5EF4-FFF2-40B4-BE49-F238E27FC236}">
                <a16:creationId xmlns:a16="http://schemas.microsoft.com/office/drawing/2014/main" id="{176C6A8D-B51B-49BD-962E-E15A6D236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50" b="5441"/>
          <a:stretch>
            <a:fillRect/>
          </a:stretch>
        </p:blipFill>
        <p:spPr bwMode="auto">
          <a:xfrm>
            <a:off x="1524000" y="1"/>
            <a:ext cx="8820150" cy="613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 Box 3">
            <a:extLst>
              <a:ext uri="{FF2B5EF4-FFF2-40B4-BE49-F238E27FC236}">
                <a16:creationId xmlns:a16="http://schemas.microsoft.com/office/drawing/2014/main" id="{37E9FC30-D5E1-407F-8420-642DA68E0663}"/>
              </a:ext>
            </a:extLst>
          </p:cNvPr>
          <p:cNvSpPr txBox="1">
            <a:spLocks noChangeArrowheads="1"/>
          </p:cNvSpPr>
          <p:nvPr/>
        </p:nvSpPr>
        <p:spPr bwMode="auto">
          <a:xfrm>
            <a:off x="7246938" y="908051"/>
            <a:ext cx="2736850" cy="307777"/>
          </a:xfrm>
          <a:prstGeom prst="rect">
            <a:avLst/>
          </a:prstGeom>
          <a:solidFill>
            <a:srgbClr val="00FFFF">
              <a:alpha val="32941"/>
            </a:srgbClr>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1" dirty="0">
                <a:solidFill>
                  <a:schemeClr val="accent2"/>
                </a:solidFill>
                <a:latin typeface="Lucida Bright" panose="02040602050505020304" pitchFamily="18" charset="0"/>
              </a:rPr>
              <a:t>is this easy to understand ?</a:t>
            </a:r>
            <a:endParaRPr lang="en-US" altLang="en-US" sz="1400" b="1" dirty="0">
              <a:solidFill>
                <a:schemeClr val="accent2"/>
              </a:solidFill>
              <a:latin typeface="Lucida Bright" panose="02040602050505020304" pitchFamily="18" charset="0"/>
            </a:endParaRPr>
          </a:p>
        </p:txBody>
      </p:sp>
      <p:pic>
        <p:nvPicPr>
          <p:cNvPr id="23557" name="Picture 4">
            <a:extLst>
              <a:ext uri="{FF2B5EF4-FFF2-40B4-BE49-F238E27FC236}">
                <a16:creationId xmlns:a16="http://schemas.microsoft.com/office/drawing/2014/main" id="{5422ECFC-4C5E-4422-AAFF-95A5E0787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639" y="908050"/>
            <a:ext cx="236537"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5">
            <a:extLst>
              <a:ext uri="{FF2B5EF4-FFF2-40B4-BE49-F238E27FC236}">
                <a16:creationId xmlns:a16="http://schemas.microsoft.com/office/drawing/2014/main" id="{29758D16-D13A-4011-90F8-2B551924363A}"/>
              </a:ext>
            </a:extLst>
          </p:cNvPr>
          <p:cNvSpPr txBox="1">
            <a:spLocks noChangeArrowheads="1"/>
          </p:cNvSpPr>
          <p:nvPr/>
        </p:nvSpPr>
        <p:spPr bwMode="auto">
          <a:xfrm>
            <a:off x="2044327" y="5943600"/>
            <a:ext cx="7395507" cy="584775"/>
          </a:xfrm>
          <a:prstGeom prst="rect">
            <a:avLst/>
          </a:prstGeom>
          <a:solidFill>
            <a:schemeClr val="accent6">
              <a:lumMod val="75000"/>
              <a:alpha val="94116"/>
            </a:schemeClr>
          </a:solidFill>
          <a:ln w="9525">
            <a:solidFill>
              <a:schemeClr val="tx1"/>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600" b="1" dirty="0">
                <a:solidFill>
                  <a:schemeClr val="bg1"/>
                </a:solidFill>
                <a:latin typeface="Lucida Bright" panose="02040602050505020304" pitchFamily="18" charset="0"/>
              </a:rPr>
              <a:t>Was popular (among the more formal community)  MHV- technique</a:t>
            </a:r>
          </a:p>
          <a:p>
            <a:pPr eaLnBrk="1" hangingPunct="1">
              <a:spcBef>
                <a:spcPct val="0"/>
              </a:spcBef>
              <a:buFontTx/>
              <a:buNone/>
            </a:pPr>
            <a:r>
              <a:rPr lang="en-US" altLang="en-US" sz="1600" b="1" dirty="0">
                <a:solidFill>
                  <a:schemeClr val="bg1"/>
                </a:solidFill>
                <a:latin typeface="Lucida Bright" panose="02040602050505020304" pitchFamily="18" charset="0"/>
              </a:rPr>
              <a:t>Nowadays the  enthusiasm  has a bit faded away- other approaches</a:t>
            </a:r>
          </a:p>
        </p:txBody>
      </p:sp>
      <p:pic>
        <p:nvPicPr>
          <p:cNvPr id="23559" name="Picture 6">
            <a:extLst>
              <a:ext uri="{FF2B5EF4-FFF2-40B4-BE49-F238E27FC236}">
                <a16:creationId xmlns:a16="http://schemas.microsoft.com/office/drawing/2014/main" id="{32F6316F-CC24-42DC-AEED-B8A15007A0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221" t="28099" r="28877" b="-2995"/>
          <a:stretch>
            <a:fillRect/>
          </a:stretch>
        </p:blipFill>
        <p:spPr bwMode="auto">
          <a:xfrm>
            <a:off x="9767888" y="5876926"/>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0943D1-72A9-4A90-9E6F-DF26541555B9}"/>
              </a:ext>
            </a:extLst>
          </p:cNvPr>
          <p:cNvSpPr>
            <a:spLocks noGrp="1"/>
          </p:cNvSpPr>
          <p:nvPr>
            <p:ph type="sldNum" sz="quarter" idx="12"/>
          </p:nvPr>
        </p:nvSpPr>
        <p:spPr/>
        <p:txBody>
          <a:bodyPr/>
          <a:lstStyle/>
          <a:p>
            <a:pPr>
              <a:defRPr/>
            </a:pPr>
            <a:fld id="{B9B532F9-CD58-4C70-8B65-C85FB473D8DF}" type="slidenum">
              <a:rPr lang="en-GB" altLang="en-US"/>
              <a:pPr>
                <a:defRPr/>
              </a:pPr>
              <a:t>22</a:t>
            </a:fld>
            <a:endParaRPr lang="en-GB" altLang="en-US" dirty="0"/>
          </a:p>
        </p:txBody>
      </p:sp>
      <p:pic>
        <p:nvPicPr>
          <p:cNvPr id="67587" name="Picture 4">
            <a:extLst>
              <a:ext uri="{FF2B5EF4-FFF2-40B4-BE49-F238E27FC236}">
                <a16:creationId xmlns:a16="http://schemas.microsoft.com/office/drawing/2014/main" id="{34429452-2E58-438E-99AB-4764BDCBC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25" y="314138"/>
            <a:ext cx="8205788" cy="59674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AutoShape 5">
            <a:extLst>
              <a:ext uri="{FF2B5EF4-FFF2-40B4-BE49-F238E27FC236}">
                <a16:creationId xmlns:a16="http://schemas.microsoft.com/office/drawing/2014/main" id="{A51821FF-A0B6-4B16-BB9A-6341757462B5}"/>
              </a:ext>
            </a:extLst>
          </p:cNvPr>
          <p:cNvSpPr>
            <a:spLocks noChangeArrowheads="1"/>
          </p:cNvSpPr>
          <p:nvPr/>
        </p:nvSpPr>
        <p:spPr bwMode="auto">
          <a:xfrm>
            <a:off x="2135187" y="2997199"/>
            <a:ext cx="8208963" cy="1001059"/>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400" dirty="0">
              <a:latin typeface="Lucida Bright" panose="02040602050505020304" pitchFamily="18" charset="0"/>
            </a:endParaRPr>
          </a:p>
        </p:txBody>
      </p:sp>
      <p:pic>
        <p:nvPicPr>
          <p:cNvPr id="6" name="Picture 5">
            <a:extLst>
              <a:ext uri="{FF2B5EF4-FFF2-40B4-BE49-F238E27FC236}">
                <a16:creationId xmlns:a16="http://schemas.microsoft.com/office/drawing/2014/main" id="{623C19AE-ECD2-49AD-A54C-291DA0B75CAE}"/>
              </a:ext>
            </a:extLst>
          </p:cNvPr>
          <p:cNvPicPr>
            <a:picLocks noChangeAspect="1"/>
          </p:cNvPicPr>
          <p:nvPr/>
        </p:nvPicPr>
        <p:blipFill rotWithShape="1">
          <a:blip r:embed="rId3"/>
          <a:srcRect l="30956" t="71111" r="36323" b="26405"/>
          <a:stretch/>
        </p:blipFill>
        <p:spPr>
          <a:xfrm>
            <a:off x="3769703" y="177835"/>
            <a:ext cx="7584097" cy="323815"/>
          </a:xfrm>
          <a:prstGeom prst="rect">
            <a:avLst/>
          </a:prstGeom>
          <a:ln w="38100">
            <a:solidFill>
              <a:schemeClr val="accent6">
                <a:lumMod val="75000"/>
              </a:schemeClr>
            </a:solidFill>
          </a:ln>
        </p:spPr>
      </p:pic>
      <p:pic>
        <p:nvPicPr>
          <p:cNvPr id="10" name="Picture 9">
            <a:extLst>
              <a:ext uri="{FF2B5EF4-FFF2-40B4-BE49-F238E27FC236}">
                <a16:creationId xmlns:a16="http://schemas.microsoft.com/office/drawing/2014/main" id="{4F97D125-566B-4585-95FC-E0D001CE1549}"/>
              </a:ext>
            </a:extLst>
          </p:cNvPr>
          <p:cNvPicPr>
            <a:picLocks noChangeAspect="1"/>
          </p:cNvPicPr>
          <p:nvPr/>
        </p:nvPicPr>
        <p:blipFill rotWithShape="1">
          <a:blip r:embed="rId3"/>
          <a:srcRect l="69687" t="56188" r="18197" b="30217"/>
          <a:stretch/>
        </p:blipFill>
        <p:spPr>
          <a:xfrm>
            <a:off x="9922223" y="1376057"/>
            <a:ext cx="2180130" cy="1376107"/>
          </a:xfrm>
          <a:prstGeom prst="rect">
            <a:avLst/>
          </a:prstGeom>
          <a:solidFill>
            <a:schemeClr val="accent1"/>
          </a:solidFill>
          <a:ln>
            <a:solidFill>
              <a:schemeClr val="accent5">
                <a:lumMod val="75000"/>
              </a:schemeClr>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C11FC70-1C94-4F7D-81DE-DDDCAECD8152}"/>
              </a:ext>
            </a:extLst>
          </p:cNvPr>
          <p:cNvSpPr>
            <a:spLocks noGrp="1"/>
          </p:cNvSpPr>
          <p:nvPr>
            <p:ph type="sldNum" sz="quarter" idx="12"/>
          </p:nvPr>
        </p:nvSpPr>
        <p:spPr/>
        <p:txBody>
          <a:bodyPr/>
          <a:lstStyle/>
          <a:p>
            <a:pPr>
              <a:defRPr/>
            </a:pPr>
            <a:fld id="{385262BC-CF2E-42ED-B336-4DEB5E420363}" type="slidenum">
              <a:rPr lang="en-GB" altLang="en-US"/>
              <a:pPr>
                <a:defRPr/>
              </a:pPr>
              <a:t>23</a:t>
            </a:fld>
            <a:endParaRPr lang="en-GB" altLang="en-US" dirty="0"/>
          </a:p>
        </p:txBody>
      </p:sp>
      <p:pic>
        <p:nvPicPr>
          <p:cNvPr id="24579" name="Picture 4">
            <a:extLst>
              <a:ext uri="{FF2B5EF4-FFF2-40B4-BE49-F238E27FC236}">
                <a16:creationId xmlns:a16="http://schemas.microsoft.com/office/drawing/2014/main" id="{F43E7A7B-4C1B-4ADA-AB3A-5B958D659B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16" b="2746"/>
          <a:stretch/>
        </p:blipFill>
        <p:spPr bwMode="auto">
          <a:xfrm>
            <a:off x="1774826" y="115889"/>
            <a:ext cx="8319433" cy="624046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B43AEF84-A355-409A-885D-26E91198122E}"/>
              </a:ext>
            </a:extLst>
          </p:cNvPr>
          <p:cNvSpPr txBox="1"/>
          <p:nvPr/>
        </p:nvSpPr>
        <p:spPr>
          <a:xfrm>
            <a:off x="7715892" y="2065109"/>
            <a:ext cx="1160979" cy="365125"/>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1225370A-2F81-4A48-A3CC-B79EC74F5196}"/>
              </a:ext>
            </a:extLst>
          </p:cNvPr>
          <p:cNvSpPr>
            <a:spLocks noGrp="1"/>
          </p:cNvSpPr>
          <p:nvPr>
            <p:ph type="sldNum" sz="quarter" idx="12"/>
          </p:nvPr>
        </p:nvSpPr>
        <p:spPr/>
        <p:txBody>
          <a:bodyPr/>
          <a:lstStyle/>
          <a:p>
            <a:pPr>
              <a:defRPr/>
            </a:pPr>
            <a:fld id="{A4742E59-DCEA-4889-BED5-D62AFD4C20D2}" type="slidenum">
              <a:rPr lang="en-GB" altLang="en-US"/>
              <a:pPr>
                <a:defRPr/>
              </a:pPr>
              <a:t>24</a:t>
            </a:fld>
            <a:endParaRPr lang="en-GB" altLang="en-US" dirty="0"/>
          </a:p>
        </p:txBody>
      </p:sp>
      <p:pic>
        <p:nvPicPr>
          <p:cNvPr id="25603" name="Picture 4">
            <a:extLst>
              <a:ext uri="{FF2B5EF4-FFF2-40B4-BE49-F238E27FC236}">
                <a16:creationId xmlns:a16="http://schemas.microsoft.com/office/drawing/2014/main" id="{615A8A0D-6BD9-4687-8F3D-B28193D050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56" t="1" r="-1" b="1711"/>
          <a:stretch/>
        </p:blipFill>
        <p:spPr bwMode="auto">
          <a:xfrm>
            <a:off x="1524000" y="134466"/>
            <a:ext cx="8675688" cy="57912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55130D3B-99E9-44EA-B968-8D1071688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6" t="33360" r="6140" b="51533"/>
          <a:stretch/>
        </p:blipFill>
        <p:spPr bwMode="auto">
          <a:xfrm>
            <a:off x="2306320" y="5374640"/>
            <a:ext cx="7579360" cy="944880"/>
          </a:xfrm>
          <a:prstGeom prst="rect">
            <a:avLst/>
          </a:prstGeom>
          <a:noFill/>
          <a:ln w="38100">
            <a:solidFill>
              <a:schemeClr val="accent6">
                <a:lumMod val="75000"/>
              </a:schemeClr>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CD3A7-DECB-44B2-AFCB-AC210F9C15F1}"/>
              </a:ext>
            </a:extLst>
          </p:cNvPr>
          <p:cNvPicPr>
            <a:picLocks noChangeAspect="1"/>
          </p:cNvPicPr>
          <p:nvPr/>
        </p:nvPicPr>
        <p:blipFill>
          <a:blip r:embed="rId2"/>
          <a:stretch>
            <a:fillRect/>
          </a:stretch>
        </p:blipFill>
        <p:spPr>
          <a:xfrm>
            <a:off x="1057836" y="265738"/>
            <a:ext cx="8892988" cy="6438672"/>
          </a:xfrm>
          <a:prstGeom prst="rect">
            <a:avLst/>
          </a:prstGeom>
        </p:spPr>
      </p:pic>
      <p:sp>
        <p:nvSpPr>
          <p:cNvPr id="2" name="Slide Number Placeholder 1">
            <a:extLst>
              <a:ext uri="{FF2B5EF4-FFF2-40B4-BE49-F238E27FC236}">
                <a16:creationId xmlns:a16="http://schemas.microsoft.com/office/drawing/2014/main" id="{77856D1B-02B7-47C4-93D8-B09BE8D76BB7}"/>
              </a:ext>
            </a:extLst>
          </p:cNvPr>
          <p:cNvSpPr>
            <a:spLocks noGrp="1"/>
          </p:cNvSpPr>
          <p:nvPr>
            <p:ph type="sldNum" sz="quarter" idx="12"/>
          </p:nvPr>
        </p:nvSpPr>
        <p:spPr>
          <a:xfrm>
            <a:off x="8610600" y="6356350"/>
            <a:ext cx="2743200" cy="365125"/>
          </a:xfrm>
        </p:spPr>
        <p:txBody>
          <a:bodyPr>
            <a:normAutofit/>
          </a:bodyPr>
          <a:lstStyle/>
          <a:p>
            <a:pPr>
              <a:spcAft>
                <a:spcPts val="600"/>
              </a:spcAft>
            </a:pPr>
            <a:fld id="{810F5E82-72E1-4C4C-94B5-02949C7C5A49}" type="slidenum">
              <a:rPr lang="en-GB" smtClean="0"/>
              <a:pPr>
                <a:spcAft>
                  <a:spcPts val="600"/>
                </a:spcAft>
              </a:pPr>
              <a:t>25</a:t>
            </a:fld>
            <a:endParaRPr lang="en-GB" dirty="0"/>
          </a:p>
        </p:txBody>
      </p:sp>
      <p:sp>
        <p:nvSpPr>
          <p:cNvPr id="5" name="TextBox 4">
            <a:extLst>
              <a:ext uri="{FF2B5EF4-FFF2-40B4-BE49-F238E27FC236}">
                <a16:creationId xmlns:a16="http://schemas.microsoft.com/office/drawing/2014/main" id="{6CCF8F69-E362-40FA-8682-704F5472CC61}"/>
              </a:ext>
            </a:extLst>
          </p:cNvPr>
          <p:cNvSpPr txBox="1"/>
          <p:nvPr/>
        </p:nvSpPr>
        <p:spPr>
          <a:xfrm>
            <a:off x="2106706" y="628285"/>
            <a:ext cx="2097741" cy="546091"/>
          </a:xfrm>
          <a:prstGeom prst="rect">
            <a:avLst/>
          </a:prstGeom>
          <a:solidFill>
            <a:schemeClr val="bg1"/>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E06C9668-6597-4FC5-962E-47D751EFA509}"/>
              </a:ext>
            </a:extLst>
          </p:cNvPr>
          <p:cNvSpPr txBox="1"/>
          <p:nvPr/>
        </p:nvSpPr>
        <p:spPr>
          <a:xfrm>
            <a:off x="3729318" y="502024"/>
            <a:ext cx="5047129" cy="672352"/>
          </a:xfrm>
          <a:prstGeom prst="rect">
            <a:avLst/>
          </a:prstGeom>
          <a:noFill/>
          <a:ln w="57150">
            <a:solidFill>
              <a:schemeClr val="accent6">
                <a:lumMod val="75000"/>
              </a:schemeClr>
            </a:solidFill>
          </a:ln>
        </p:spPr>
        <p:txBody>
          <a:bodyPr wrap="square" rtlCol="0">
            <a:spAutoFit/>
          </a:bodyPr>
          <a:lstStyle/>
          <a:p>
            <a:endParaRPr lang="en-GB" dirty="0"/>
          </a:p>
        </p:txBody>
      </p:sp>
    </p:spTree>
    <p:extLst>
      <p:ext uri="{BB962C8B-B14F-4D97-AF65-F5344CB8AC3E}">
        <p14:creationId xmlns:p14="http://schemas.microsoft.com/office/powerpoint/2010/main" val="1335729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5FDAD6-E7EE-47AB-AA43-EC441AD11889}"/>
              </a:ext>
            </a:extLst>
          </p:cNvPr>
          <p:cNvSpPr>
            <a:spLocks noGrp="1"/>
          </p:cNvSpPr>
          <p:nvPr>
            <p:ph type="sldNum" sz="quarter" idx="12"/>
          </p:nvPr>
        </p:nvSpPr>
        <p:spPr/>
        <p:txBody>
          <a:bodyPr/>
          <a:lstStyle/>
          <a:p>
            <a:fld id="{810F5E82-72E1-4C4C-94B5-02949C7C5A49}" type="slidenum">
              <a:rPr lang="en-GB" smtClean="0"/>
              <a:t>26</a:t>
            </a:fld>
            <a:endParaRPr lang="en-GB" dirty="0"/>
          </a:p>
        </p:txBody>
      </p:sp>
      <p:pic>
        <p:nvPicPr>
          <p:cNvPr id="4" name="Picture 3">
            <a:extLst>
              <a:ext uri="{FF2B5EF4-FFF2-40B4-BE49-F238E27FC236}">
                <a16:creationId xmlns:a16="http://schemas.microsoft.com/office/drawing/2014/main" id="{55763287-4CD9-43D2-A9E8-7A391A2CF8B1}"/>
              </a:ext>
            </a:extLst>
          </p:cNvPr>
          <p:cNvPicPr>
            <a:picLocks noChangeAspect="1"/>
          </p:cNvPicPr>
          <p:nvPr/>
        </p:nvPicPr>
        <p:blipFill>
          <a:blip r:embed="rId3"/>
          <a:stretch>
            <a:fillRect/>
          </a:stretch>
        </p:blipFill>
        <p:spPr>
          <a:xfrm>
            <a:off x="1801909" y="-17498"/>
            <a:ext cx="8005480" cy="5872018"/>
          </a:xfrm>
          <a:prstGeom prst="rect">
            <a:avLst/>
          </a:prstGeom>
        </p:spPr>
      </p:pic>
      <p:sp>
        <p:nvSpPr>
          <p:cNvPr id="5" name="TextBox 4">
            <a:extLst>
              <a:ext uri="{FF2B5EF4-FFF2-40B4-BE49-F238E27FC236}">
                <a16:creationId xmlns:a16="http://schemas.microsoft.com/office/drawing/2014/main" id="{5C33BD75-6609-4444-89ED-9BB896553739}"/>
              </a:ext>
            </a:extLst>
          </p:cNvPr>
          <p:cNvSpPr txBox="1"/>
          <p:nvPr/>
        </p:nvSpPr>
        <p:spPr>
          <a:xfrm>
            <a:off x="2008093" y="537882"/>
            <a:ext cx="448235" cy="369332"/>
          </a:xfrm>
          <a:prstGeom prst="rect">
            <a:avLst/>
          </a:prstGeom>
          <a:solidFill>
            <a:schemeClr val="bg1"/>
          </a:solidFill>
          <a:ln>
            <a:solidFill>
              <a:schemeClr val="bg1"/>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D63FFDEF-7C90-4A3A-983D-5CDEF97293E4}"/>
              </a:ext>
            </a:extLst>
          </p:cNvPr>
          <p:cNvSpPr txBox="1"/>
          <p:nvPr/>
        </p:nvSpPr>
        <p:spPr>
          <a:xfrm>
            <a:off x="2259106" y="2034988"/>
            <a:ext cx="1030941" cy="627530"/>
          </a:xfrm>
          <a:prstGeom prst="rect">
            <a:avLst/>
          </a:prstGeom>
          <a:solidFill>
            <a:schemeClr val="bg1"/>
          </a:solidFill>
          <a:ln>
            <a:solidFill>
              <a:schemeClr val="bg1"/>
            </a:solidFill>
          </a:ln>
        </p:spPr>
        <p:txBody>
          <a:bodyPr wrap="square" rtlCol="0">
            <a:spAutoFit/>
          </a:bodyPr>
          <a:lstStyle/>
          <a:p>
            <a:endParaRPr lang="en-GB" dirty="0"/>
          </a:p>
        </p:txBody>
      </p:sp>
      <p:pic>
        <p:nvPicPr>
          <p:cNvPr id="7" name="Picture 6">
            <a:extLst>
              <a:ext uri="{FF2B5EF4-FFF2-40B4-BE49-F238E27FC236}">
                <a16:creationId xmlns:a16="http://schemas.microsoft.com/office/drawing/2014/main" id="{01B9F9D3-4FE1-4806-8079-6C3B9241796F}"/>
              </a:ext>
            </a:extLst>
          </p:cNvPr>
          <p:cNvPicPr>
            <a:picLocks noChangeAspect="1"/>
          </p:cNvPicPr>
          <p:nvPr/>
        </p:nvPicPr>
        <p:blipFill>
          <a:blip r:embed="rId4"/>
          <a:stretch>
            <a:fillRect/>
          </a:stretch>
        </p:blipFill>
        <p:spPr>
          <a:xfrm>
            <a:off x="10563667" y="314395"/>
            <a:ext cx="669110" cy="436623"/>
          </a:xfrm>
          <a:prstGeom prst="rect">
            <a:avLst/>
          </a:prstGeom>
        </p:spPr>
      </p:pic>
      <p:sp>
        <p:nvSpPr>
          <p:cNvPr id="8" name="TextBox 7">
            <a:extLst>
              <a:ext uri="{FF2B5EF4-FFF2-40B4-BE49-F238E27FC236}">
                <a16:creationId xmlns:a16="http://schemas.microsoft.com/office/drawing/2014/main" id="{628653DD-4CA5-4388-BDF9-E2CDF611DE4F}"/>
              </a:ext>
            </a:extLst>
          </p:cNvPr>
          <p:cNvSpPr txBox="1"/>
          <p:nvPr/>
        </p:nvSpPr>
        <p:spPr>
          <a:xfrm>
            <a:off x="3048001" y="4769224"/>
            <a:ext cx="1550894" cy="378295"/>
          </a:xfrm>
          <a:prstGeom prst="rect">
            <a:avLst/>
          </a:prstGeom>
          <a:solidFill>
            <a:schemeClr val="bg1"/>
          </a:solidFill>
          <a:ln>
            <a:solidFill>
              <a:schemeClr val="bg1"/>
            </a:solidFill>
          </a:ln>
        </p:spPr>
        <p:txBody>
          <a:bodyPr wrap="square" rtlCol="0">
            <a:spAutoFit/>
          </a:bodyPr>
          <a:lstStyle/>
          <a:p>
            <a:endParaRPr lang="en-GB" dirty="0"/>
          </a:p>
        </p:txBody>
      </p:sp>
      <p:sp>
        <p:nvSpPr>
          <p:cNvPr id="3" name="TextBox 2">
            <a:extLst>
              <a:ext uri="{FF2B5EF4-FFF2-40B4-BE49-F238E27FC236}">
                <a16:creationId xmlns:a16="http://schemas.microsoft.com/office/drawing/2014/main" id="{59869DAD-3C0C-4FAF-83B9-491BA7A8D36F}"/>
              </a:ext>
            </a:extLst>
          </p:cNvPr>
          <p:cNvSpPr txBox="1"/>
          <p:nvPr/>
        </p:nvSpPr>
        <p:spPr>
          <a:xfrm>
            <a:off x="2886636" y="6069106"/>
            <a:ext cx="8722658" cy="369332"/>
          </a:xfrm>
          <a:prstGeom prst="rect">
            <a:avLst/>
          </a:prstGeom>
          <a:noFill/>
          <a:ln w="57150">
            <a:solidFill>
              <a:srgbClr val="00B050"/>
            </a:solidFill>
          </a:ln>
        </p:spPr>
        <p:txBody>
          <a:bodyPr wrap="square" rtlCol="0">
            <a:spAutoFit/>
          </a:bodyPr>
          <a:lstStyle/>
          <a:p>
            <a:r>
              <a:rPr lang="en-GB" dirty="0"/>
              <a:t>Of special interest: searching for the structures in </a:t>
            </a:r>
          </a:p>
        </p:txBody>
      </p:sp>
      <p:sp>
        <p:nvSpPr>
          <p:cNvPr id="11" name="TextBox 10">
            <a:extLst>
              <a:ext uri="{FF2B5EF4-FFF2-40B4-BE49-F238E27FC236}">
                <a16:creationId xmlns:a16="http://schemas.microsoft.com/office/drawing/2014/main" id="{785E1F7F-44C0-481F-9611-EF1405FC2BFE}"/>
              </a:ext>
            </a:extLst>
          </p:cNvPr>
          <p:cNvSpPr txBox="1"/>
          <p:nvPr/>
        </p:nvSpPr>
        <p:spPr>
          <a:xfrm>
            <a:off x="7628961" y="6077179"/>
            <a:ext cx="6096000" cy="369332"/>
          </a:xfrm>
          <a:prstGeom prst="rect">
            <a:avLst/>
          </a:prstGeom>
          <a:noFill/>
        </p:spPr>
        <p:txBody>
          <a:bodyPr wrap="square">
            <a:spAutoFit/>
          </a:bodyPr>
          <a:lstStyle/>
          <a:p>
            <a:r>
              <a:rPr lang="en-GB" dirty="0"/>
              <a:t>J/</a:t>
            </a:r>
            <a:r>
              <a:rPr lang="el-GR" dirty="0"/>
              <a:t>ψ</a:t>
            </a:r>
            <a:r>
              <a:rPr lang="en-GB" dirty="0"/>
              <a:t>J/</a:t>
            </a:r>
            <a:r>
              <a:rPr lang="el-GR" dirty="0"/>
              <a:t>ψ</a:t>
            </a:r>
            <a:r>
              <a:rPr lang="en-GB" dirty="0"/>
              <a:t>  spectrum in the CEP environment.</a:t>
            </a:r>
          </a:p>
        </p:txBody>
      </p:sp>
      <p:pic>
        <p:nvPicPr>
          <p:cNvPr id="12" name="Picture 16">
            <a:extLst>
              <a:ext uri="{FF2B5EF4-FFF2-40B4-BE49-F238E27FC236}">
                <a16:creationId xmlns:a16="http://schemas.microsoft.com/office/drawing/2014/main" id="{3E9084C8-5203-49FD-A1E9-4295E2843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75" t="60287" r="88182" b="32854"/>
          <a:stretch>
            <a:fillRect/>
          </a:stretch>
        </p:blipFill>
        <p:spPr bwMode="auto">
          <a:xfrm>
            <a:off x="2168248" y="6155485"/>
            <a:ext cx="447675" cy="2682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12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648E1-EB9E-494A-8EB0-CCD96BFBA89B}"/>
              </a:ext>
            </a:extLst>
          </p:cNvPr>
          <p:cNvSpPr>
            <a:spLocks noGrp="1"/>
          </p:cNvSpPr>
          <p:nvPr>
            <p:ph type="sldNum" sz="quarter" idx="12"/>
          </p:nvPr>
        </p:nvSpPr>
        <p:spPr/>
        <p:txBody>
          <a:bodyPr/>
          <a:lstStyle/>
          <a:p>
            <a:fld id="{810F5E82-72E1-4C4C-94B5-02949C7C5A49}" type="slidenum">
              <a:rPr lang="en-GB" smtClean="0"/>
              <a:t>27</a:t>
            </a:fld>
            <a:endParaRPr lang="en-GB" dirty="0"/>
          </a:p>
        </p:txBody>
      </p:sp>
      <p:sp>
        <p:nvSpPr>
          <p:cNvPr id="4" name="Text Box 22">
            <a:extLst>
              <a:ext uri="{FF2B5EF4-FFF2-40B4-BE49-F238E27FC236}">
                <a16:creationId xmlns:a16="http://schemas.microsoft.com/office/drawing/2014/main" id="{1AA9EEB2-D726-4C70-A1E1-50CB4A46798A}"/>
              </a:ext>
            </a:extLst>
          </p:cNvPr>
          <p:cNvSpPr txBox="1">
            <a:spLocks noChangeArrowheads="1"/>
          </p:cNvSpPr>
          <p:nvPr/>
        </p:nvSpPr>
        <p:spPr bwMode="auto">
          <a:xfrm>
            <a:off x="2814918" y="815787"/>
            <a:ext cx="4760258" cy="523220"/>
          </a:xfrm>
          <a:prstGeom prst="rect">
            <a:avLst/>
          </a:prstGeom>
          <a:solidFill>
            <a:schemeClr val="accent1"/>
          </a:solidFill>
          <a:ln>
            <a:noFill/>
          </a:ln>
        </p:spPr>
        <p:txBody>
          <a:bodyPr wrap="square">
            <a:spAutoFit/>
          </a:bodyPr>
          <a:lstStyle/>
          <a:p>
            <a:r>
              <a:rPr lang="en-GB" sz="2800" b="1" dirty="0">
                <a:solidFill>
                  <a:schemeClr val="bg1"/>
                </a:solidFill>
              </a:rPr>
              <a:t>OTHER SELECTED CEP TOPICS </a:t>
            </a:r>
          </a:p>
        </p:txBody>
      </p:sp>
    </p:spTree>
    <p:extLst>
      <p:ext uri="{BB962C8B-B14F-4D97-AF65-F5344CB8AC3E}">
        <p14:creationId xmlns:p14="http://schemas.microsoft.com/office/powerpoint/2010/main" val="983453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0EDFC0-9BC6-423C-9B48-D43ECF21086E}"/>
              </a:ext>
            </a:extLst>
          </p:cNvPr>
          <p:cNvSpPr>
            <a:spLocks noGrp="1"/>
          </p:cNvSpPr>
          <p:nvPr>
            <p:ph type="sldNum" sz="quarter" idx="12"/>
          </p:nvPr>
        </p:nvSpPr>
        <p:spPr/>
        <p:txBody>
          <a:bodyPr/>
          <a:lstStyle/>
          <a:p>
            <a:fld id="{810F5E82-72E1-4C4C-94B5-02949C7C5A49}" type="slidenum">
              <a:rPr lang="en-GB" smtClean="0"/>
              <a:t>28</a:t>
            </a:fld>
            <a:endParaRPr lang="en-GB" dirty="0"/>
          </a:p>
        </p:txBody>
      </p:sp>
      <p:pic>
        <p:nvPicPr>
          <p:cNvPr id="4" name="Picture 3">
            <a:extLst>
              <a:ext uri="{FF2B5EF4-FFF2-40B4-BE49-F238E27FC236}">
                <a16:creationId xmlns:a16="http://schemas.microsoft.com/office/drawing/2014/main" id="{A9E455FE-4C21-4FF6-BB89-16732BEF946B}"/>
              </a:ext>
            </a:extLst>
          </p:cNvPr>
          <p:cNvPicPr>
            <a:picLocks noChangeAspect="1"/>
          </p:cNvPicPr>
          <p:nvPr/>
        </p:nvPicPr>
        <p:blipFill>
          <a:blip r:embed="rId2"/>
          <a:stretch>
            <a:fillRect/>
          </a:stretch>
        </p:blipFill>
        <p:spPr>
          <a:xfrm>
            <a:off x="1649506" y="128412"/>
            <a:ext cx="9170894" cy="6807463"/>
          </a:xfrm>
          <a:prstGeom prst="rect">
            <a:avLst/>
          </a:prstGeom>
        </p:spPr>
      </p:pic>
    </p:spTree>
    <p:extLst>
      <p:ext uri="{BB962C8B-B14F-4D97-AF65-F5344CB8AC3E}">
        <p14:creationId xmlns:p14="http://schemas.microsoft.com/office/powerpoint/2010/main" val="2137407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3745DF6A-3782-42FE-8DA5-53B0B33657B2}"/>
              </a:ext>
            </a:extLst>
          </p:cNvPr>
          <p:cNvSpPr>
            <a:spLocks noGrp="1"/>
          </p:cNvSpPr>
          <p:nvPr>
            <p:ph type="sldNum" sz="quarter" idx="12"/>
          </p:nvPr>
        </p:nvSpPr>
        <p:spPr/>
        <p:txBody>
          <a:bodyPr/>
          <a:lstStyle/>
          <a:p>
            <a:pPr fontAlgn="base">
              <a:spcBef>
                <a:spcPct val="0"/>
              </a:spcBef>
              <a:spcAft>
                <a:spcPct val="0"/>
              </a:spcAft>
            </a:pPr>
            <a:fld id="{8BB8A169-1E9F-4D6C-8F25-5E94AF48F741}" type="slidenum">
              <a:rPr lang="en-GB" altLang="en-US" sz="1400">
                <a:solidFill>
                  <a:srgbClr val="000000"/>
                </a:solidFill>
                <a:latin typeface="Arial"/>
              </a:rPr>
              <a:pPr fontAlgn="base">
                <a:spcBef>
                  <a:spcPct val="0"/>
                </a:spcBef>
                <a:spcAft>
                  <a:spcPct val="0"/>
                </a:spcAft>
              </a:pPr>
              <a:t>29</a:t>
            </a:fld>
            <a:endParaRPr lang="en-GB" altLang="en-US" sz="1400" dirty="0">
              <a:solidFill>
                <a:srgbClr val="000000"/>
              </a:solidFill>
              <a:latin typeface="Arial"/>
            </a:endParaRPr>
          </a:p>
        </p:txBody>
      </p:sp>
      <p:pic>
        <p:nvPicPr>
          <p:cNvPr id="241668" name="Picture 4">
            <a:extLst>
              <a:ext uri="{FF2B5EF4-FFF2-40B4-BE49-F238E27FC236}">
                <a16:creationId xmlns:a16="http://schemas.microsoft.com/office/drawing/2014/main" id="{ACCEE050-6DF5-4AD1-91DA-210884CE0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5" r="4256" b="1292"/>
          <a:stretch>
            <a:fillRect/>
          </a:stretch>
        </p:blipFill>
        <p:spPr bwMode="auto">
          <a:xfrm>
            <a:off x="1759967" y="374904"/>
            <a:ext cx="7559675" cy="5543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1672" name="Text Box 8">
            <a:extLst>
              <a:ext uri="{FF2B5EF4-FFF2-40B4-BE49-F238E27FC236}">
                <a16:creationId xmlns:a16="http://schemas.microsoft.com/office/drawing/2014/main" id="{E77D3965-77BA-4538-AEE9-CE950BD2FFF0}"/>
              </a:ext>
            </a:extLst>
          </p:cNvPr>
          <p:cNvSpPr txBox="1">
            <a:spLocks noChangeArrowheads="1"/>
          </p:cNvSpPr>
          <p:nvPr/>
        </p:nvSpPr>
        <p:spPr bwMode="auto">
          <a:xfrm>
            <a:off x="978408" y="378183"/>
            <a:ext cx="36617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dirty="0">
                <a:solidFill>
                  <a:srgbClr val="FF3300"/>
                </a:solidFill>
                <a:latin typeface="Arial Black" panose="020B0A04020102020204" pitchFamily="34" charset="0"/>
                <a:sym typeface="Wingdings" panose="05000000000000000000" pitchFamily="2" charset="2"/>
              </a:rPr>
              <a:t></a:t>
            </a:r>
          </a:p>
        </p:txBody>
      </p:sp>
      <p:cxnSp>
        <p:nvCxnSpPr>
          <p:cNvPr id="3" name="Straight Connector 2">
            <a:extLst>
              <a:ext uri="{FF2B5EF4-FFF2-40B4-BE49-F238E27FC236}">
                <a16:creationId xmlns:a16="http://schemas.microsoft.com/office/drawing/2014/main" id="{447783CB-8713-4531-B6AA-99AA1CAA2A50}"/>
              </a:ext>
            </a:extLst>
          </p:cNvPr>
          <p:cNvCxnSpPr/>
          <p:nvPr/>
        </p:nvCxnSpPr>
        <p:spPr bwMode="auto">
          <a:xfrm>
            <a:off x="1993392" y="1472184"/>
            <a:ext cx="5449824" cy="0"/>
          </a:xfrm>
          <a:prstGeom prst="line">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31413A68-9A40-44B3-A86A-E3D6DA85B7BD}"/>
              </a:ext>
            </a:extLst>
          </p:cNvPr>
          <p:cNvCxnSpPr/>
          <p:nvPr/>
        </p:nvCxnSpPr>
        <p:spPr bwMode="auto">
          <a:xfrm>
            <a:off x="7379208" y="1499616"/>
            <a:ext cx="914400" cy="914400"/>
          </a:xfrm>
          <a:prstGeom prst="line">
            <a:avLst/>
          </a:pr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81B317CB-3F4B-414A-8CDA-A2361C59DC09}"/>
              </a:ext>
            </a:extLst>
          </p:cNvPr>
          <p:cNvCxnSpPr/>
          <p:nvPr/>
        </p:nvCxnSpPr>
        <p:spPr bwMode="auto">
          <a:xfrm>
            <a:off x="1993392" y="1847088"/>
            <a:ext cx="6135624" cy="0"/>
          </a:xfrm>
          <a:prstGeom prst="line">
            <a:avLst/>
          </a:prstGeom>
          <a:solidFill>
            <a:schemeClr val="bg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595F67E9-9EF0-4D01-B6C8-2D9692E5F119}"/>
              </a:ext>
            </a:extLst>
          </p:cNvPr>
          <p:cNvSpPr txBox="1"/>
          <p:nvPr/>
        </p:nvSpPr>
        <p:spPr>
          <a:xfrm>
            <a:off x="9735024" y="4855464"/>
            <a:ext cx="1548672" cy="307777"/>
          </a:xfrm>
          <a:prstGeom prst="rect">
            <a:avLst/>
          </a:prstGeom>
          <a:noFill/>
        </p:spPr>
        <p:txBody>
          <a:bodyPr wrap="square" rtlCol="0">
            <a:spAutoFit/>
          </a:bodyPr>
          <a:lstStyle/>
          <a:p>
            <a:r>
              <a:rPr lang="en-GB" sz="1400" dirty="0">
                <a:solidFill>
                  <a:srgbClr val="FF0000"/>
                </a:solidFill>
              </a:rPr>
              <a:t>HKRS-10</a:t>
            </a:r>
          </a:p>
        </p:txBody>
      </p:sp>
      <p:pic>
        <p:nvPicPr>
          <p:cNvPr id="21" name="Picture 3" descr="MMj02545000000[1]">
            <a:extLst>
              <a:ext uri="{FF2B5EF4-FFF2-40B4-BE49-F238E27FC236}">
                <a16:creationId xmlns:a16="http://schemas.microsoft.com/office/drawing/2014/main" id="{63988C7A-C414-4513-A29D-E1959D9558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9089" y="1609344"/>
            <a:ext cx="433515" cy="433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1EC59-EB68-432D-B47E-0D9602F1E74B}"/>
              </a:ext>
            </a:extLst>
          </p:cNvPr>
          <p:cNvPicPr>
            <a:picLocks noChangeAspect="1"/>
          </p:cNvPicPr>
          <p:nvPr/>
        </p:nvPicPr>
        <p:blipFill rotWithShape="1">
          <a:blip r:embed="rId2"/>
          <a:srcRect l="-562" t="-173" r="3016" b="173"/>
          <a:stretch/>
        </p:blipFill>
        <p:spPr>
          <a:xfrm>
            <a:off x="108502" y="0"/>
            <a:ext cx="10246457" cy="7140783"/>
          </a:xfrm>
          <a:prstGeom prst="rect">
            <a:avLst/>
          </a:prstGeom>
          <a:ln>
            <a:noFill/>
          </a:ln>
        </p:spPr>
      </p:pic>
      <p:sp>
        <p:nvSpPr>
          <p:cNvPr id="4" name="TextBox 3">
            <a:extLst>
              <a:ext uri="{FF2B5EF4-FFF2-40B4-BE49-F238E27FC236}">
                <a16:creationId xmlns:a16="http://schemas.microsoft.com/office/drawing/2014/main" id="{F191DD23-E9E0-4E4A-8E3A-4BD17E854DB3}"/>
              </a:ext>
            </a:extLst>
          </p:cNvPr>
          <p:cNvSpPr txBox="1"/>
          <p:nvPr/>
        </p:nvSpPr>
        <p:spPr>
          <a:xfrm>
            <a:off x="654908" y="5972127"/>
            <a:ext cx="9032789" cy="646331"/>
          </a:xfrm>
          <a:prstGeom prst="rect">
            <a:avLst/>
          </a:prstGeom>
          <a:solidFill>
            <a:schemeClr val="bg1"/>
          </a:solidFill>
          <a:ln>
            <a:solidFill>
              <a:schemeClr val="bg1"/>
            </a:solidFill>
          </a:ln>
        </p:spPr>
        <p:txBody>
          <a:bodyPr wrap="square" rtlCol="0">
            <a:spAutoFit/>
          </a:bodyPr>
          <a:lstStyle/>
          <a:p>
            <a:r>
              <a:rPr lang="en-GB" dirty="0"/>
              <a:t>                      </a:t>
            </a:r>
            <a:r>
              <a:rPr lang="en-GB" dirty="0">
                <a:solidFill>
                  <a:srgbClr val="0070C0"/>
                </a:solidFill>
              </a:rPr>
              <a:t>(ALICE-double Gap trigger, Runs 1 and 2)</a:t>
            </a:r>
          </a:p>
          <a:p>
            <a:endParaRPr lang="en-GB" dirty="0"/>
          </a:p>
        </p:txBody>
      </p:sp>
      <p:sp>
        <p:nvSpPr>
          <p:cNvPr id="5" name="Slide Number Placeholder 4">
            <a:extLst>
              <a:ext uri="{FF2B5EF4-FFF2-40B4-BE49-F238E27FC236}">
                <a16:creationId xmlns:a16="http://schemas.microsoft.com/office/drawing/2014/main" id="{C093BAA5-81EA-49CE-9509-1BF14AA33B1F}"/>
              </a:ext>
            </a:extLst>
          </p:cNvPr>
          <p:cNvSpPr>
            <a:spLocks noGrp="1"/>
          </p:cNvSpPr>
          <p:nvPr>
            <p:ph type="sldNum" sz="quarter" idx="12"/>
          </p:nvPr>
        </p:nvSpPr>
        <p:spPr/>
        <p:txBody>
          <a:bodyPr/>
          <a:lstStyle/>
          <a:p>
            <a:fld id="{810F5E82-72E1-4C4C-94B5-02949C7C5A49}" type="slidenum">
              <a:rPr lang="en-GB" smtClean="0"/>
              <a:t>3</a:t>
            </a:fld>
            <a:endParaRPr lang="en-GB"/>
          </a:p>
        </p:txBody>
      </p:sp>
      <p:sp>
        <p:nvSpPr>
          <p:cNvPr id="2" name="TextBox 1">
            <a:extLst>
              <a:ext uri="{FF2B5EF4-FFF2-40B4-BE49-F238E27FC236}">
                <a16:creationId xmlns:a16="http://schemas.microsoft.com/office/drawing/2014/main" id="{7EC93424-1486-4E9E-B0ED-05D3EE4A2268}"/>
              </a:ext>
            </a:extLst>
          </p:cNvPr>
          <p:cNvSpPr txBox="1"/>
          <p:nvPr/>
        </p:nvSpPr>
        <p:spPr>
          <a:xfrm>
            <a:off x="838200" y="3281516"/>
            <a:ext cx="7096432" cy="366252"/>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4FD6C586-1749-4AF1-8868-6D3786084D33}"/>
              </a:ext>
            </a:extLst>
          </p:cNvPr>
          <p:cNvPicPr>
            <a:picLocks noChangeAspect="1"/>
          </p:cNvPicPr>
          <p:nvPr/>
        </p:nvPicPr>
        <p:blipFill>
          <a:blip r:embed="rId3"/>
          <a:stretch>
            <a:fillRect/>
          </a:stretch>
        </p:blipFill>
        <p:spPr>
          <a:xfrm>
            <a:off x="8941558" y="5064125"/>
            <a:ext cx="719390" cy="469433"/>
          </a:xfrm>
          <a:prstGeom prst="rect">
            <a:avLst/>
          </a:prstGeom>
        </p:spPr>
      </p:pic>
      <p:sp>
        <p:nvSpPr>
          <p:cNvPr id="9" name="TextBox 8">
            <a:extLst>
              <a:ext uri="{FF2B5EF4-FFF2-40B4-BE49-F238E27FC236}">
                <a16:creationId xmlns:a16="http://schemas.microsoft.com/office/drawing/2014/main" id="{1A1660F5-A017-4A2A-B537-F42125D4482A}"/>
              </a:ext>
            </a:extLst>
          </p:cNvPr>
          <p:cNvSpPr txBox="1"/>
          <p:nvPr/>
        </p:nvSpPr>
        <p:spPr>
          <a:xfrm>
            <a:off x="9315360" y="3163824"/>
            <a:ext cx="1022334" cy="338554"/>
          </a:xfrm>
          <a:prstGeom prst="rect">
            <a:avLst/>
          </a:prstGeom>
          <a:noFill/>
        </p:spPr>
        <p:txBody>
          <a:bodyPr wrap="square" rtlCol="0">
            <a:spAutoFit/>
          </a:bodyPr>
          <a:lstStyle/>
          <a:p>
            <a:r>
              <a:rPr lang="en-GB" sz="1600" b="1" dirty="0">
                <a:solidFill>
                  <a:srgbClr val="FF0000"/>
                </a:solidFill>
              </a:rPr>
              <a:t>AFP/PPS</a:t>
            </a:r>
          </a:p>
        </p:txBody>
      </p:sp>
      <p:pic>
        <p:nvPicPr>
          <p:cNvPr id="11" name="Picture 10">
            <a:extLst>
              <a:ext uri="{FF2B5EF4-FFF2-40B4-BE49-F238E27FC236}">
                <a16:creationId xmlns:a16="http://schemas.microsoft.com/office/drawing/2014/main" id="{CE125C3B-A24D-4015-87CD-CB1C42EE6D7E}"/>
              </a:ext>
            </a:extLst>
          </p:cNvPr>
          <p:cNvPicPr>
            <a:picLocks noChangeAspect="1"/>
          </p:cNvPicPr>
          <p:nvPr/>
        </p:nvPicPr>
        <p:blipFill>
          <a:blip r:embed="rId4"/>
          <a:stretch>
            <a:fillRect/>
          </a:stretch>
        </p:blipFill>
        <p:spPr>
          <a:xfrm>
            <a:off x="3741976" y="3411634"/>
            <a:ext cx="2410758" cy="291131"/>
          </a:xfrm>
          <a:prstGeom prst="rect">
            <a:avLst/>
          </a:prstGeom>
          <a:ln w="38100">
            <a:solidFill>
              <a:schemeClr val="accent6"/>
            </a:solidFill>
          </a:ln>
        </p:spPr>
      </p:pic>
      <p:sp>
        <p:nvSpPr>
          <p:cNvPr id="6" name="TextBox 5">
            <a:extLst>
              <a:ext uri="{FF2B5EF4-FFF2-40B4-BE49-F238E27FC236}">
                <a16:creationId xmlns:a16="http://schemas.microsoft.com/office/drawing/2014/main" id="{34CFF82A-728A-41E7-93FD-FECC01BA568C}"/>
              </a:ext>
            </a:extLst>
          </p:cNvPr>
          <p:cNvSpPr txBox="1"/>
          <p:nvPr/>
        </p:nvSpPr>
        <p:spPr>
          <a:xfrm>
            <a:off x="7041582" y="3402391"/>
            <a:ext cx="1688145" cy="369332"/>
          </a:xfrm>
          <a:prstGeom prst="rect">
            <a:avLst/>
          </a:prstGeom>
          <a:noFill/>
        </p:spPr>
        <p:txBody>
          <a:bodyPr wrap="square" rtlCol="0">
            <a:spAutoFit/>
          </a:bodyPr>
          <a:lstStyle/>
          <a:p>
            <a:r>
              <a:rPr lang="en-GB" dirty="0">
                <a:solidFill>
                  <a:schemeClr val="accent1"/>
                </a:solidFill>
              </a:rPr>
              <a:t>(LHC runs 1,2)</a:t>
            </a:r>
          </a:p>
        </p:txBody>
      </p:sp>
      <p:pic>
        <p:nvPicPr>
          <p:cNvPr id="12" name="Picture 2">
            <a:extLst>
              <a:ext uri="{FF2B5EF4-FFF2-40B4-BE49-F238E27FC236}">
                <a16:creationId xmlns:a16="http://schemas.microsoft.com/office/drawing/2014/main" id="{5C31EE72-33B0-4785-BF11-A5FA171EF2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963" y="1720006"/>
            <a:ext cx="1881230" cy="44761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4AD2738-7337-4BA4-BF82-4C9904437490}"/>
              </a:ext>
            </a:extLst>
          </p:cNvPr>
          <p:cNvSpPr txBox="1"/>
          <p:nvPr/>
        </p:nvSpPr>
        <p:spPr>
          <a:xfrm>
            <a:off x="4432300" y="1743959"/>
            <a:ext cx="356516" cy="400110"/>
          </a:xfrm>
          <a:prstGeom prst="rect">
            <a:avLst/>
          </a:prstGeom>
          <a:solidFill>
            <a:schemeClr val="bg1"/>
          </a:solidFill>
        </p:spPr>
        <p:txBody>
          <a:bodyPr wrap="square" rtlCol="0">
            <a:spAutoFit/>
          </a:bodyPr>
          <a:lstStyle/>
          <a:p>
            <a:r>
              <a:rPr lang="en-GB" sz="2000" dirty="0"/>
              <a:t>X</a:t>
            </a:r>
          </a:p>
        </p:txBody>
      </p:sp>
      <p:pic>
        <p:nvPicPr>
          <p:cNvPr id="10" name="Picture 20" descr="MCj04238480000[1]">
            <a:extLst>
              <a:ext uri="{FF2B5EF4-FFF2-40B4-BE49-F238E27FC236}">
                <a16:creationId xmlns:a16="http://schemas.microsoft.com/office/drawing/2014/main" id="{033D4A73-52E7-5C98-E424-F2443CAC45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0833" y="2443664"/>
            <a:ext cx="451387" cy="39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685C5CFF-2A70-EC21-8A5C-20AAA344FE09}"/>
              </a:ext>
            </a:extLst>
          </p:cNvPr>
          <p:cNvSpPr txBox="1"/>
          <p:nvPr/>
        </p:nvSpPr>
        <p:spPr>
          <a:xfrm>
            <a:off x="6590805" y="2220685"/>
            <a:ext cx="1235034" cy="400110"/>
          </a:xfrm>
          <a:prstGeom prst="rect">
            <a:avLst/>
          </a:prstGeom>
          <a:solidFill>
            <a:schemeClr val="bg1"/>
          </a:solidFill>
        </p:spPr>
        <p:txBody>
          <a:bodyPr wrap="square" rtlCol="0">
            <a:spAutoFit/>
          </a:bodyPr>
          <a:lstStyle/>
          <a:p>
            <a:r>
              <a:rPr lang="en-GB" sz="2000" dirty="0"/>
              <a:t>~200m</a:t>
            </a:r>
          </a:p>
        </p:txBody>
      </p:sp>
    </p:spTree>
    <p:extLst>
      <p:ext uri="{BB962C8B-B14F-4D97-AF65-F5344CB8AC3E}">
        <p14:creationId xmlns:p14="http://schemas.microsoft.com/office/powerpoint/2010/main" val="112030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8585CF-3FCF-4E0C-9F90-DA64293F1129}"/>
              </a:ext>
            </a:extLst>
          </p:cNvPr>
          <p:cNvSpPr>
            <a:spLocks noGrp="1"/>
          </p:cNvSpPr>
          <p:nvPr>
            <p:ph type="sldNum" sz="quarter" idx="12"/>
          </p:nvPr>
        </p:nvSpPr>
        <p:spPr/>
        <p:txBody>
          <a:bodyPr/>
          <a:lstStyle/>
          <a:p>
            <a:fld id="{810F5E82-72E1-4C4C-94B5-02949C7C5A49}" type="slidenum">
              <a:rPr lang="en-GB" smtClean="0"/>
              <a:t>30</a:t>
            </a:fld>
            <a:endParaRPr lang="en-GB" dirty="0"/>
          </a:p>
        </p:txBody>
      </p:sp>
      <p:pic>
        <p:nvPicPr>
          <p:cNvPr id="4" name="Picture 3">
            <a:extLst>
              <a:ext uri="{FF2B5EF4-FFF2-40B4-BE49-F238E27FC236}">
                <a16:creationId xmlns:a16="http://schemas.microsoft.com/office/drawing/2014/main" id="{EE0C7702-009B-48B8-81EA-BCEB73EDE063}"/>
              </a:ext>
            </a:extLst>
          </p:cNvPr>
          <p:cNvPicPr>
            <a:picLocks noChangeAspect="1"/>
          </p:cNvPicPr>
          <p:nvPr/>
        </p:nvPicPr>
        <p:blipFill rotWithShape="1">
          <a:blip r:embed="rId3"/>
          <a:srcRect l="22015" t="38396" r="22708" b="7160"/>
          <a:stretch/>
        </p:blipFill>
        <p:spPr>
          <a:xfrm>
            <a:off x="2057521" y="2333897"/>
            <a:ext cx="7171145" cy="3906036"/>
          </a:xfrm>
          <a:prstGeom prst="rect">
            <a:avLst/>
          </a:prstGeom>
        </p:spPr>
      </p:pic>
      <p:pic>
        <p:nvPicPr>
          <p:cNvPr id="8" name="Picture 7">
            <a:extLst>
              <a:ext uri="{FF2B5EF4-FFF2-40B4-BE49-F238E27FC236}">
                <a16:creationId xmlns:a16="http://schemas.microsoft.com/office/drawing/2014/main" id="{54B7E869-488D-4D36-A470-98CFEE56617E}"/>
              </a:ext>
            </a:extLst>
          </p:cNvPr>
          <p:cNvPicPr>
            <a:picLocks noChangeAspect="1"/>
          </p:cNvPicPr>
          <p:nvPr/>
        </p:nvPicPr>
        <p:blipFill rotWithShape="1">
          <a:blip r:embed="rId4"/>
          <a:srcRect l="25947" t="56671" r="22607" b="22104"/>
          <a:stretch/>
        </p:blipFill>
        <p:spPr>
          <a:xfrm>
            <a:off x="3474721" y="1183998"/>
            <a:ext cx="4737462" cy="1099437"/>
          </a:xfrm>
          <a:prstGeom prst="rect">
            <a:avLst/>
          </a:prstGeom>
        </p:spPr>
      </p:pic>
      <p:pic>
        <p:nvPicPr>
          <p:cNvPr id="9" name="Picture 8">
            <a:extLst>
              <a:ext uri="{FF2B5EF4-FFF2-40B4-BE49-F238E27FC236}">
                <a16:creationId xmlns:a16="http://schemas.microsoft.com/office/drawing/2014/main" id="{EA7D4D67-5CCF-4A5D-B33F-A4137CF02B04}"/>
              </a:ext>
            </a:extLst>
          </p:cNvPr>
          <p:cNvPicPr>
            <a:picLocks noChangeAspect="1"/>
          </p:cNvPicPr>
          <p:nvPr/>
        </p:nvPicPr>
        <p:blipFill rotWithShape="1">
          <a:blip r:embed="rId4"/>
          <a:srcRect l="24212" t="41137" r="22607" b="47925"/>
          <a:stretch/>
        </p:blipFill>
        <p:spPr>
          <a:xfrm>
            <a:off x="3091536" y="577267"/>
            <a:ext cx="5671457" cy="656146"/>
          </a:xfrm>
          <a:prstGeom prst="rect">
            <a:avLst/>
          </a:prstGeom>
        </p:spPr>
      </p:pic>
    </p:spTree>
    <p:extLst>
      <p:ext uri="{BB962C8B-B14F-4D97-AF65-F5344CB8AC3E}">
        <p14:creationId xmlns:p14="http://schemas.microsoft.com/office/powerpoint/2010/main" val="2529159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CFDF0D-7FC9-4B0A-8E94-108DB6E0C227}"/>
              </a:ext>
            </a:extLst>
          </p:cNvPr>
          <p:cNvSpPr>
            <a:spLocks noGrp="1"/>
          </p:cNvSpPr>
          <p:nvPr>
            <p:ph type="sldNum" sz="quarter" idx="12"/>
          </p:nvPr>
        </p:nvSpPr>
        <p:spPr/>
        <p:txBody>
          <a:bodyPr/>
          <a:lstStyle/>
          <a:p>
            <a:fld id="{810F5E82-72E1-4C4C-94B5-02949C7C5A49}" type="slidenum">
              <a:rPr lang="en-GB" smtClean="0"/>
              <a:t>31</a:t>
            </a:fld>
            <a:endParaRPr lang="en-GB" dirty="0"/>
          </a:p>
        </p:txBody>
      </p:sp>
      <p:pic>
        <p:nvPicPr>
          <p:cNvPr id="4" name="Picture 3">
            <a:extLst>
              <a:ext uri="{FF2B5EF4-FFF2-40B4-BE49-F238E27FC236}">
                <a16:creationId xmlns:a16="http://schemas.microsoft.com/office/drawing/2014/main" id="{EB2BEF0A-9156-49AC-8258-CEBCC20B41A2}"/>
              </a:ext>
            </a:extLst>
          </p:cNvPr>
          <p:cNvPicPr>
            <a:picLocks noChangeAspect="1"/>
          </p:cNvPicPr>
          <p:nvPr/>
        </p:nvPicPr>
        <p:blipFill rotWithShape="1">
          <a:blip r:embed="rId2"/>
          <a:srcRect l="-2005" t="15643" b="39831"/>
          <a:stretch/>
        </p:blipFill>
        <p:spPr>
          <a:xfrm>
            <a:off x="1554894" y="3366793"/>
            <a:ext cx="8285833" cy="2860271"/>
          </a:xfrm>
          <a:prstGeom prst="rect">
            <a:avLst/>
          </a:prstGeom>
        </p:spPr>
      </p:pic>
      <p:pic>
        <p:nvPicPr>
          <p:cNvPr id="6" name="Picture 5">
            <a:extLst>
              <a:ext uri="{FF2B5EF4-FFF2-40B4-BE49-F238E27FC236}">
                <a16:creationId xmlns:a16="http://schemas.microsoft.com/office/drawing/2014/main" id="{559B122D-F4A9-450E-8A03-6FBD43B39DAA}"/>
              </a:ext>
            </a:extLst>
          </p:cNvPr>
          <p:cNvPicPr>
            <a:picLocks noChangeAspect="1"/>
          </p:cNvPicPr>
          <p:nvPr/>
        </p:nvPicPr>
        <p:blipFill>
          <a:blip r:embed="rId3"/>
          <a:stretch>
            <a:fillRect/>
          </a:stretch>
        </p:blipFill>
        <p:spPr>
          <a:xfrm>
            <a:off x="2103121" y="236778"/>
            <a:ext cx="6507480" cy="3082250"/>
          </a:xfrm>
          <a:prstGeom prst="rect">
            <a:avLst/>
          </a:prstGeom>
        </p:spPr>
      </p:pic>
      <p:sp>
        <p:nvSpPr>
          <p:cNvPr id="7" name="TextBox 6">
            <a:extLst>
              <a:ext uri="{FF2B5EF4-FFF2-40B4-BE49-F238E27FC236}">
                <a16:creationId xmlns:a16="http://schemas.microsoft.com/office/drawing/2014/main" id="{B094337E-17FF-4F30-B768-ECC56DB0593D}"/>
              </a:ext>
            </a:extLst>
          </p:cNvPr>
          <p:cNvSpPr txBox="1"/>
          <p:nvPr/>
        </p:nvSpPr>
        <p:spPr>
          <a:xfrm>
            <a:off x="6384175" y="3731067"/>
            <a:ext cx="2859741" cy="197224"/>
          </a:xfrm>
          <a:prstGeom prst="rect">
            <a:avLst/>
          </a:prstGeom>
          <a:solidFill>
            <a:schemeClr val="bg1"/>
          </a:solidFill>
          <a:ln>
            <a:solidFill>
              <a:schemeClr val="bg1"/>
            </a:solidFill>
          </a:ln>
        </p:spPr>
        <p:txBody>
          <a:bodyPr wrap="square" rtlCol="0">
            <a:spAutoFit/>
          </a:bodyPr>
          <a:lstStyle/>
          <a:p>
            <a:endParaRPr lang="en-GB" dirty="0"/>
          </a:p>
        </p:txBody>
      </p:sp>
      <p:sp>
        <p:nvSpPr>
          <p:cNvPr id="8" name="TextBox 7">
            <a:extLst>
              <a:ext uri="{FF2B5EF4-FFF2-40B4-BE49-F238E27FC236}">
                <a16:creationId xmlns:a16="http://schemas.microsoft.com/office/drawing/2014/main" id="{99614404-0604-4A62-A2C8-91BE3A8EBBC7}"/>
              </a:ext>
            </a:extLst>
          </p:cNvPr>
          <p:cNvSpPr txBox="1"/>
          <p:nvPr/>
        </p:nvSpPr>
        <p:spPr>
          <a:xfrm>
            <a:off x="3264408" y="1865376"/>
            <a:ext cx="877824" cy="210312"/>
          </a:xfrm>
          <a:prstGeom prst="rect">
            <a:avLst/>
          </a:prstGeom>
          <a:solidFill>
            <a:schemeClr val="bg1"/>
          </a:solidFill>
        </p:spPr>
        <p:txBody>
          <a:bodyPr wrap="square" rtlCol="0">
            <a:spAutoFit/>
          </a:bodyPr>
          <a:lstStyle/>
          <a:p>
            <a:endParaRPr lang="en-GB" dirty="0"/>
          </a:p>
        </p:txBody>
      </p:sp>
      <p:sp>
        <p:nvSpPr>
          <p:cNvPr id="9" name="Text Box 8">
            <a:extLst>
              <a:ext uri="{FF2B5EF4-FFF2-40B4-BE49-F238E27FC236}">
                <a16:creationId xmlns:a16="http://schemas.microsoft.com/office/drawing/2014/main" id="{1B8B58CF-2CC6-4668-9B70-09AE5A6092D3}"/>
              </a:ext>
            </a:extLst>
          </p:cNvPr>
          <p:cNvSpPr txBox="1">
            <a:spLocks noChangeArrowheads="1"/>
          </p:cNvSpPr>
          <p:nvPr/>
        </p:nvSpPr>
        <p:spPr bwMode="auto">
          <a:xfrm>
            <a:off x="1506310" y="3319029"/>
            <a:ext cx="3773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2800" dirty="0">
                <a:solidFill>
                  <a:srgbClr val="FF3300"/>
                </a:solidFill>
                <a:latin typeface="Arial Black" panose="020B0A04020102020204" pitchFamily="34" charset="0"/>
                <a:sym typeface="Wingdings" panose="05000000000000000000" pitchFamily="2" charset="2"/>
              </a:rPr>
              <a:t></a:t>
            </a:r>
          </a:p>
        </p:txBody>
      </p:sp>
      <p:sp>
        <p:nvSpPr>
          <p:cNvPr id="3" name="TextBox 2">
            <a:extLst>
              <a:ext uri="{FF2B5EF4-FFF2-40B4-BE49-F238E27FC236}">
                <a16:creationId xmlns:a16="http://schemas.microsoft.com/office/drawing/2014/main" id="{D4F5D4AD-A288-A94A-C4C4-D490CC58568A}"/>
              </a:ext>
            </a:extLst>
          </p:cNvPr>
          <p:cNvSpPr txBox="1"/>
          <p:nvPr/>
        </p:nvSpPr>
        <p:spPr>
          <a:xfrm>
            <a:off x="5202195" y="4337706"/>
            <a:ext cx="3941805"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236602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92DE6-8586-461B-ADAC-3235431B138C}"/>
              </a:ext>
            </a:extLst>
          </p:cNvPr>
          <p:cNvPicPr>
            <a:picLocks noChangeAspect="1"/>
          </p:cNvPicPr>
          <p:nvPr/>
        </p:nvPicPr>
        <p:blipFill>
          <a:blip r:embed="rId2"/>
          <a:stretch>
            <a:fillRect/>
          </a:stretch>
        </p:blipFill>
        <p:spPr>
          <a:xfrm>
            <a:off x="1519539" y="0"/>
            <a:ext cx="10510684" cy="6758258"/>
          </a:xfrm>
          <a:prstGeom prst="rect">
            <a:avLst/>
          </a:prstGeom>
        </p:spPr>
      </p:pic>
      <p:pic>
        <p:nvPicPr>
          <p:cNvPr id="5" name="Picture 4">
            <a:extLst>
              <a:ext uri="{FF2B5EF4-FFF2-40B4-BE49-F238E27FC236}">
                <a16:creationId xmlns:a16="http://schemas.microsoft.com/office/drawing/2014/main" id="{2CBB09E3-C0E0-40EE-BB5A-A1B87D1AF49C}"/>
              </a:ext>
            </a:extLst>
          </p:cNvPr>
          <p:cNvPicPr>
            <a:picLocks noChangeAspect="1"/>
          </p:cNvPicPr>
          <p:nvPr/>
        </p:nvPicPr>
        <p:blipFill rotWithShape="1">
          <a:blip r:embed="rId3"/>
          <a:srcRect t="-11722" r="13997" b="100000"/>
          <a:stretch/>
        </p:blipFill>
        <p:spPr>
          <a:xfrm>
            <a:off x="9775685" y="6322530"/>
            <a:ext cx="1391079" cy="45719"/>
          </a:xfrm>
          <a:prstGeom prst="rect">
            <a:avLst/>
          </a:prstGeom>
        </p:spPr>
      </p:pic>
      <p:sp>
        <p:nvSpPr>
          <p:cNvPr id="4" name="Slide Number Placeholder 3">
            <a:extLst>
              <a:ext uri="{FF2B5EF4-FFF2-40B4-BE49-F238E27FC236}">
                <a16:creationId xmlns:a16="http://schemas.microsoft.com/office/drawing/2014/main" id="{6F765380-1E6E-442C-A868-FBF72EC9F487}"/>
              </a:ext>
            </a:extLst>
          </p:cNvPr>
          <p:cNvSpPr>
            <a:spLocks noGrp="1"/>
          </p:cNvSpPr>
          <p:nvPr>
            <p:ph type="sldNum" sz="quarter" idx="12"/>
          </p:nvPr>
        </p:nvSpPr>
        <p:spPr/>
        <p:txBody>
          <a:bodyPr/>
          <a:lstStyle/>
          <a:p>
            <a:fld id="{810F5E82-72E1-4C4C-94B5-02949C7C5A49}" type="slidenum">
              <a:rPr lang="en-GB" smtClean="0"/>
              <a:t>32</a:t>
            </a:fld>
            <a:endParaRPr lang="en-GB" dirty="0"/>
          </a:p>
        </p:txBody>
      </p:sp>
      <p:sp>
        <p:nvSpPr>
          <p:cNvPr id="2" name="TextBox 1">
            <a:extLst>
              <a:ext uri="{FF2B5EF4-FFF2-40B4-BE49-F238E27FC236}">
                <a16:creationId xmlns:a16="http://schemas.microsoft.com/office/drawing/2014/main" id="{7EA5FBCF-981E-878B-BFFA-EC5F32AB4A72}"/>
              </a:ext>
            </a:extLst>
          </p:cNvPr>
          <p:cNvSpPr txBox="1"/>
          <p:nvPr/>
        </p:nvSpPr>
        <p:spPr>
          <a:xfrm>
            <a:off x="5937662" y="1258784"/>
            <a:ext cx="1900052"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17271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C087A4-8D96-4C85-8A6E-9AE5569FC6CF}"/>
              </a:ext>
            </a:extLst>
          </p:cNvPr>
          <p:cNvSpPr>
            <a:spLocks noGrp="1"/>
          </p:cNvSpPr>
          <p:nvPr>
            <p:ph type="sldNum" sz="quarter" idx="12"/>
          </p:nvPr>
        </p:nvSpPr>
        <p:spPr/>
        <p:txBody>
          <a:bodyPr/>
          <a:lstStyle/>
          <a:p>
            <a:pPr>
              <a:defRPr/>
            </a:pPr>
            <a:fld id="{686B38BE-B387-4728-A75E-58716F816513}" type="slidenum">
              <a:rPr lang="en-GB" smtClean="0"/>
              <a:pPr>
                <a:defRPr/>
              </a:pPr>
              <a:t>33</a:t>
            </a:fld>
            <a:endParaRPr lang="en-GB" dirty="0"/>
          </a:p>
        </p:txBody>
      </p:sp>
      <p:pic>
        <p:nvPicPr>
          <p:cNvPr id="4" name="Picture 3">
            <a:extLst>
              <a:ext uri="{FF2B5EF4-FFF2-40B4-BE49-F238E27FC236}">
                <a16:creationId xmlns:a16="http://schemas.microsoft.com/office/drawing/2014/main" id="{75113963-4F7B-44DA-A4CC-75B2282C70DE}"/>
              </a:ext>
            </a:extLst>
          </p:cNvPr>
          <p:cNvPicPr>
            <a:picLocks noChangeAspect="1"/>
          </p:cNvPicPr>
          <p:nvPr/>
        </p:nvPicPr>
        <p:blipFill rotWithShape="1">
          <a:blip r:embed="rId2"/>
          <a:srcRect l="20693" t="14297" r="6582" b="15342"/>
          <a:stretch/>
        </p:blipFill>
        <p:spPr>
          <a:xfrm>
            <a:off x="716096" y="692495"/>
            <a:ext cx="10443991" cy="5683816"/>
          </a:xfrm>
          <a:prstGeom prst="rect">
            <a:avLst/>
          </a:prstGeom>
        </p:spPr>
      </p:pic>
      <p:sp>
        <p:nvSpPr>
          <p:cNvPr id="5" name="TextBox 4">
            <a:extLst>
              <a:ext uri="{FF2B5EF4-FFF2-40B4-BE49-F238E27FC236}">
                <a16:creationId xmlns:a16="http://schemas.microsoft.com/office/drawing/2014/main" id="{561D4894-A9DC-4FD1-8019-021E2C458402}"/>
              </a:ext>
            </a:extLst>
          </p:cNvPr>
          <p:cNvSpPr txBox="1"/>
          <p:nvPr/>
        </p:nvSpPr>
        <p:spPr>
          <a:xfrm>
            <a:off x="10168569" y="5684704"/>
            <a:ext cx="385590" cy="369332"/>
          </a:xfrm>
          <a:prstGeom prst="rect">
            <a:avLst/>
          </a:prstGeom>
          <a:solidFill>
            <a:schemeClr val="bg1"/>
          </a:solidFill>
        </p:spPr>
        <p:txBody>
          <a:bodyPr wrap="square" rtlCol="0">
            <a:spAutoFit/>
          </a:bodyPr>
          <a:lstStyle/>
          <a:p>
            <a:endParaRPr lang="en-GB" dirty="0"/>
          </a:p>
        </p:txBody>
      </p:sp>
      <p:pic>
        <p:nvPicPr>
          <p:cNvPr id="7" name="Picture 6">
            <a:extLst>
              <a:ext uri="{FF2B5EF4-FFF2-40B4-BE49-F238E27FC236}">
                <a16:creationId xmlns:a16="http://schemas.microsoft.com/office/drawing/2014/main" id="{0520D9D8-8339-4711-8B52-CB01F49B4154}"/>
              </a:ext>
            </a:extLst>
          </p:cNvPr>
          <p:cNvPicPr>
            <a:picLocks noChangeAspect="1"/>
          </p:cNvPicPr>
          <p:nvPr/>
        </p:nvPicPr>
        <p:blipFill rotWithShape="1">
          <a:blip r:embed="rId3"/>
          <a:srcRect l="33378" t="67278" r="30761" b="24558"/>
          <a:stretch/>
        </p:blipFill>
        <p:spPr>
          <a:xfrm>
            <a:off x="4235970" y="4571745"/>
            <a:ext cx="2622029" cy="439526"/>
          </a:xfrm>
          <a:prstGeom prst="rect">
            <a:avLst/>
          </a:prstGeom>
        </p:spPr>
      </p:pic>
    </p:spTree>
    <p:extLst>
      <p:ext uri="{BB962C8B-B14F-4D97-AF65-F5344CB8AC3E}">
        <p14:creationId xmlns:p14="http://schemas.microsoft.com/office/powerpoint/2010/main" val="176471169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C8EFAE-EF8A-D3AA-9A40-C62ED9DD8065}"/>
              </a:ext>
            </a:extLst>
          </p:cNvPr>
          <p:cNvSpPr>
            <a:spLocks noGrp="1"/>
          </p:cNvSpPr>
          <p:nvPr>
            <p:ph type="sldNum" sz="quarter" idx="12"/>
          </p:nvPr>
        </p:nvSpPr>
        <p:spPr/>
        <p:txBody>
          <a:bodyPr/>
          <a:lstStyle/>
          <a:p>
            <a:pPr>
              <a:defRPr/>
            </a:pPr>
            <a:fld id="{686B38BE-B387-4728-A75E-58716F816513}" type="slidenum">
              <a:rPr lang="en-GB" smtClean="0"/>
              <a:pPr>
                <a:defRPr/>
              </a:pPr>
              <a:t>34</a:t>
            </a:fld>
            <a:endParaRPr lang="en-GB" dirty="0"/>
          </a:p>
        </p:txBody>
      </p:sp>
      <p:pic>
        <p:nvPicPr>
          <p:cNvPr id="4" name="Picture 3">
            <a:extLst>
              <a:ext uri="{FF2B5EF4-FFF2-40B4-BE49-F238E27FC236}">
                <a16:creationId xmlns:a16="http://schemas.microsoft.com/office/drawing/2014/main" id="{35DBC191-3B87-32F9-20AB-6A2CB7CEE2C2}"/>
              </a:ext>
            </a:extLst>
          </p:cNvPr>
          <p:cNvPicPr>
            <a:picLocks noChangeAspect="1"/>
          </p:cNvPicPr>
          <p:nvPr/>
        </p:nvPicPr>
        <p:blipFill rotWithShape="1">
          <a:blip r:embed="rId2"/>
          <a:srcRect l="18403" t="6974" r="20353" b="48442"/>
          <a:stretch/>
        </p:blipFill>
        <p:spPr>
          <a:xfrm>
            <a:off x="1923803" y="273133"/>
            <a:ext cx="7707086" cy="3155868"/>
          </a:xfrm>
          <a:prstGeom prst="rect">
            <a:avLst/>
          </a:prstGeom>
        </p:spPr>
      </p:pic>
      <p:sp>
        <p:nvSpPr>
          <p:cNvPr id="7" name="CustomShape 3">
            <a:extLst>
              <a:ext uri="{FF2B5EF4-FFF2-40B4-BE49-F238E27FC236}">
                <a16:creationId xmlns:a16="http://schemas.microsoft.com/office/drawing/2014/main" id="{4FCA30AF-EEFC-90C0-0976-EEF87DAF1F8C}"/>
              </a:ext>
            </a:extLst>
          </p:cNvPr>
          <p:cNvSpPr/>
          <p:nvPr/>
        </p:nvSpPr>
        <p:spPr>
          <a:xfrm>
            <a:off x="2823015" y="713394"/>
            <a:ext cx="5184360" cy="456120"/>
          </a:xfrm>
          <a:prstGeom prst="rect">
            <a:avLst/>
          </a:prstGeom>
          <a:solidFill>
            <a:srgbClr val="0070C0"/>
          </a:solidFill>
          <a:ln w="28440">
            <a:solidFill>
              <a:srgbClr val="000099"/>
            </a:solidFill>
            <a:round/>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GB" sz="2400" b="1" spc="-1" dirty="0">
                <a:solidFill>
                  <a:srgbClr val="FFFFFF"/>
                </a:solidFill>
                <a:uFill>
                  <a:solidFill>
                    <a:srgbClr val="FFFFFF"/>
                  </a:solidFill>
                </a:uFill>
                <a:latin typeface="Calibri"/>
              </a:rPr>
              <a:t>EXCLUSIVE JET PRODUCTION</a:t>
            </a:r>
            <a:endParaRPr lang="en-GB" spc="-1" dirty="0">
              <a:solidFill>
                <a:srgbClr val="000000"/>
              </a:solidFill>
              <a:uFill>
                <a:solidFill>
                  <a:srgbClr val="FFFFFF"/>
                </a:solidFill>
              </a:uFill>
              <a:latin typeface="Arial"/>
            </a:endParaRPr>
          </a:p>
        </p:txBody>
      </p:sp>
      <p:sp>
        <p:nvSpPr>
          <p:cNvPr id="9" name="TextBox 8">
            <a:extLst>
              <a:ext uri="{FF2B5EF4-FFF2-40B4-BE49-F238E27FC236}">
                <a16:creationId xmlns:a16="http://schemas.microsoft.com/office/drawing/2014/main" id="{89CA7BDD-9723-68FC-3479-6D4C3459EA07}"/>
              </a:ext>
            </a:extLst>
          </p:cNvPr>
          <p:cNvSpPr txBox="1"/>
          <p:nvPr/>
        </p:nvSpPr>
        <p:spPr>
          <a:xfrm>
            <a:off x="8217725" y="273133"/>
            <a:ext cx="1282535" cy="1080654"/>
          </a:xfrm>
          <a:prstGeom prst="rect">
            <a:avLst/>
          </a:prstGeom>
          <a:solidFill>
            <a:schemeClr val="bg1"/>
          </a:solidFill>
        </p:spPr>
        <p:txBody>
          <a:bodyPr wrap="square" rtlCol="0">
            <a:spAutoFit/>
          </a:bodyPr>
          <a:lstStyle/>
          <a:p>
            <a:endParaRPr lang="en-GB" dirty="0"/>
          </a:p>
        </p:txBody>
      </p:sp>
      <p:pic>
        <p:nvPicPr>
          <p:cNvPr id="10" name="Picture 2">
            <a:extLst>
              <a:ext uri="{FF2B5EF4-FFF2-40B4-BE49-F238E27FC236}">
                <a16:creationId xmlns:a16="http://schemas.microsoft.com/office/drawing/2014/main" id="{7539355F-9175-FB4F-06B9-35FF79146F03}"/>
              </a:ext>
            </a:extLst>
          </p:cNvPr>
          <p:cNvPicPr/>
          <p:nvPr/>
        </p:nvPicPr>
        <p:blipFill>
          <a:blip r:embed="rId3"/>
          <a:srcRect l="35495" t="31151" r="41937" b="40167"/>
          <a:stretch/>
        </p:blipFill>
        <p:spPr>
          <a:xfrm>
            <a:off x="9024162" y="380007"/>
            <a:ext cx="1687373" cy="905115"/>
          </a:xfrm>
          <a:prstGeom prst="rect">
            <a:avLst/>
          </a:prstGeom>
          <a:ln>
            <a:noFill/>
          </a:ln>
        </p:spPr>
      </p:pic>
      <p:pic>
        <p:nvPicPr>
          <p:cNvPr id="11" name="Picture 2">
            <a:extLst>
              <a:ext uri="{FF2B5EF4-FFF2-40B4-BE49-F238E27FC236}">
                <a16:creationId xmlns:a16="http://schemas.microsoft.com/office/drawing/2014/main" id="{1FCE41B5-F6D4-1AFB-5699-90D26BA54B87}"/>
              </a:ext>
            </a:extLst>
          </p:cNvPr>
          <p:cNvPicPr/>
          <p:nvPr/>
        </p:nvPicPr>
        <p:blipFill>
          <a:blip r:embed="rId4"/>
          <a:srcRect l="20055" t="47008" r="19254" b="26679"/>
          <a:stretch/>
        </p:blipFill>
        <p:spPr>
          <a:xfrm>
            <a:off x="2044598" y="3980407"/>
            <a:ext cx="7124400" cy="1737000"/>
          </a:xfrm>
          <a:prstGeom prst="rect">
            <a:avLst/>
          </a:prstGeom>
          <a:ln>
            <a:noFill/>
          </a:ln>
        </p:spPr>
      </p:pic>
      <p:sp>
        <p:nvSpPr>
          <p:cNvPr id="12" name="CustomShape 10">
            <a:extLst>
              <a:ext uri="{FF2B5EF4-FFF2-40B4-BE49-F238E27FC236}">
                <a16:creationId xmlns:a16="http://schemas.microsoft.com/office/drawing/2014/main" id="{92616C55-955F-7FA4-122C-DAC589F997BE}"/>
              </a:ext>
            </a:extLst>
          </p:cNvPr>
          <p:cNvSpPr/>
          <p:nvPr/>
        </p:nvSpPr>
        <p:spPr>
          <a:xfrm>
            <a:off x="9046200" y="4556408"/>
            <a:ext cx="98892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GB" sz="1400" spc="-1" dirty="0">
                <a:solidFill>
                  <a:srgbClr val="003399"/>
                </a:solidFill>
                <a:uFill>
                  <a:solidFill>
                    <a:srgbClr val="FFFFFF"/>
                  </a:solidFill>
                </a:uFill>
                <a:latin typeface="Calibri"/>
              </a:rPr>
              <a:t>(CDF-2008)</a:t>
            </a:r>
            <a:endParaRPr lang="en-GB" spc="-1" dirty="0">
              <a:solidFill>
                <a:srgbClr val="000000"/>
              </a:solidFill>
              <a:uFill>
                <a:solidFill>
                  <a:srgbClr val="FFFFFF"/>
                </a:solidFill>
              </a:uFill>
              <a:latin typeface="Arial"/>
            </a:endParaRPr>
          </a:p>
        </p:txBody>
      </p:sp>
      <p:sp>
        <p:nvSpPr>
          <p:cNvPr id="13" name="TextBox 12">
            <a:extLst>
              <a:ext uri="{FF2B5EF4-FFF2-40B4-BE49-F238E27FC236}">
                <a16:creationId xmlns:a16="http://schemas.microsoft.com/office/drawing/2014/main" id="{009AD07E-9B3E-9650-B51D-1D90103471AB}"/>
              </a:ext>
            </a:extLst>
          </p:cNvPr>
          <p:cNvSpPr txBox="1"/>
          <p:nvPr/>
        </p:nvSpPr>
        <p:spPr>
          <a:xfrm>
            <a:off x="4619501" y="5462649"/>
            <a:ext cx="1888177"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29747209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E866F-6601-493E-8260-E7A6AB0F8004}"/>
              </a:ext>
            </a:extLst>
          </p:cNvPr>
          <p:cNvPicPr>
            <a:picLocks noChangeAspect="1"/>
          </p:cNvPicPr>
          <p:nvPr/>
        </p:nvPicPr>
        <p:blipFill>
          <a:blip r:embed="rId2"/>
          <a:stretch>
            <a:fillRect/>
          </a:stretch>
        </p:blipFill>
        <p:spPr>
          <a:xfrm>
            <a:off x="1597446" y="691951"/>
            <a:ext cx="7821976" cy="5710005"/>
          </a:xfrm>
          <a:prstGeom prst="rect">
            <a:avLst/>
          </a:prstGeom>
        </p:spPr>
      </p:pic>
      <p:sp>
        <p:nvSpPr>
          <p:cNvPr id="2" name="TextBox 1">
            <a:extLst>
              <a:ext uri="{FF2B5EF4-FFF2-40B4-BE49-F238E27FC236}">
                <a16:creationId xmlns:a16="http://schemas.microsoft.com/office/drawing/2014/main" id="{094AE731-840D-433B-AAB3-B21DCA9B37BF}"/>
              </a:ext>
            </a:extLst>
          </p:cNvPr>
          <p:cNvSpPr txBox="1"/>
          <p:nvPr/>
        </p:nvSpPr>
        <p:spPr>
          <a:xfrm>
            <a:off x="6356195" y="4828478"/>
            <a:ext cx="1014761" cy="446049"/>
          </a:xfrm>
          <a:prstGeom prst="rect">
            <a:avLst/>
          </a:prstGeom>
          <a:solidFill>
            <a:schemeClr val="bg1"/>
          </a:solidFill>
          <a:ln>
            <a:solidFill>
              <a:schemeClr val="bg1"/>
            </a:solidFill>
          </a:ln>
        </p:spPr>
        <p:txBody>
          <a:bodyPr wrap="square" rtlCol="0">
            <a:spAutoFit/>
          </a:bodyPr>
          <a:lstStyle/>
          <a:p>
            <a:endParaRPr lang="en-GB" dirty="0"/>
          </a:p>
        </p:txBody>
      </p:sp>
      <p:sp>
        <p:nvSpPr>
          <p:cNvPr id="4" name="TextBox 3">
            <a:extLst>
              <a:ext uri="{FF2B5EF4-FFF2-40B4-BE49-F238E27FC236}">
                <a16:creationId xmlns:a16="http://schemas.microsoft.com/office/drawing/2014/main" id="{961A1549-A999-0896-9B7B-33E2F70E58F0}"/>
              </a:ext>
            </a:extLst>
          </p:cNvPr>
          <p:cNvSpPr txBox="1"/>
          <p:nvPr/>
        </p:nvSpPr>
        <p:spPr>
          <a:xfrm>
            <a:off x="8845826" y="2673626"/>
            <a:ext cx="1152939" cy="276999"/>
          </a:xfrm>
          <a:prstGeom prst="rect">
            <a:avLst/>
          </a:prstGeom>
          <a:noFill/>
        </p:spPr>
        <p:txBody>
          <a:bodyPr wrap="square" rtlCol="0">
            <a:spAutoFit/>
          </a:bodyPr>
          <a:lstStyle/>
          <a:p>
            <a:r>
              <a:rPr lang="en-GB" sz="1200" dirty="0">
                <a:solidFill>
                  <a:srgbClr val="002060"/>
                </a:solidFill>
              </a:rPr>
              <a:t>SuperChic-</a:t>
            </a:r>
            <a:r>
              <a:rPr lang="en-GB" sz="1200" dirty="0">
                <a:solidFill>
                  <a:schemeClr val="tx2">
                    <a:lumMod val="40000"/>
                    <a:lumOff val="60000"/>
                  </a:schemeClr>
                </a:solidFill>
              </a:rPr>
              <a:t>2</a:t>
            </a:r>
          </a:p>
        </p:txBody>
      </p:sp>
    </p:spTree>
    <p:extLst>
      <p:ext uri="{BB962C8B-B14F-4D97-AF65-F5344CB8AC3E}">
        <p14:creationId xmlns:p14="http://schemas.microsoft.com/office/powerpoint/2010/main" val="2300623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7237C2-B992-473A-81B0-4E54B058A753}"/>
              </a:ext>
            </a:extLst>
          </p:cNvPr>
          <p:cNvSpPr>
            <a:spLocks noGrp="1"/>
          </p:cNvSpPr>
          <p:nvPr>
            <p:ph type="sldNum" sz="quarter" idx="12"/>
          </p:nvPr>
        </p:nvSpPr>
        <p:spPr/>
        <p:txBody>
          <a:bodyPr/>
          <a:lstStyle/>
          <a:p>
            <a:pPr>
              <a:defRPr/>
            </a:pPr>
            <a:fld id="{4C07D10B-90B5-4753-B094-4BBF0927493F}" type="slidenum">
              <a:rPr lang="en-GB" smtClean="0"/>
              <a:pPr>
                <a:defRPr/>
              </a:pPr>
              <a:t>36</a:t>
            </a:fld>
            <a:endParaRPr lang="en-GB" dirty="0"/>
          </a:p>
        </p:txBody>
      </p:sp>
      <p:pic>
        <p:nvPicPr>
          <p:cNvPr id="20483" name="Picture 3">
            <a:extLst>
              <a:ext uri="{FF2B5EF4-FFF2-40B4-BE49-F238E27FC236}">
                <a16:creationId xmlns:a16="http://schemas.microsoft.com/office/drawing/2014/main" id="{3E945E70-42D9-455B-BF03-B645D48A1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407" r="35973" b="-2"/>
          <a:stretch>
            <a:fillRect/>
          </a:stretch>
        </p:blipFill>
        <p:spPr bwMode="auto">
          <a:xfrm>
            <a:off x="88900" y="80963"/>
            <a:ext cx="366871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6">
            <a:extLst>
              <a:ext uri="{FF2B5EF4-FFF2-40B4-BE49-F238E27FC236}">
                <a16:creationId xmlns:a16="http://schemas.microsoft.com/office/drawing/2014/main" id="{57D814B3-79DE-4B39-93A5-F43B5F3D7AE3}"/>
              </a:ext>
            </a:extLst>
          </p:cNvPr>
          <p:cNvSpPr txBox="1">
            <a:spLocks noChangeArrowheads="1"/>
          </p:cNvSpPr>
          <p:nvPr/>
        </p:nvSpPr>
        <p:spPr bwMode="auto">
          <a:xfrm>
            <a:off x="4430713" y="114300"/>
            <a:ext cx="6097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i="1" dirty="0">
                <a:solidFill>
                  <a:schemeClr val="accent1"/>
                </a:solidFill>
                <a:latin typeface="-apple-system"/>
              </a:rPr>
              <a:t>(</a:t>
            </a:r>
            <a:r>
              <a:rPr lang="en-GB" altLang="en-US" sz="1800" i="1" dirty="0" err="1">
                <a:solidFill>
                  <a:schemeClr val="accent1"/>
                </a:solidFill>
                <a:latin typeface="-apple-system"/>
              </a:rPr>
              <a:t>Phys.Rev.D</a:t>
            </a:r>
            <a:r>
              <a:rPr lang="en-GB" altLang="en-US" sz="1800" dirty="0">
                <a:solidFill>
                  <a:schemeClr val="accent1"/>
                </a:solidFill>
                <a:latin typeface="-apple-system"/>
              </a:rPr>
              <a:t> 68 (2003)  034001) </a:t>
            </a:r>
            <a:endParaRPr lang="en-GB" altLang="en-US" sz="1800" dirty="0">
              <a:solidFill>
                <a:schemeClr val="accent1"/>
              </a:solidFill>
            </a:endParaRPr>
          </a:p>
        </p:txBody>
      </p:sp>
      <p:pic>
        <p:nvPicPr>
          <p:cNvPr id="20485" name="Picture 8">
            <a:extLst>
              <a:ext uri="{FF2B5EF4-FFF2-40B4-BE49-F238E27FC236}">
                <a16:creationId xmlns:a16="http://schemas.microsoft.com/office/drawing/2014/main" id="{6CAD6652-5F5C-4EE1-9A52-D55D73A315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039" y="1214421"/>
            <a:ext cx="8901388" cy="5032392"/>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10">
            <a:extLst>
              <a:ext uri="{FF2B5EF4-FFF2-40B4-BE49-F238E27FC236}">
                <a16:creationId xmlns:a16="http://schemas.microsoft.com/office/drawing/2014/main" id="{CC3A84EA-1E23-46BF-AABF-5A20723276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66113" y="93663"/>
            <a:ext cx="1225550" cy="806450"/>
          </a:xfrm>
          <a:prstGeom prst="rect">
            <a:avLst/>
          </a:prstGeom>
          <a:solidFill>
            <a:srgbClr val="002060"/>
          </a:solidFill>
          <a:ln w="9525">
            <a:solidFill>
              <a:schemeClr val="tx1"/>
            </a:solidFill>
            <a:miter lim="800000"/>
            <a:headEnd/>
            <a:tailEnd/>
          </a:ln>
        </p:spPr>
      </p:pic>
      <p:sp>
        <p:nvSpPr>
          <p:cNvPr id="20487" name="TextBox 7">
            <a:extLst>
              <a:ext uri="{FF2B5EF4-FFF2-40B4-BE49-F238E27FC236}">
                <a16:creationId xmlns:a16="http://schemas.microsoft.com/office/drawing/2014/main" id="{1FDE62B8-4E29-4EA9-B4D7-C737A07489A1}"/>
              </a:ext>
            </a:extLst>
          </p:cNvPr>
          <p:cNvSpPr txBox="1">
            <a:spLocks noChangeArrowheads="1"/>
          </p:cNvSpPr>
          <p:nvPr/>
        </p:nvSpPr>
        <p:spPr bwMode="auto">
          <a:xfrm>
            <a:off x="10007600" y="1938338"/>
            <a:ext cx="1778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003A8C"/>
                </a:solidFill>
                <a:latin typeface="-apple-system"/>
                <a:hlinkClick r:id="rId6"/>
              </a:rPr>
              <a:t>hep-ex/0205037</a:t>
            </a:r>
            <a:endParaRPr lang="en-GB" altLang="en-US" sz="1800">
              <a:latin typeface="-apple-system"/>
            </a:endParaRPr>
          </a:p>
        </p:txBody>
      </p:sp>
      <p:sp>
        <p:nvSpPr>
          <p:cNvPr id="3" name="TextBox 2">
            <a:extLst>
              <a:ext uri="{FF2B5EF4-FFF2-40B4-BE49-F238E27FC236}">
                <a16:creationId xmlns:a16="http://schemas.microsoft.com/office/drawing/2014/main" id="{72FDB763-5FC7-440B-82B0-4CAE25DE84A2}"/>
              </a:ext>
            </a:extLst>
          </p:cNvPr>
          <p:cNvSpPr txBox="1"/>
          <p:nvPr/>
        </p:nvSpPr>
        <p:spPr>
          <a:xfrm>
            <a:off x="9928225" y="2998788"/>
            <a:ext cx="2089150" cy="1200150"/>
          </a:xfrm>
          <a:prstGeom prst="rect">
            <a:avLst/>
          </a:prstGeom>
          <a:noFill/>
          <a:ln w="38100">
            <a:solidFill>
              <a:schemeClr val="accent6">
                <a:lumMod val="75000"/>
              </a:schemeClr>
            </a:solidFill>
          </a:ln>
        </p:spPr>
        <p:txBody>
          <a:bodyPr>
            <a:spAutoFit/>
          </a:bodyPr>
          <a:lstStyle/>
          <a:p>
            <a:pPr algn="ctr">
              <a:defRPr/>
            </a:pPr>
            <a:r>
              <a:rPr lang="en-GB" b="1" dirty="0"/>
              <a:t>It may make sense to repeat this measurement at the LHC/RHIC ?</a:t>
            </a:r>
          </a:p>
        </p:txBody>
      </p:sp>
      <p:sp>
        <p:nvSpPr>
          <p:cNvPr id="4" name="TextBox 3">
            <a:extLst>
              <a:ext uri="{FF2B5EF4-FFF2-40B4-BE49-F238E27FC236}">
                <a16:creationId xmlns:a16="http://schemas.microsoft.com/office/drawing/2014/main" id="{025BD7F9-122E-7D44-96AD-807EB6D78584}"/>
              </a:ext>
            </a:extLst>
          </p:cNvPr>
          <p:cNvSpPr txBox="1"/>
          <p:nvPr/>
        </p:nvSpPr>
        <p:spPr>
          <a:xfrm>
            <a:off x="9879493" y="4770783"/>
            <a:ext cx="2226365" cy="276999"/>
          </a:xfrm>
          <a:prstGeom prst="rect">
            <a:avLst/>
          </a:prstGeom>
          <a:noFill/>
        </p:spPr>
        <p:txBody>
          <a:bodyPr wrap="square" rtlCol="0">
            <a:spAutoFit/>
          </a:bodyPr>
          <a:lstStyle/>
          <a:p>
            <a:r>
              <a:rPr lang="en-GB" sz="1200" dirty="0">
                <a:solidFill>
                  <a:schemeClr val="accent5">
                    <a:lumMod val="75000"/>
                  </a:schemeClr>
                </a:solidFill>
              </a:rPr>
              <a:t>KKMTR, 2001-2002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318879F8-C9B4-68DD-ADA0-7C245C262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878" r="3581" b="2"/>
          <a:stretch>
            <a:fillRect/>
          </a:stretch>
        </p:blipFill>
        <p:spPr bwMode="auto">
          <a:xfrm>
            <a:off x="958850" y="238125"/>
            <a:ext cx="814705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643A7429-8D9B-9332-8C90-B158FEFE585C}"/>
              </a:ext>
            </a:extLst>
          </p:cNvPr>
          <p:cNvSpPr>
            <a:spLocks noGrp="1"/>
          </p:cNvSpPr>
          <p:nvPr>
            <p:ph type="sldNum" sz="quarter" idx="12"/>
          </p:nvPr>
        </p:nvSpPr>
        <p:spPr/>
        <p:txBody>
          <a:bodyPr/>
          <a:lstStyle/>
          <a:p>
            <a:pPr>
              <a:defRPr/>
            </a:pPr>
            <a:fld id="{C2F1D327-F613-4AFA-BE93-84E7174522E3}" type="slidenum">
              <a:rPr lang="en-GB" smtClean="0"/>
              <a:pPr>
                <a:defRPr/>
              </a:pPr>
              <a:t>37</a:t>
            </a:fld>
            <a:endParaRPr lang="en-GB"/>
          </a:p>
        </p:txBody>
      </p:sp>
      <p:sp>
        <p:nvSpPr>
          <p:cNvPr id="10244" name="TextBox 1">
            <a:extLst>
              <a:ext uri="{FF2B5EF4-FFF2-40B4-BE49-F238E27FC236}">
                <a16:creationId xmlns:a16="http://schemas.microsoft.com/office/drawing/2014/main" id="{D4B2814C-2A5C-60C6-00CF-AAE01FD92D02}"/>
              </a:ext>
            </a:extLst>
          </p:cNvPr>
          <p:cNvSpPr txBox="1">
            <a:spLocks noChangeArrowheads="1"/>
          </p:cNvSpPr>
          <p:nvPr/>
        </p:nvSpPr>
        <p:spPr bwMode="auto">
          <a:xfrm>
            <a:off x="9631363" y="1600200"/>
            <a:ext cx="1957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200">
                <a:solidFill>
                  <a:schemeClr val="accent1"/>
                </a:solidFill>
              </a:rPr>
              <a:t>Sphaleron-transition on top of an energy barrier</a:t>
            </a:r>
          </a:p>
        </p:txBody>
      </p:sp>
      <p:sp>
        <p:nvSpPr>
          <p:cNvPr id="2" name="TextBox 1">
            <a:extLst>
              <a:ext uri="{FF2B5EF4-FFF2-40B4-BE49-F238E27FC236}">
                <a16:creationId xmlns:a16="http://schemas.microsoft.com/office/drawing/2014/main" id="{97844AC6-3DF7-6347-D5B0-45441DBC4DC3}"/>
              </a:ext>
            </a:extLst>
          </p:cNvPr>
          <p:cNvSpPr txBox="1">
            <a:spLocks noChangeArrowheads="1"/>
          </p:cNvSpPr>
          <p:nvPr/>
        </p:nvSpPr>
        <p:spPr bwMode="auto">
          <a:xfrm>
            <a:off x="7538477" y="433388"/>
            <a:ext cx="2742345" cy="369332"/>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V.Yu.Petrov</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M.G.Ryskin</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A20F4864-A080-4831-85F7-C2B0CCBF98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561" r="2901"/>
          <a:stretch>
            <a:fillRect/>
          </a:stretch>
        </p:blipFill>
        <p:spPr bwMode="auto">
          <a:xfrm>
            <a:off x="427038" y="1460500"/>
            <a:ext cx="63119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5">
            <a:extLst>
              <a:ext uri="{FF2B5EF4-FFF2-40B4-BE49-F238E27FC236}">
                <a16:creationId xmlns:a16="http://schemas.microsoft.com/office/drawing/2014/main" id="{6A414B1D-0847-4352-93FB-EE6BB787484B}"/>
              </a:ext>
            </a:extLst>
          </p:cNvPr>
          <p:cNvSpPr txBox="1">
            <a:spLocks noChangeArrowheads="1"/>
          </p:cNvSpPr>
          <p:nvPr/>
        </p:nvSpPr>
        <p:spPr bwMode="auto">
          <a:xfrm>
            <a:off x="69850" y="238125"/>
            <a:ext cx="726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Instantons</a:t>
            </a: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have never been observed </a:t>
            </a:r>
            <a:r>
              <a:rPr kumimoji="0" lang="en-GB" altLang="en-US" sz="1800" b="1" i="0" u="none" strike="noStrike" kern="1200" cap="none" spc="0" normalizeH="0" baseline="0" noProof="0" dirty="0">
                <a:ln>
                  <a:noFill/>
                </a:ln>
                <a:solidFill>
                  <a:srgbClr val="7030A0"/>
                </a:solidFill>
                <a:effectLst/>
                <a:uLnTx/>
                <a:uFillTx/>
                <a:latin typeface="Calibri" panose="020F0502020204030204" pitchFamily="34" charset="0"/>
                <a:ea typeface="+mn-ea"/>
                <a:cs typeface="+mn-cs"/>
              </a:rPr>
              <a:t>experimentally</a:t>
            </a:r>
            <a:r>
              <a:rPr kumimoji="0" lang="en-GB" altLang="en-US" sz="1800" b="0" i="0" u="none" strike="noStrike" kern="1200" cap="none" spc="0" normalizeH="0" baseline="0" noProof="0" dirty="0">
                <a:ln>
                  <a:noFill/>
                </a:ln>
                <a:solidFill>
                  <a:srgbClr val="7030A0"/>
                </a:solidFill>
                <a:effectLst/>
                <a:uLnTx/>
                <a:uFillTx/>
                <a:latin typeface="Calibri" panose="020F0502020204030204" pitchFamily="34" charset="0"/>
                <a:ea typeface="+mn-ea"/>
                <a:cs typeface="+mn-cs"/>
              </a:rPr>
              <a:t>,</a:t>
            </a: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however, they are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playing a very important role in the </a:t>
            </a:r>
            <a:r>
              <a:rPr kumimoji="0" lang="en-GB" altLang="en-US" sz="180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theoretical</a:t>
            </a: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models of confinement 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chiral symmetry breaking </a:t>
            </a:r>
          </a:p>
        </p:txBody>
      </p:sp>
      <p:sp>
        <p:nvSpPr>
          <p:cNvPr id="7" name="Rectangle: Rounded Corners 6">
            <a:extLst>
              <a:ext uri="{FF2B5EF4-FFF2-40B4-BE49-F238E27FC236}">
                <a16:creationId xmlns:a16="http://schemas.microsoft.com/office/drawing/2014/main" id="{3E9A1BB1-1E73-4DBF-AD3B-CF8327EEBCFC}"/>
              </a:ext>
            </a:extLst>
          </p:cNvPr>
          <p:cNvSpPr/>
          <p:nvPr/>
        </p:nvSpPr>
        <p:spPr>
          <a:xfrm>
            <a:off x="874713" y="1779588"/>
            <a:ext cx="2465387" cy="307975"/>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9" name="Picture 8">
            <a:extLst>
              <a:ext uri="{FF2B5EF4-FFF2-40B4-BE49-F238E27FC236}">
                <a16:creationId xmlns:a16="http://schemas.microsoft.com/office/drawing/2014/main" id="{8DE9DEBF-1156-4E43-82F2-041D7ACF5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965200"/>
            <a:ext cx="14414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a:extLst>
              <a:ext uri="{FF2B5EF4-FFF2-40B4-BE49-F238E27FC236}">
                <a16:creationId xmlns:a16="http://schemas.microsoft.com/office/drawing/2014/main" id="{73BDB6EB-0882-4C19-A3B4-D6EABD3237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5070475"/>
            <a:ext cx="5370513"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1">
            <a:extLst>
              <a:ext uri="{FF2B5EF4-FFF2-40B4-BE49-F238E27FC236}">
                <a16:creationId xmlns:a16="http://schemas.microsoft.com/office/drawing/2014/main" id="{4346C309-A64F-407F-A252-0411B93F548C}"/>
              </a:ext>
            </a:extLst>
          </p:cNvPr>
          <p:cNvSpPr txBox="1">
            <a:spLocks noChangeArrowheads="1"/>
          </p:cNvSpPr>
          <p:nvPr/>
        </p:nvSpPr>
        <p:spPr bwMode="auto">
          <a:xfrm>
            <a:off x="1978025" y="6172200"/>
            <a:ext cx="7821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1" i="0" u="none" strike="noStrike" kern="1200" cap="none" spc="0" normalizeH="0" baseline="0" noProof="0">
                <a:ln>
                  <a:noFill/>
                </a:ln>
                <a:solidFill>
                  <a:srgbClr val="0070C0"/>
                </a:solidFill>
                <a:effectLst/>
                <a:uLnTx/>
                <a:uFillTx/>
                <a:latin typeface="Calibri" panose="020F0502020204030204" pitchFamily="34" charset="0"/>
                <a:ea typeface="+mn-ea"/>
                <a:cs typeface="+mn-cs"/>
              </a:rPr>
              <a:t>Effectively –a family of new multiparton  vertices  in Feynman diagrams</a:t>
            </a:r>
          </a:p>
        </p:txBody>
      </p:sp>
      <p:pic>
        <p:nvPicPr>
          <p:cNvPr id="11272" name="Picture 3">
            <a:extLst>
              <a:ext uri="{FF2B5EF4-FFF2-40B4-BE49-F238E27FC236}">
                <a16:creationId xmlns:a16="http://schemas.microsoft.com/office/drawing/2014/main" id="{2AD0ED2B-C3DB-46F8-88CA-386F55B314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950" y="1938338"/>
            <a:ext cx="4583113"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TextBox 4">
            <a:extLst>
              <a:ext uri="{FF2B5EF4-FFF2-40B4-BE49-F238E27FC236}">
                <a16:creationId xmlns:a16="http://schemas.microsoft.com/office/drawing/2014/main" id="{EDA6764D-0CCA-4F07-AEEE-F9316BFA2E28}"/>
              </a:ext>
            </a:extLst>
          </p:cNvPr>
          <p:cNvSpPr txBox="1">
            <a:spLocks noChangeArrowheads="1"/>
          </p:cNvSpPr>
          <p:nvPr/>
        </p:nvSpPr>
        <p:spPr bwMode="auto">
          <a:xfrm>
            <a:off x="6237288" y="5160963"/>
            <a:ext cx="3275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70C0"/>
                </a:solidFill>
                <a:effectLst/>
                <a:uLnTx/>
                <a:uFillTx/>
                <a:latin typeface="Calibri" panose="020F0502020204030204" pitchFamily="34" charset="0"/>
                <a:ea typeface="+mn-ea"/>
                <a:cs typeface="+mn-cs"/>
              </a:rPr>
              <a:t>Extended objects in space-time</a:t>
            </a:r>
          </a:p>
        </p:txBody>
      </p:sp>
      <p:pic>
        <p:nvPicPr>
          <p:cNvPr id="11274" name="Picture 7">
            <a:extLst>
              <a:ext uri="{FF2B5EF4-FFF2-40B4-BE49-F238E27FC236}">
                <a16:creationId xmlns:a16="http://schemas.microsoft.com/office/drawing/2014/main" id="{A8CDA5F1-1A5E-4DDD-86E3-392318DEE0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6663" y="2555875"/>
            <a:ext cx="342582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22AB4AEF-1EAA-4EC7-941E-47354F5B01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72B86-CAA2-47C2-9BE2-4993B655E797}"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276" name="TextBox 12">
            <a:extLst>
              <a:ext uri="{FF2B5EF4-FFF2-40B4-BE49-F238E27FC236}">
                <a16:creationId xmlns:a16="http://schemas.microsoft.com/office/drawing/2014/main" id="{657E3FA7-0B69-48E8-8732-31038BB12BD1}"/>
              </a:ext>
            </a:extLst>
          </p:cNvPr>
          <p:cNvSpPr txBox="1">
            <a:spLocks noChangeArrowheads="1"/>
          </p:cNvSpPr>
          <p:nvPr/>
        </p:nvSpPr>
        <p:spPr bwMode="auto">
          <a:xfrm>
            <a:off x="6569075" y="1019175"/>
            <a:ext cx="5505450" cy="36988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FF0000"/>
                </a:solidFill>
                <a:effectLst/>
                <a:uLnTx/>
                <a:uFillTx/>
                <a:latin typeface="SFRM1095"/>
                <a:ea typeface="+mn-ea"/>
                <a:cs typeface="+mn-cs"/>
              </a:rPr>
              <a:t>one of the biggest challenges for particle physics to date</a:t>
            </a:r>
            <a:endParaRPr kumimoji="0" lang="en-GB" altLang="en-US" sz="1800" b="0" i="0" u="none" strike="noStrike" kern="1200" cap="none" spc="0" normalizeH="0" baseline="0" noProof="0">
              <a:ln>
                <a:noFill/>
              </a:ln>
              <a:solidFill>
                <a:srgbClr val="FF0000"/>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58B5041A-790D-4CBE-B9A8-562300BBC5D5}"/>
              </a:ext>
            </a:extLst>
          </p:cNvPr>
          <p:cNvPicPr>
            <a:picLocks noChangeAspect="1"/>
          </p:cNvPicPr>
          <p:nvPr/>
        </p:nvPicPr>
        <p:blipFill>
          <a:blip r:embed="rId7"/>
          <a:stretch>
            <a:fillRect/>
          </a:stretch>
        </p:blipFill>
        <p:spPr>
          <a:xfrm>
            <a:off x="609600" y="1158875"/>
            <a:ext cx="3275013" cy="287338"/>
          </a:xfrm>
          <a:prstGeom prst="rect">
            <a:avLst/>
          </a:prstGeom>
          <a:ln w="19050">
            <a:solidFill>
              <a:schemeClr val="accent1">
                <a:lumMod val="75000"/>
              </a:schemeClr>
            </a:solidFill>
          </a:ln>
        </p:spPr>
      </p:pic>
      <p:sp>
        <p:nvSpPr>
          <p:cNvPr id="18" name="TextBox 17">
            <a:extLst>
              <a:ext uri="{FF2B5EF4-FFF2-40B4-BE49-F238E27FC236}">
                <a16:creationId xmlns:a16="http://schemas.microsoft.com/office/drawing/2014/main" id="{FC521C4F-7EFA-4751-9C88-FBDF09348D5E}"/>
              </a:ext>
            </a:extLst>
          </p:cNvPr>
          <p:cNvSpPr txBox="1"/>
          <p:nvPr/>
        </p:nvSpPr>
        <p:spPr>
          <a:xfrm>
            <a:off x="4694238" y="2944813"/>
            <a:ext cx="7300912" cy="3079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1" i="0" u="none" strike="noStrike" kern="1200" cap="none" spc="0" normalizeH="0" baseline="0" noProof="0" dirty="0">
                <a:ln>
                  <a:noFill/>
                </a:ln>
                <a:solidFill>
                  <a:srgbClr val="4472C4">
                    <a:lumMod val="75000"/>
                  </a:srgbClr>
                </a:solidFill>
                <a:effectLst/>
                <a:uLnTx/>
                <a:uFillTx/>
                <a:latin typeface="SFTI1095"/>
                <a:ea typeface="+mn-ea"/>
                <a:cs typeface="+mn-cs"/>
              </a:rPr>
              <a:t>‘soft bombs’ </a:t>
            </a:r>
            <a:r>
              <a:rPr kumimoji="0" lang="en-GB" sz="1400" b="1" i="0" u="none" strike="noStrike" kern="1200" cap="none" spc="0" normalizeH="0" baseline="0" noProof="0" dirty="0">
                <a:ln>
                  <a:noFill/>
                </a:ln>
                <a:solidFill>
                  <a:srgbClr val="4472C4">
                    <a:lumMod val="75000"/>
                  </a:srgbClr>
                </a:solidFill>
                <a:effectLst/>
                <a:uLnTx/>
                <a:uFillTx/>
                <a:latin typeface="SFRM1095"/>
                <a:ea typeface="+mn-ea"/>
                <a:cs typeface="+mn-cs"/>
              </a:rPr>
              <a:t>–high-multiplicity spherically symmetric distributions of relatively soft particles</a:t>
            </a:r>
            <a:endParaRPr kumimoji="0" lang="en-GB" sz="14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52F17A0F-EBDD-45A3-CF52-921DD9D7F6AD}"/>
              </a:ext>
            </a:extLst>
          </p:cNvPr>
          <p:cNvSpPr txBox="1">
            <a:spLocks noChangeArrowheads="1"/>
          </p:cNvSpPr>
          <p:nvPr/>
        </p:nvSpPr>
        <p:spPr bwMode="auto">
          <a:xfrm>
            <a:off x="7538477" y="433388"/>
            <a:ext cx="2742345" cy="369332"/>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V.Yu.Petrov</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 </a:t>
            </a:r>
            <a:r>
              <a:rPr kumimoji="0" lang="en-GB" altLang="en-US" sz="1800" b="0" i="0" u="none" strike="noStrike" kern="1200" cap="none" spc="0" normalizeH="0" baseline="0" noProof="0" dirty="0" err="1">
                <a:ln>
                  <a:noFill/>
                </a:ln>
                <a:solidFill>
                  <a:schemeClr val="accent1"/>
                </a:solidFill>
                <a:effectLst/>
                <a:uLnTx/>
                <a:uFillTx/>
                <a:latin typeface="Calibri" panose="020F0502020204030204" pitchFamily="34" charset="0"/>
                <a:ea typeface="+mn-ea"/>
                <a:cs typeface="+mn-cs"/>
              </a:rPr>
              <a:t>M.G.Ryskin</a:t>
            </a:r>
            <a:r>
              <a:rPr kumimoji="0" lang="en-GB" altLang="en-US" sz="1800" b="0" i="0" u="none" strike="noStrike" kern="1200" cap="none" spc="0" normalizeH="0" baseline="0" noProof="0" dirty="0">
                <a:ln>
                  <a:noFill/>
                </a:ln>
                <a:solidFill>
                  <a:schemeClr val="accent1"/>
                </a:solidFill>
                <a:effectLst/>
                <a:uLnTx/>
                <a:uFillTx/>
                <a:latin typeface="Calibri" panose="020F0502020204030204" pitchFamily="34" charset="0"/>
                <a:ea typeface="+mn-ea"/>
                <a:cs typeface="+mn-cs"/>
              </a:rPr>
              <a: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09A86FAA-8E3A-1E83-D8A9-D00491E0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20638"/>
            <a:ext cx="75565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58A0079-A874-36FA-E828-68D7325D5A42}"/>
              </a:ext>
            </a:extLst>
          </p:cNvPr>
          <p:cNvSpPr>
            <a:spLocks noGrp="1"/>
          </p:cNvSpPr>
          <p:nvPr>
            <p:ph type="sldNum" sz="quarter" idx="12"/>
          </p:nvPr>
        </p:nvSpPr>
        <p:spPr/>
        <p:txBody>
          <a:bodyPr/>
          <a:lstStyle/>
          <a:p>
            <a:pPr>
              <a:defRPr/>
            </a:pPr>
            <a:fld id="{4FCA781E-E5A2-4054-94C6-E5F66A15338F}" type="slidenum">
              <a:rPr lang="en-GB" smtClean="0"/>
              <a:pPr>
                <a:defRPr/>
              </a:pPr>
              <a:t>39</a:t>
            </a:fld>
            <a:endParaRPr lang="en-GB"/>
          </a:p>
        </p:txBody>
      </p:sp>
      <p:sp>
        <p:nvSpPr>
          <p:cNvPr id="2" name="TextBox 1">
            <a:extLst>
              <a:ext uri="{FF2B5EF4-FFF2-40B4-BE49-F238E27FC236}">
                <a16:creationId xmlns:a16="http://schemas.microsoft.com/office/drawing/2014/main" id="{254DA271-4F34-939F-7E1C-241CFE09F309}"/>
              </a:ext>
            </a:extLst>
          </p:cNvPr>
          <p:cNvSpPr txBox="1"/>
          <p:nvPr/>
        </p:nvSpPr>
        <p:spPr>
          <a:xfrm>
            <a:off x="9733935" y="3357563"/>
            <a:ext cx="1976284" cy="261610"/>
          </a:xfrm>
          <a:prstGeom prst="rect">
            <a:avLst/>
          </a:prstGeom>
          <a:noFill/>
        </p:spPr>
        <p:txBody>
          <a:bodyPr wrap="square" rtlCol="0">
            <a:spAutoFit/>
          </a:bodyPr>
          <a:lstStyle/>
          <a:p>
            <a:r>
              <a:rPr lang="en-GB" sz="1100" dirty="0">
                <a:solidFill>
                  <a:schemeClr val="accent1"/>
                </a:solidFill>
              </a:rPr>
              <a:t>(M.G. Ryskin)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8E22F-431B-4140-B29D-BCFFE6384957}"/>
              </a:ext>
            </a:extLst>
          </p:cNvPr>
          <p:cNvPicPr>
            <a:picLocks noChangeAspect="1"/>
          </p:cNvPicPr>
          <p:nvPr/>
        </p:nvPicPr>
        <p:blipFill>
          <a:blip r:embed="rId2"/>
          <a:stretch>
            <a:fillRect/>
          </a:stretch>
        </p:blipFill>
        <p:spPr>
          <a:xfrm>
            <a:off x="2098351" y="316394"/>
            <a:ext cx="8361833" cy="6014539"/>
          </a:xfrm>
          <a:prstGeom prst="rect">
            <a:avLst/>
          </a:prstGeom>
        </p:spPr>
      </p:pic>
      <p:sp>
        <p:nvSpPr>
          <p:cNvPr id="4" name="Slide Number Placeholder 3">
            <a:extLst>
              <a:ext uri="{FF2B5EF4-FFF2-40B4-BE49-F238E27FC236}">
                <a16:creationId xmlns:a16="http://schemas.microsoft.com/office/drawing/2014/main" id="{5410E383-68B1-447F-9CD0-AE1DCC80E8FE}"/>
              </a:ext>
            </a:extLst>
          </p:cNvPr>
          <p:cNvSpPr>
            <a:spLocks noGrp="1"/>
          </p:cNvSpPr>
          <p:nvPr>
            <p:ph type="sldNum" sz="quarter" idx="12"/>
          </p:nvPr>
        </p:nvSpPr>
        <p:spPr/>
        <p:txBody>
          <a:bodyPr/>
          <a:lstStyle/>
          <a:p>
            <a:fld id="{810F5E82-72E1-4C4C-94B5-02949C7C5A49}" type="slidenum">
              <a:rPr lang="en-GB" smtClean="0"/>
              <a:t>4</a:t>
            </a:fld>
            <a:endParaRPr lang="en-GB" dirty="0"/>
          </a:p>
        </p:txBody>
      </p:sp>
      <p:pic>
        <p:nvPicPr>
          <p:cNvPr id="5" name="Picture 2">
            <a:extLst>
              <a:ext uri="{FF2B5EF4-FFF2-40B4-BE49-F238E27FC236}">
                <a16:creationId xmlns:a16="http://schemas.microsoft.com/office/drawing/2014/main" id="{3AFF23CA-18C1-4F6F-B9C8-A79C429C09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751" t="30408" r="9417" b="5647"/>
          <a:stretch/>
        </p:blipFill>
        <p:spPr bwMode="auto">
          <a:xfrm>
            <a:off x="7045812" y="1759485"/>
            <a:ext cx="3299459" cy="1901922"/>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00A52264-4220-4CB8-A607-482724AA872B}"/>
              </a:ext>
            </a:extLst>
          </p:cNvPr>
          <p:cNvSpPr txBox="1"/>
          <p:nvPr/>
        </p:nvSpPr>
        <p:spPr>
          <a:xfrm>
            <a:off x="223025" y="2709746"/>
            <a:ext cx="1226634" cy="338554"/>
          </a:xfrm>
          <a:prstGeom prst="rect">
            <a:avLst/>
          </a:prstGeom>
          <a:noFill/>
          <a:ln w="12700">
            <a:solidFill>
              <a:srgbClr val="00B0F0"/>
            </a:solidFill>
          </a:ln>
        </p:spPr>
        <p:txBody>
          <a:bodyPr wrap="square" rtlCol="0">
            <a:spAutoFit/>
          </a:bodyPr>
          <a:lstStyle/>
          <a:p>
            <a:r>
              <a:rPr lang="en-GB" sz="1600" dirty="0">
                <a:solidFill>
                  <a:srgbClr val="00B050"/>
                </a:solidFill>
              </a:rPr>
              <a:t>KMR-97-01</a:t>
            </a:r>
          </a:p>
        </p:txBody>
      </p:sp>
    </p:spTree>
    <p:extLst>
      <p:ext uri="{BB962C8B-B14F-4D97-AF65-F5344CB8AC3E}">
        <p14:creationId xmlns:p14="http://schemas.microsoft.com/office/powerpoint/2010/main" val="3109644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432482-980E-4894-91CD-2697298CF09C}"/>
              </a:ext>
            </a:extLst>
          </p:cNvPr>
          <p:cNvSpPr>
            <a:spLocks noGrp="1"/>
          </p:cNvSpPr>
          <p:nvPr>
            <p:ph type="sldNum" sz="quarter" idx="12"/>
          </p:nvPr>
        </p:nvSpPr>
        <p:spPr/>
        <p:txBody>
          <a:bodyPr/>
          <a:lstStyle/>
          <a:p>
            <a:pPr>
              <a:defRPr/>
            </a:pPr>
            <a:fld id="{398C7532-94D0-488E-9A93-C5D02F8B6EC8}" type="slidenum">
              <a:rPr lang="en-GB" smtClean="0"/>
              <a:pPr>
                <a:defRPr/>
              </a:pPr>
              <a:t>40</a:t>
            </a:fld>
            <a:endParaRPr lang="en-GB"/>
          </a:p>
        </p:txBody>
      </p:sp>
      <p:pic>
        <p:nvPicPr>
          <p:cNvPr id="25603" name="Picture 3">
            <a:extLst>
              <a:ext uri="{FF2B5EF4-FFF2-40B4-BE49-F238E27FC236}">
                <a16:creationId xmlns:a16="http://schemas.microsoft.com/office/drawing/2014/main" id="{08919AEE-F408-4B9A-9ACE-1FF29E0E1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3" y="49213"/>
            <a:ext cx="7231062"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a:extLst>
              <a:ext uri="{FF2B5EF4-FFF2-40B4-BE49-F238E27FC236}">
                <a16:creationId xmlns:a16="http://schemas.microsoft.com/office/drawing/2014/main" id="{E3A7C13B-9BF6-43E5-85C4-17BE359DDCD2}"/>
              </a:ext>
            </a:extLst>
          </p:cNvPr>
          <p:cNvSpPr txBox="1">
            <a:spLocks noChangeArrowheads="1"/>
          </p:cNvSpPr>
          <p:nvPr/>
        </p:nvSpPr>
        <p:spPr bwMode="auto">
          <a:xfrm>
            <a:off x="6202363" y="4230688"/>
            <a:ext cx="16398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b="1">
                <a:solidFill>
                  <a:schemeClr val="accent1"/>
                </a:solidFill>
              </a:rPr>
              <a:t>KMR-like</a:t>
            </a:r>
          </a:p>
        </p:txBody>
      </p:sp>
      <p:sp>
        <p:nvSpPr>
          <p:cNvPr id="25605" name="TextBox 2">
            <a:extLst>
              <a:ext uri="{FF2B5EF4-FFF2-40B4-BE49-F238E27FC236}">
                <a16:creationId xmlns:a16="http://schemas.microsoft.com/office/drawing/2014/main" id="{1E3FE182-EE71-4B8F-BD58-8552B560E631}"/>
              </a:ext>
            </a:extLst>
          </p:cNvPr>
          <p:cNvSpPr txBox="1">
            <a:spLocks noChangeArrowheads="1"/>
          </p:cNvSpPr>
          <p:nvPr/>
        </p:nvSpPr>
        <p:spPr bwMode="auto">
          <a:xfrm>
            <a:off x="9629775" y="2693988"/>
            <a:ext cx="1343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b="1">
                <a:solidFill>
                  <a:srgbClr val="FF0000"/>
                </a:solidFill>
              </a:rPr>
              <a:t>dominates</a:t>
            </a:r>
          </a:p>
        </p:txBody>
      </p:sp>
      <p:sp>
        <p:nvSpPr>
          <p:cNvPr id="4" name="Arrow: Left 3">
            <a:extLst>
              <a:ext uri="{FF2B5EF4-FFF2-40B4-BE49-F238E27FC236}">
                <a16:creationId xmlns:a16="http://schemas.microsoft.com/office/drawing/2014/main" id="{3786A61A-F971-4E94-BD1D-EC56B276802C}"/>
              </a:ext>
            </a:extLst>
          </p:cNvPr>
          <p:cNvSpPr/>
          <p:nvPr/>
        </p:nvSpPr>
        <p:spPr>
          <a:xfrm>
            <a:off x="8637588" y="2700338"/>
            <a:ext cx="615950" cy="354012"/>
          </a:xfrm>
          <a:prstGeom prst="leftArrow">
            <a:avLst>
              <a:gd name="adj1" fmla="val 17186"/>
              <a:gd name="adj2" fmla="val 4179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5608" name="TextBox 8">
            <a:extLst>
              <a:ext uri="{FF2B5EF4-FFF2-40B4-BE49-F238E27FC236}">
                <a16:creationId xmlns:a16="http://schemas.microsoft.com/office/drawing/2014/main" id="{C219C2D7-C161-460D-ADAE-41316BA6D9E6}"/>
              </a:ext>
            </a:extLst>
          </p:cNvPr>
          <p:cNvSpPr txBox="1">
            <a:spLocks noChangeArrowheads="1"/>
          </p:cNvSpPr>
          <p:nvPr/>
        </p:nvSpPr>
        <p:spPr bwMode="auto">
          <a:xfrm>
            <a:off x="665163" y="5384800"/>
            <a:ext cx="6838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a:solidFill>
                  <a:srgbClr val="FF0000"/>
                </a:solidFill>
                <a:sym typeface="Wingdings" panose="05000000000000000000" pitchFamily="2" charset="2"/>
              </a:rPr>
              <a:t></a:t>
            </a:r>
            <a:endParaRPr lang="en-GB" altLang="en-US" sz="2400"/>
          </a:p>
        </p:txBody>
      </p:sp>
      <p:sp>
        <p:nvSpPr>
          <p:cNvPr id="25609" name="TextBox 10">
            <a:extLst>
              <a:ext uri="{FF2B5EF4-FFF2-40B4-BE49-F238E27FC236}">
                <a16:creationId xmlns:a16="http://schemas.microsoft.com/office/drawing/2014/main" id="{2D3AD6FF-8CA4-45A0-A75E-B6B73AE69848}"/>
              </a:ext>
            </a:extLst>
          </p:cNvPr>
          <p:cNvSpPr txBox="1">
            <a:spLocks noChangeArrowheads="1"/>
          </p:cNvSpPr>
          <p:nvPr/>
        </p:nvSpPr>
        <p:spPr bwMode="auto">
          <a:xfrm>
            <a:off x="703263" y="4686300"/>
            <a:ext cx="901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400">
                <a:solidFill>
                  <a:srgbClr val="FF0000"/>
                </a:solidFill>
                <a:sym typeface="Wingdings" panose="05000000000000000000" pitchFamily="2" charset="2"/>
              </a:rPr>
              <a:t></a:t>
            </a:r>
            <a:r>
              <a:rPr lang="en-GB" altLang="en-US" sz="1800">
                <a:solidFill>
                  <a:srgbClr val="FF0000"/>
                </a:solidFill>
                <a:sym typeface="Wingdings" panose="05000000000000000000" pitchFamily="2" charset="2"/>
              </a:rPr>
              <a:t>  </a:t>
            </a:r>
            <a:r>
              <a:rPr lang="en-GB" altLang="en-US" sz="1800">
                <a:sym typeface="Wingdings" panose="05000000000000000000" pitchFamily="2" charset="2"/>
              </a:rPr>
              <a:t>Detecting two outgoing protons would allow placing an upper limit on Instanton mass.</a:t>
            </a:r>
            <a:endParaRPr lang="en-GB" altLang="en-US" sz="1800"/>
          </a:p>
        </p:txBody>
      </p:sp>
      <p:pic>
        <p:nvPicPr>
          <p:cNvPr id="25610" name="Picture 11">
            <a:extLst>
              <a:ext uri="{FF2B5EF4-FFF2-40B4-BE49-F238E27FC236}">
                <a16:creationId xmlns:a16="http://schemas.microsoft.com/office/drawing/2014/main" id="{38081066-1EF5-4CFA-A393-EBF909E88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5556250"/>
            <a:ext cx="430688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3">
            <a:extLst>
              <a:ext uri="{FF2B5EF4-FFF2-40B4-BE49-F238E27FC236}">
                <a16:creationId xmlns:a16="http://schemas.microsoft.com/office/drawing/2014/main" id="{B8E17763-7F32-4D3E-8BA1-9CF5FACD6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0104" b="19356"/>
          <a:stretch>
            <a:fillRect/>
          </a:stretch>
        </p:blipFill>
        <p:spPr bwMode="auto">
          <a:xfrm>
            <a:off x="6219825" y="5534025"/>
            <a:ext cx="16224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Box 14">
            <a:extLst>
              <a:ext uri="{FF2B5EF4-FFF2-40B4-BE49-F238E27FC236}">
                <a16:creationId xmlns:a16="http://schemas.microsoft.com/office/drawing/2014/main" id="{8E757985-3E5B-4736-A472-2191BECFE16E}"/>
              </a:ext>
            </a:extLst>
          </p:cNvPr>
          <p:cNvSpPr txBox="1">
            <a:spLocks noChangeArrowheads="1"/>
          </p:cNvSpPr>
          <p:nvPr/>
        </p:nvSpPr>
        <p:spPr bwMode="auto">
          <a:xfrm>
            <a:off x="5486400" y="5451475"/>
            <a:ext cx="963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t>state</a:t>
            </a:r>
          </a:p>
        </p:txBody>
      </p:sp>
      <p:sp>
        <p:nvSpPr>
          <p:cNvPr id="25613" name="TextBox 15">
            <a:extLst>
              <a:ext uri="{FF2B5EF4-FFF2-40B4-BE49-F238E27FC236}">
                <a16:creationId xmlns:a16="http://schemas.microsoft.com/office/drawing/2014/main" id="{C6EDEB5F-E8F0-488A-BC9F-E132A7AFE91D}"/>
              </a:ext>
            </a:extLst>
          </p:cNvPr>
          <p:cNvSpPr txBox="1">
            <a:spLocks noChangeArrowheads="1"/>
          </p:cNvSpPr>
          <p:nvPr/>
        </p:nvSpPr>
        <p:spPr bwMode="auto">
          <a:xfrm>
            <a:off x="8088313" y="5443538"/>
            <a:ext cx="1463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chemeClr val="accent1"/>
                </a:solidFill>
              </a:rPr>
              <a:t>(‘hermiticity’)</a:t>
            </a:r>
          </a:p>
        </p:txBody>
      </p:sp>
      <p:sp>
        <p:nvSpPr>
          <p:cNvPr id="3" name="TextBox 2">
            <a:extLst>
              <a:ext uri="{FF2B5EF4-FFF2-40B4-BE49-F238E27FC236}">
                <a16:creationId xmlns:a16="http://schemas.microsoft.com/office/drawing/2014/main" id="{3ED8BCDD-DC5E-4442-BCF6-4F815E56E370}"/>
              </a:ext>
            </a:extLst>
          </p:cNvPr>
          <p:cNvSpPr txBox="1"/>
          <p:nvPr/>
        </p:nvSpPr>
        <p:spPr>
          <a:xfrm>
            <a:off x="8803340" y="376518"/>
            <a:ext cx="2097741" cy="369332"/>
          </a:xfrm>
          <a:prstGeom prst="rect">
            <a:avLst/>
          </a:prstGeom>
          <a:noFill/>
        </p:spPr>
        <p:txBody>
          <a:bodyPr wrap="square" rtlCol="0">
            <a:spAutoFit/>
          </a:bodyPr>
          <a:lstStyle/>
          <a:p>
            <a:r>
              <a:rPr lang="en-GB" dirty="0">
                <a:solidFill>
                  <a:schemeClr val="accent1"/>
                </a:solidFill>
              </a:rPr>
              <a:t>KKMRT-2021-2022</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F8B64-2364-AF2B-AA0D-A7628691C4FC}"/>
              </a:ext>
            </a:extLst>
          </p:cNvPr>
          <p:cNvSpPr>
            <a:spLocks noGrp="1"/>
          </p:cNvSpPr>
          <p:nvPr>
            <p:ph type="sldNum" sz="quarter" idx="12"/>
          </p:nvPr>
        </p:nvSpPr>
        <p:spPr/>
        <p:txBody>
          <a:bodyPr/>
          <a:lstStyle/>
          <a:p>
            <a:pPr>
              <a:defRPr/>
            </a:pPr>
            <a:fld id="{351AA0E5-6F19-4D9B-BD2B-DAAD4F7B90A1}" type="slidenum">
              <a:rPr lang="en-GB" smtClean="0"/>
              <a:pPr>
                <a:defRPr/>
              </a:pPr>
              <a:t>41</a:t>
            </a:fld>
            <a:endParaRPr lang="en-GB"/>
          </a:p>
        </p:txBody>
      </p:sp>
      <p:pic>
        <p:nvPicPr>
          <p:cNvPr id="26627" name="Picture 3">
            <a:extLst>
              <a:ext uri="{FF2B5EF4-FFF2-40B4-BE49-F238E27FC236}">
                <a16:creationId xmlns:a16="http://schemas.microsoft.com/office/drawing/2014/main" id="{73E96CCD-6B97-DAEC-AECC-9FB35939C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98" t="1462" r="4121" b="-4350"/>
          <a:stretch>
            <a:fillRect/>
          </a:stretch>
        </p:blipFill>
        <p:spPr bwMode="auto">
          <a:xfrm>
            <a:off x="954088" y="354013"/>
            <a:ext cx="5614987"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510CBB-22BB-6728-3171-C833A7512B12}"/>
              </a:ext>
            </a:extLst>
          </p:cNvPr>
          <p:cNvSpPr txBox="1"/>
          <p:nvPr/>
        </p:nvSpPr>
        <p:spPr>
          <a:xfrm>
            <a:off x="1403350" y="5751513"/>
            <a:ext cx="4356100" cy="923925"/>
          </a:xfrm>
          <a:prstGeom prst="rect">
            <a:avLst/>
          </a:prstGeom>
          <a:noFill/>
          <a:ln w="57150">
            <a:solidFill>
              <a:schemeClr val="accent5"/>
            </a:solidFill>
          </a:ln>
        </p:spPr>
        <p:txBody>
          <a:bodyPr>
            <a:spAutoFit/>
          </a:bodyPr>
          <a:lstStyle/>
          <a:p>
            <a:pPr algn="ctr">
              <a:defRPr/>
            </a:pPr>
            <a:r>
              <a:rPr lang="en-GB" b="1" dirty="0">
                <a:solidFill>
                  <a:schemeClr val="accent1">
                    <a:lumMod val="50000"/>
                  </a:schemeClr>
                </a:solidFill>
              </a:rPr>
              <a:t>Full set of  analytical formulas for the partonic processes, calculated for the first  time</a:t>
            </a:r>
          </a:p>
        </p:txBody>
      </p:sp>
      <p:sp>
        <p:nvSpPr>
          <p:cNvPr id="9" name="Block Arc 8">
            <a:extLst>
              <a:ext uri="{FF2B5EF4-FFF2-40B4-BE49-F238E27FC236}">
                <a16:creationId xmlns:a16="http://schemas.microsoft.com/office/drawing/2014/main" id="{C6823521-75B7-81EE-1C62-30E09BFAAEE4}"/>
              </a:ext>
            </a:extLst>
          </p:cNvPr>
          <p:cNvSpPr/>
          <p:nvPr/>
        </p:nvSpPr>
        <p:spPr>
          <a:xfrm rot="10646431">
            <a:off x="3606800" y="4827588"/>
            <a:ext cx="1335088" cy="273050"/>
          </a:xfrm>
          <a:prstGeom prst="blockArc">
            <a:avLst>
              <a:gd name="adj1" fmla="val 11472748"/>
              <a:gd name="adj2" fmla="val 75488"/>
              <a:gd name="adj3"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6630" name="TextBox 9">
            <a:extLst>
              <a:ext uri="{FF2B5EF4-FFF2-40B4-BE49-F238E27FC236}">
                <a16:creationId xmlns:a16="http://schemas.microsoft.com/office/drawing/2014/main" id="{5CCCD4AA-51C2-E10A-0DCB-002FC2098D61}"/>
              </a:ext>
            </a:extLst>
          </p:cNvPr>
          <p:cNvSpPr txBox="1">
            <a:spLocks noChangeArrowheads="1"/>
          </p:cNvSpPr>
          <p:nvPr/>
        </p:nvSpPr>
        <p:spPr bwMode="auto">
          <a:xfrm>
            <a:off x="3224213" y="5162550"/>
            <a:ext cx="51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b="1">
                <a:solidFill>
                  <a:srgbClr val="FF0000"/>
                </a:solidFill>
              </a:rPr>
              <a:t>HIC</a:t>
            </a:r>
          </a:p>
        </p:txBody>
      </p:sp>
      <p:sp>
        <p:nvSpPr>
          <p:cNvPr id="11" name="TextBox 10">
            <a:extLst>
              <a:ext uri="{FF2B5EF4-FFF2-40B4-BE49-F238E27FC236}">
                <a16:creationId xmlns:a16="http://schemas.microsoft.com/office/drawing/2014/main" id="{57A3A141-0CD9-E550-DFD2-1E2DBBB6F115}"/>
              </a:ext>
            </a:extLst>
          </p:cNvPr>
          <p:cNvSpPr txBox="1"/>
          <p:nvPr/>
        </p:nvSpPr>
        <p:spPr>
          <a:xfrm>
            <a:off x="6959600" y="3559175"/>
            <a:ext cx="2317750" cy="369888"/>
          </a:xfrm>
          <a:prstGeom prst="rect">
            <a:avLst/>
          </a:prstGeom>
          <a:noFill/>
          <a:ln w="38100">
            <a:solidFill>
              <a:srgbClr val="00B0F0"/>
            </a:solidFill>
          </a:ln>
        </p:spPr>
        <p:txBody>
          <a:bodyPr>
            <a:spAutoFit/>
          </a:bodyPr>
          <a:lstStyle/>
          <a:p>
            <a:pPr>
              <a:defRPr/>
            </a:pPr>
            <a:r>
              <a:rPr lang="en-GB" b="1" dirty="0">
                <a:solidFill>
                  <a:schemeClr val="accent6">
                    <a:lumMod val="75000"/>
                  </a:schemeClr>
                </a:solidFill>
              </a:rPr>
              <a:t>UPC-no PU nightmare</a:t>
            </a:r>
          </a:p>
        </p:txBody>
      </p:sp>
      <p:sp>
        <p:nvSpPr>
          <p:cNvPr id="13" name="Arrow: Left 12">
            <a:extLst>
              <a:ext uri="{FF2B5EF4-FFF2-40B4-BE49-F238E27FC236}">
                <a16:creationId xmlns:a16="http://schemas.microsoft.com/office/drawing/2014/main" id="{DCCB41FC-B68C-EDA4-63C3-33154CAE5D03}"/>
              </a:ext>
            </a:extLst>
          </p:cNvPr>
          <p:cNvSpPr/>
          <p:nvPr/>
        </p:nvSpPr>
        <p:spPr>
          <a:xfrm>
            <a:off x="6218238" y="3617913"/>
            <a:ext cx="320675" cy="269875"/>
          </a:xfrm>
          <a:prstGeom prst="leftArrow">
            <a:avLst>
              <a:gd name="adj1" fmla="val 17186"/>
              <a:gd name="adj2" fmla="val 417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19" name="TextBox 18">
            <a:extLst>
              <a:ext uri="{FF2B5EF4-FFF2-40B4-BE49-F238E27FC236}">
                <a16:creationId xmlns:a16="http://schemas.microsoft.com/office/drawing/2014/main" id="{B4655F02-8E88-FC5F-2475-133B52E0F4BE}"/>
              </a:ext>
            </a:extLst>
          </p:cNvPr>
          <p:cNvSpPr txBox="1"/>
          <p:nvPr/>
        </p:nvSpPr>
        <p:spPr>
          <a:xfrm>
            <a:off x="835025" y="1220788"/>
            <a:ext cx="6096000" cy="369887"/>
          </a:xfrm>
          <a:prstGeom prst="rect">
            <a:avLst/>
          </a:prstGeom>
          <a:noFill/>
        </p:spPr>
        <p:txBody>
          <a:bodyPr>
            <a:spAutoFit/>
          </a:bodyPr>
          <a:lstStyle/>
          <a:p>
            <a:pPr>
              <a:defRPr/>
            </a:pPr>
            <a:r>
              <a:rPr lang="en-GB" dirty="0">
                <a:solidFill>
                  <a:schemeClr val="accent1">
                    <a:lumMod val="50000"/>
                  </a:schemeClr>
                </a:solidFill>
              </a:rPr>
              <a:t>Fig.2</a:t>
            </a:r>
          </a:p>
        </p:txBody>
      </p:sp>
      <p:sp>
        <p:nvSpPr>
          <p:cNvPr id="22" name="Block Arc 21">
            <a:extLst>
              <a:ext uri="{FF2B5EF4-FFF2-40B4-BE49-F238E27FC236}">
                <a16:creationId xmlns:a16="http://schemas.microsoft.com/office/drawing/2014/main" id="{1E424722-D9FB-5463-D469-7EACC666DC6C}"/>
              </a:ext>
            </a:extLst>
          </p:cNvPr>
          <p:cNvSpPr/>
          <p:nvPr/>
        </p:nvSpPr>
        <p:spPr>
          <a:xfrm rot="10800000">
            <a:off x="2054225" y="4846638"/>
            <a:ext cx="3235325" cy="217487"/>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6635" name="TextBox 2">
            <a:extLst>
              <a:ext uri="{FF2B5EF4-FFF2-40B4-BE49-F238E27FC236}">
                <a16:creationId xmlns:a16="http://schemas.microsoft.com/office/drawing/2014/main" id="{0B7314DE-5640-7D31-26C6-BBE0AC4A1847}"/>
              </a:ext>
            </a:extLst>
          </p:cNvPr>
          <p:cNvSpPr txBox="1">
            <a:spLocks noChangeArrowheads="1"/>
          </p:cNvSpPr>
          <p:nvPr/>
        </p:nvSpPr>
        <p:spPr bwMode="auto">
          <a:xfrm>
            <a:off x="7080250" y="908050"/>
            <a:ext cx="1235075" cy="36988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b="1">
                <a:solidFill>
                  <a:srgbClr val="002060"/>
                </a:solidFill>
              </a:rPr>
              <a:t>Dominant </a:t>
            </a:r>
          </a:p>
        </p:txBody>
      </p:sp>
      <p:sp>
        <p:nvSpPr>
          <p:cNvPr id="26636" name="TextBox 17">
            <a:extLst>
              <a:ext uri="{FF2B5EF4-FFF2-40B4-BE49-F238E27FC236}">
                <a16:creationId xmlns:a16="http://schemas.microsoft.com/office/drawing/2014/main" id="{20AFA785-AB40-848F-1882-D7BE7E71180B}"/>
              </a:ext>
            </a:extLst>
          </p:cNvPr>
          <p:cNvSpPr txBox="1">
            <a:spLocks noChangeArrowheads="1"/>
          </p:cNvSpPr>
          <p:nvPr/>
        </p:nvSpPr>
        <p:spPr bwMode="auto">
          <a:xfrm>
            <a:off x="8366125" y="1871663"/>
            <a:ext cx="1697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solidFill>
                  <a:srgbClr val="231F20"/>
                </a:solidFill>
                <a:latin typeface="AdvOT483a8203"/>
              </a:rPr>
              <a:t>~  hundreds of pb</a:t>
            </a:r>
            <a:endParaRPr lang="en-GB" altLang="en-US" sz="1600"/>
          </a:p>
        </p:txBody>
      </p:sp>
      <p:pic>
        <p:nvPicPr>
          <p:cNvPr id="26637" name="Picture 7">
            <a:extLst>
              <a:ext uri="{FF2B5EF4-FFF2-40B4-BE49-F238E27FC236}">
                <a16:creationId xmlns:a16="http://schemas.microsoft.com/office/drawing/2014/main" id="{BBDD2573-02BC-C9DC-971C-5864DA415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763" y="1531938"/>
            <a:ext cx="417353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3">
            <a:extLst>
              <a:ext uri="{FF2B5EF4-FFF2-40B4-BE49-F238E27FC236}">
                <a16:creationId xmlns:a16="http://schemas.microsoft.com/office/drawing/2014/main" id="{36170850-E8DC-FB5F-EA74-AD6B395EF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0338" y="1916113"/>
            <a:ext cx="6413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Left 2">
            <a:extLst>
              <a:ext uri="{FF2B5EF4-FFF2-40B4-BE49-F238E27FC236}">
                <a16:creationId xmlns:a16="http://schemas.microsoft.com/office/drawing/2014/main" id="{846DF64D-E78C-C18A-08FF-D37F641817D8}"/>
              </a:ext>
            </a:extLst>
          </p:cNvPr>
          <p:cNvSpPr/>
          <p:nvPr/>
        </p:nvSpPr>
        <p:spPr>
          <a:xfrm>
            <a:off x="6091238" y="1162050"/>
            <a:ext cx="477837" cy="10318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0000"/>
              </a:solidFill>
            </a:endParaRPr>
          </a:p>
        </p:txBody>
      </p:sp>
      <p:sp>
        <p:nvSpPr>
          <p:cNvPr id="21" name="TextBox 20">
            <a:extLst>
              <a:ext uri="{FF2B5EF4-FFF2-40B4-BE49-F238E27FC236}">
                <a16:creationId xmlns:a16="http://schemas.microsoft.com/office/drawing/2014/main" id="{1C954095-5A2E-B1A5-5AC7-60C12DE4F961}"/>
              </a:ext>
            </a:extLst>
          </p:cNvPr>
          <p:cNvSpPr txBox="1"/>
          <p:nvPr/>
        </p:nvSpPr>
        <p:spPr>
          <a:xfrm>
            <a:off x="355600" y="3689350"/>
            <a:ext cx="6097588" cy="369888"/>
          </a:xfrm>
          <a:prstGeom prst="rect">
            <a:avLst/>
          </a:prstGeom>
          <a:noFill/>
        </p:spPr>
        <p:txBody>
          <a:bodyPr>
            <a:spAutoFit/>
          </a:bodyPr>
          <a:lstStyle/>
          <a:p>
            <a:pPr>
              <a:defRPr/>
            </a:pPr>
            <a:r>
              <a:rPr lang="en-GB" dirty="0">
                <a:solidFill>
                  <a:schemeClr val="accent1">
                    <a:lumMod val="50000"/>
                  </a:schemeClr>
                </a:solidFill>
              </a:rPr>
              <a:t>Fig.3</a:t>
            </a:r>
          </a:p>
        </p:txBody>
      </p:sp>
      <p:pic>
        <p:nvPicPr>
          <p:cNvPr id="26641" name="Picture 7">
            <a:extLst>
              <a:ext uri="{FF2B5EF4-FFF2-40B4-BE49-F238E27FC236}">
                <a16:creationId xmlns:a16="http://schemas.microsoft.com/office/drawing/2014/main" id="{DCE75784-B0EF-D88E-22CD-6E7AA21B1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913" b="1178"/>
          <a:stretch>
            <a:fillRect/>
          </a:stretch>
        </p:blipFill>
        <p:spPr bwMode="auto">
          <a:xfrm>
            <a:off x="7358063" y="2873375"/>
            <a:ext cx="16970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9FB552-B1FB-3F9B-9039-090D5D02795C}"/>
              </a:ext>
            </a:extLst>
          </p:cNvPr>
          <p:cNvSpPr txBox="1"/>
          <p:nvPr/>
        </p:nvSpPr>
        <p:spPr>
          <a:xfrm>
            <a:off x="10477500" y="3181350"/>
            <a:ext cx="876300" cy="369332"/>
          </a:xfrm>
          <a:prstGeom prst="rect">
            <a:avLst/>
          </a:prstGeom>
          <a:noFill/>
          <a:ln w="28575">
            <a:solidFill>
              <a:schemeClr val="accent1"/>
            </a:solidFill>
          </a:ln>
        </p:spPr>
        <p:txBody>
          <a:bodyPr wrap="square" rtlCol="0">
            <a:spAutoFit/>
          </a:bodyPr>
          <a:lstStyle/>
          <a:p>
            <a:r>
              <a:rPr lang="en-GB" dirty="0"/>
              <a:t>but Z</a:t>
            </a:r>
            <a:r>
              <a:rPr lang="en-GB" baseline="30000" dirty="0"/>
              <a:t>2</a:t>
            </a:r>
            <a:endParaRPr lang="en-GB"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DBE4DC-9EAF-5CAA-3F2E-03FA5F650514}"/>
              </a:ext>
            </a:extLst>
          </p:cNvPr>
          <p:cNvSpPr>
            <a:spLocks noGrp="1"/>
          </p:cNvSpPr>
          <p:nvPr>
            <p:ph type="sldNum" sz="quarter" idx="12"/>
          </p:nvPr>
        </p:nvSpPr>
        <p:spPr/>
        <p:txBody>
          <a:bodyPr/>
          <a:lstStyle/>
          <a:p>
            <a:pPr>
              <a:defRPr/>
            </a:pPr>
            <a:fld id="{FB3A30FB-0634-46D8-9CC6-1AB819EDBD82}" type="slidenum">
              <a:rPr lang="en-GB" smtClean="0"/>
              <a:pPr>
                <a:defRPr/>
              </a:pPr>
              <a:t>42</a:t>
            </a:fld>
            <a:endParaRPr lang="en-GB"/>
          </a:p>
        </p:txBody>
      </p:sp>
      <p:sp>
        <p:nvSpPr>
          <p:cNvPr id="28675" name="TextBox 2">
            <a:extLst>
              <a:ext uri="{FF2B5EF4-FFF2-40B4-BE49-F238E27FC236}">
                <a16:creationId xmlns:a16="http://schemas.microsoft.com/office/drawing/2014/main" id="{19C904A4-6186-F818-66AE-D436440EFB02}"/>
              </a:ext>
            </a:extLst>
          </p:cNvPr>
          <p:cNvSpPr txBox="1">
            <a:spLocks noChangeArrowheads="1"/>
          </p:cNvSpPr>
          <p:nvPr/>
        </p:nvSpPr>
        <p:spPr bwMode="auto">
          <a:xfrm>
            <a:off x="477838" y="1428750"/>
            <a:ext cx="606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sym typeface="Wingdings" panose="05000000000000000000" pitchFamily="2" charset="2"/>
              </a:rPr>
              <a:t> </a:t>
            </a:r>
            <a:endParaRPr lang="en-GB" altLang="en-US" sz="1800"/>
          </a:p>
        </p:txBody>
      </p:sp>
      <p:pic>
        <p:nvPicPr>
          <p:cNvPr id="28676" name="Picture 4">
            <a:extLst>
              <a:ext uri="{FF2B5EF4-FFF2-40B4-BE49-F238E27FC236}">
                <a16:creationId xmlns:a16="http://schemas.microsoft.com/office/drawing/2014/main" id="{8658F09D-FB31-3847-8FC7-C1D3009374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1516063"/>
            <a:ext cx="86121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Box 7">
            <a:extLst>
              <a:ext uri="{FF2B5EF4-FFF2-40B4-BE49-F238E27FC236}">
                <a16:creationId xmlns:a16="http://schemas.microsoft.com/office/drawing/2014/main" id="{19232977-0427-E834-65C1-6F81A680B271}"/>
              </a:ext>
            </a:extLst>
          </p:cNvPr>
          <p:cNvSpPr txBox="1">
            <a:spLocks noChangeArrowheads="1"/>
          </p:cNvSpPr>
          <p:nvPr/>
        </p:nvSpPr>
        <p:spPr bwMode="auto">
          <a:xfrm>
            <a:off x="6818313" y="6311900"/>
            <a:ext cx="227647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78" name="TextBox 8">
            <a:extLst>
              <a:ext uri="{FF2B5EF4-FFF2-40B4-BE49-F238E27FC236}">
                <a16:creationId xmlns:a16="http://schemas.microsoft.com/office/drawing/2014/main" id="{0EF8CD9D-A2C6-DC80-70C9-FAA57D262124}"/>
              </a:ext>
            </a:extLst>
          </p:cNvPr>
          <p:cNvSpPr txBox="1">
            <a:spLocks noChangeArrowheads="1"/>
          </p:cNvSpPr>
          <p:nvPr/>
        </p:nvSpPr>
        <p:spPr bwMode="auto">
          <a:xfrm>
            <a:off x="492125" y="2922588"/>
            <a:ext cx="604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solidFill>
                  <a:srgbClr val="FF0000"/>
                </a:solidFill>
                <a:sym typeface="Wingdings" panose="05000000000000000000" pitchFamily="2" charset="2"/>
              </a:rPr>
              <a:t> </a:t>
            </a:r>
            <a:endParaRPr lang="en-GB" altLang="en-US" sz="1800"/>
          </a:p>
        </p:txBody>
      </p:sp>
      <p:pic>
        <p:nvPicPr>
          <p:cNvPr id="28679" name="Picture 10">
            <a:extLst>
              <a:ext uri="{FF2B5EF4-FFF2-40B4-BE49-F238E27FC236}">
                <a16:creationId xmlns:a16="http://schemas.microsoft.com/office/drawing/2014/main" id="{3CBB1B23-1E7D-95EC-8DDE-C6568F045C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263" y="2962275"/>
            <a:ext cx="87217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Box 11">
            <a:extLst>
              <a:ext uri="{FF2B5EF4-FFF2-40B4-BE49-F238E27FC236}">
                <a16:creationId xmlns:a16="http://schemas.microsoft.com/office/drawing/2014/main" id="{3CEE69C2-69D4-E36A-CD39-690DE1FFA0DA}"/>
              </a:ext>
            </a:extLst>
          </p:cNvPr>
          <p:cNvSpPr txBox="1">
            <a:spLocks noChangeArrowheads="1"/>
          </p:cNvSpPr>
          <p:nvPr/>
        </p:nvSpPr>
        <p:spPr bwMode="auto">
          <a:xfrm>
            <a:off x="3100388" y="3538538"/>
            <a:ext cx="6977062" cy="341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81" name="TextBox 12">
            <a:extLst>
              <a:ext uri="{FF2B5EF4-FFF2-40B4-BE49-F238E27FC236}">
                <a16:creationId xmlns:a16="http://schemas.microsoft.com/office/drawing/2014/main" id="{18B15B41-02D0-0218-9DC9-BBBEDA1C0A5A}"/>
              </a:ext>
            </a:extLst>
          </p:cNvPr>
          <p:cNvSpPr txBox="1">
            <a:spLocks noChangeArrowheads="1"/>
          </p:cNvSpPr>
          <p:nvPr/>
        </p:nvSpPr>
        <p:spPr bwMode="auto">
          <a:xfrm>
            <a:off x="923925" y="2843213"/>
            <a:ext cx="75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The x-</a:t>
            </a:r>
          </a:p>
        </p:txBody>
      </p:sp>
      <p:sp>
        <p:nvSpPr>
          <p:cNvPr id="28682" name="TextBox 14">
            <a:extLst>
              <a:ext uri="{FF2B5EF4-FFF2-40B4-BE49-F238E27FC236}">
                <a16:creationId xmlns:a16="http://schemas.microsoft.com/office/drawing/2014/main" id="{0480D760-3023-1B40-81FA-207DD15B6722}"/>
              </a:ext>
            </a:extLst>
          </p:cNvPr>
          <p:cNvSpPr txBox="1">
            <a:spLocks noChangeArrowheads="1"/>
          </p:cNvSpPr>
          <p:nvPr/>
        </p:nvSpPr>
        <p:spPr bwMode="auto">
          <a:xfrm>
            <a:off x="506413" y="4562475"/>
            <a:ext cx="6357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a:solidFill>
                  <a:srgbClr val="FF0000"/>
                </a:solidFill>
                <a:sym typeface="Wingdings" panose="05000000000000000000" pitchFamily="2" charset="2"/>
              </a:rPr>
              <a:t></a:t>
            </a:r>
            <a:r>
              <a:rPr lang="en-GB" altLang="en-US" sz="1800">
                <a:solidFill>
                  <a:srgbClr val="FF0000"/>
                </a:solidFill>
                <a:sym typeface="Wingdings" panose="05000000000000000000" pitchFamily="2" charset="2"/>
              </a:rPr>
              <a:t> </a:t>
            </a:r>
            <a:endParaRPr lang="en-GB" altLang="en-US" sz="1800"/>
          </a:p>
        </p:txBody>
      </p:sp>
      <p:pic>
        <p:nvPicPr>
          <p:cNvPr id="28683" name="Picture 16">
            <a:extLst>
              <a:ext uri="{FF2B5EF4-FFF2-40B4-BE49-F238E27FC236}">
                <a16:creationId xmlns:a16="http://schemas.microsoft.com/office/drawing/2014/main" id="{EB398731-4EC2-CEA2-96C6-3CF1A5376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175" y="4616450"/>
            <a:ext cx="862806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Box 18">
            <a:extLst>
              <a:ext uri="{FF2B5EF4-FFF2-40B4-BE49-F238E27FC236}">
                <a16:creationId xmlns:a16="http://schemas.microsoft.com/office/drawing/2014/main" id="{BB312B0F-82D0-05A2-EAF3-70E185EE313C}"/>
              </a:ext>
            </a:extLst>
          </p:cNvPr>
          <p:cNvSpPr txBox="1">
            <a:spLocks noChangeArrowheads="1"/>
          </p:cNvSpPr>
          <p:nvPr/>
        </p:nvSpPr>
        <p:spPr bwMode="auto">
          <a:xfrm>
            <a:off x="1362075" y="4449763"/>
            <a:ext cx="1401763" cy="411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86" name="TextBox 19">
            <a:extLst>
              <a:ext uri="{FF2B5EF4-FFF2-40B4-BE49-F238E27FC236}">
                <a16:creationId xmlns:a16="http://schemas.microsoft.com/office/drawing/2014/main" id="{B8358858-D5A3-795F-AAD7-11ECC8E8A7CD}"/>
              </a:ext>
            </a:extLst>
          </p:cNvPr>
          <p:cNvSpPr txBox="1">
            <a:spLocks noChangeArrowheads="1"/>
          </p:cNvSpPr>
          <p:nvPr/>
        </p:nvSpPr>
        <p:spPr bwMode="auto">
          <a:xfrm>
            <a:off x="2446338" y="1520825"/>
            <a:ext cx="604837" cy="266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sp>
        <p:nvSpPr>
          <p:cNvPr id="28687" name="TextBox 22">
            <a:extLst>
              <a:ext uri="{FF2B5EF4-FFF2-40B4-BE49-F238E27FC236}">
                <a16:creationId xmlns:a16="http://schemas.microsoft.com/office/drawing/2014/main" id="{63DB161B-247F-E13D-45AA-C858035185C9}"/>
              </a:ext>
            </a:extLst>
          </p:cNvPr>
          <p:cNvSpPr txBox="1">
            <a:spLocks noChangeArrowheads="1"/>
          </p:cNvSpPr>
          <p:nvPr/>
        </p:nvSpPr>
        <p:spPr bwMode="auto">
          <a:xfrm>
            <a:off x="2335213" y="288925"/>
            <a:ext cx="5407025"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a:solidFill>
                  <a:schemeClr val="bg1"/>
                </a:solidFill>
                <a:latin typeface="Engravers MT" panose="02090707080505020304" pitchFamily="18" charset="0"/>
              </a:rPr>
              <a:t>CENTRAL  PRODUCTION</a:t>
            </a:r>
          </a:p>
        </p:txBody>
      </p:sp>
      <p:sp>
        <p:nvSpPr>
          <p:cNvPr id="28688" name="TextBox 26">
            <a:extLst>
              <a:ext uri="{FF2B5EF4-FFF2-40B4-BE49-F238E27FC236}">
                <a16:creationId xmlns:a16="http://schemas.microsoft.com/office/drawing/2014/main" id="{AB231B61-556E-5C53-EA4B-9F5481D701D3}"/>
              </a:ext>
            </a:extLst>
          </p:cNvPr>
          <p:cNvSpPr txBox="1">
            <a:spLocks noChangeArrowheads="1"/>
          </p:cNvSpPr>
          <p:nvPr/>
        </p:nvSpPr>
        <p:spPr bwMode="auto">
          <a:xfrm>
            <a:off x="6699250" y="2327275"/>
            <a:ext cx="2155825" cy="481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GB" altLang="en-US" sz="1800"/>
          </a:p>
        </p:txBody>
      </p:sp>
      <p:cxnSp>
        <p:nvCxnSpPr>
          <p:cNvPr id="29" name="Straight Connector 28">
            <a:extLst>
              <a:ext uri="{FF2B5EF4-FFF2-40B4-BE49-F238E27FC236}">
                <a16:creationId xmlns:a16="http://schemas.microsoft.com/office/drawing/2014/main" id="{4A4CDE83-1CC9-3ECB-C940-7E0725D74B50}"/>
              </a:ext>
            </a:extLst>
          </p:cNvPr>
          <p:cNvCxnSpPr>
            <a:cxnSpLocks/>
          </p:cNvCxnSpPr>
          <p:nvPr/>
        </p:nvCxnSpPr>
        <p:spPr>
          <a:xfrm>
            <a:off x="5715000" y="3136900"/>
            <a:ext cx="43830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690" name="TextBox 31">
            <a:extLst>
              <a:ext uri="{FF2B5EF4-FFF2-40B4-BE49-F238E27FC236}">
                <a16:creationId xmlns:a16="http://schemas.microsoft.com/office/drawing/2014/main" id="{FE0EBA97-B4D8-44B1-2E25-49C9E2D0B1C5}"/>
              </a:ext>
            </a:extLst>
          </p:cNvPr>
          <p:cNvSpPr txBox="1">
            <a:spLocks noChangeArrowheads="1"/>
          </p:cNvSpPr>
          <p:nvPr/>
        </p:nvSpPr>
        <p:spPr bwMode="auto">
          <a:xfrm>
            <a:off x="1182688" y="2281238"/>
            <a:ext cx="5064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pb</a:t>
            </a:r>
          </a:p>
        </p:txBody>
      </p:sp>
      <p:sp>
        <p:nvSpPr>
          <p:cNvPr id="3" name="TextBox 2">
            <a:extLst>
              <a:ext uri="{FF2B5EF4-FFF2-40B4-BE49-F238E27FC236}">
                <a16:creationId xmlns:a16="http://schemas.microsoft.com/office/drawing/2014/main" id="{3D94F117-EAAC-A5EB-CB9C-ADF3B53C5A22}"/>
              </a:ext>
            </a:extLst>
          </p:cNvPr>
          <p:cNvSpPr txBox="1"/>
          <p:nvPr/>
        </p:nvSpPr>
        <p:spPr>
          <a:xfrm>
            <a:off x="8855075" y="188872"/>
            <a:ext cx="2314370" cy="553998"/>
          </a:xfrm>
          <a:prstGeom prst="rect">
            <a:avLst/>
          </a:prstGeom>
          <a:noFill/>
        </p:spPr>
        <p:txBody>
          <a:bodyPr wrap="square">
            <a:spAutoFit/>
          </a:bodyPr>
          <a:lstStyle/>
          <a:p>
            <a:pPr fontAlgn="t"/>
            <a:r>
              <a:rPr lang="en-GB" sz="1800" b="0" u="none" strike="noStrike" dirty="0">
                <a:effectLst/>
                <a:hlinkClick r:id="rId5"/>
              </a:rPr>
              <a:t> </a:t>
            </a:r>
            <a:br>
              <a:rPr lang="en-GB" sz="1800" b="0" u="none" strike="noStrike" dirty="0">
                <a:effectLst/>
                <a:hlinkClick r:id="rId5"/>
              </a:rPr>
            </a:br>
            <a:r>
              <a:rPr lang="en-GB" sz="1050" dirty="0">
                <a:hlinkClick r:id="rId5"/>
              </a:rPr>
              <a:t>TMKR  </a:t>
            </a:r>
            <a:r>
              <a:rPr lang="en-GB" sz="1200" b="0" u="none" strike="noStrike" dirty="0">
                <a:effectLst/>
                <a:hlinkClick r:id="rId5"/>
              </a:rPr>
              <a:t>arXiv:2208.14089</a:t>
            </a:r>
            <a:r>
              <a:rPr lang="en-GB" sz="1200" b="1" dirty="0">
                <a:effectLst/>
              </a:rPr>
              <a:t> [hep-</a:t>
            </a:r>
            <a:r>
              <a:rPr lang="en-GB" sz="1200" b="1" dirty="0" err="1">
                <a:effectLst/>
              </a:rPr>
              <a:t>ph</a:t>
            </a:r>
            <a:r>
              <a:rPr lang="en-GB" sz="1200" b="1" dirty="0">
                <a:effectLst/>
              </a:rPr>
              <a:t>]</a:t>
            </a:r>
            <a:endParaRPr lang="en-GB" sz="1800" dirty="0">
              <a:effectLst/>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C1C18-E8B8-43BA-1935-99D7CC68AA0B}"/>
              </a:ext>
            </a:extLst>
          </p:cNvPr>
          <p:cNvSpPr>
            <a:spLocks noGrp="1"/>
          </p:cNvSpPr>
          <p:nvPr>
            <p:ph type="sldNum" sz="quarter" idx="12"/>
          </p:nvPr>
        </p:nvSpPr>
        <p:spPr/>
        <p:txBody>
          <a:bodyPr/>
          <a:lstStyle/>
          <a:p>
            <a:pPr>
              <a:defRPr/>
            </a:pPr>
            <a:fld id="{352544EB-32D3-4EB1-B24A-7EE8FA5F531F}" type="slidenum">
              <a:rPr lang="en-GB" smtClean="0"/>
              <a:pPr>
                <a:defRPr/>
              </a:pPr>
              <a:t>43</a:t>
            </a:fld>
            <a:endParaRPr lang="en-GB"/>
          </a:p>
        </p:txBody>
      </p:sp>
      <p:pic>
        <p:nvPicPr>
          <p:cNvPr id="36867" name="Picture 3">
            <a:extLst>
              <a:ext uri="{FF2B5EF4-FFF2-40B4-BE49-F238E27FC236}">
                <a16:creationId xmlns:a16="http://schemas.microsoft.com/office/drawing/2014/main" id="{F8E97708-74DE-794D-184E-6AEE2ECD8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406400"/>
            <a:ext cx="10825162" cy="596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8D1083A5-246C-AA65-0F62-7640CB7AD856}"/>
              </a:ext>
            </a:extLst>
          </p:cNvPr>
          <p:cNvSpPr/>
          <p:nvPr/>
        </p:nvSpPr>
        <p:spPr>
          <a:xfrm>
            <a:off x="265113" y="6080125"/>
            <a:ext cx="10412412" cy="4651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928333-DCA6-D4F9-7D95-27BF5D9B9EE2}"/>
              </a:ext>
            </a:extLst>
          </p:cNvPr>
          <p:cNvSpPr>
            <a:spLocks noGrp="1"/>
          </p:cNvSpPr>
          <p:nvPr>
            <p:ph type="sldNum" sz="quarter" idx="12"/>
          </p:nvPr>
        </p:nvSpPr>
        <p:spPr/>
        <p:txBody>
          <a:bodyPr/>
          <a:lstStyle/>
          <a:p>
            <a:pPr>
              <a:defRPr/>
            </a:pPr>
            <a:fld id="{82AAD1B3-1A7A-46FC-9ADF-0902DC7CAD21}" type="slidenum">
              <a:rPr lang="en-GB" smtClean="0"/>
              <a:pPr>
                <a:defRPr/>
              </a:pPr>
              <a:t>44</a:t>
            </a:fld>
            <a:endParaRPr lang="en-GB"/>
          </a:p>
        </p:txBody>
      </p:sp>
      <p:pic>
        <p:nvPicPr>
          <p:cNvPr id="37891" name="Picture 3">
            <a:extLst>
              <a:ext uri="{FF2B5EF4-FFF2-40B4-BE49-F238E27FC236}">
                <a16:creationId xmlns:a16="http://schemas.microsoft.com/office/drawing/2014/main" id="{6F173C43-F36A-1AE4-3EAD-3B18FD0A1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441325"/>
            <a:ext cx="105473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a:extLst>
              <a:ext uri="{FF2B5EF4-FFF2-40B4-BE49-F238E27FC236}">
                <a16:creationId xmlns:a16="http://schemas.microsoft.com/office/drawing/2014/main" id="{8DFDE8B1-9946-A8E0-7F77-96FAFF09C2D2}"/>
              </a:ext>
            </a:extLst>
          </p:cNvPr>
          <p:cNvSpPr txBox="1">
            <a:spLocks noChangeArrowheads="1"/>
          </p:cNvSpPr>
          <p:nvPr/>
        </p:nvSpPr>
        <p:spPr bwMode="auto">
          <a:xfrm>
            <a:off x="128588" y="646113"/>
            <a:ext cx="3529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a:latin typeface="Engravers MT" panose="02090707080505020304" pitchFamily="18" charset="0"/>
              </a:rPr>
              <a:t> </a:t>
            </a:r>
          </a:p>
        </p:txBody>
      </p:sp>
      <p:sp>
        <p:nvSpPr>
          <p:cNvPr id="3" name="Rectangle: Rounded Corners 2">
            <a:extLst>
              <a:ext uri="{FF2B5EF4-FFF2-40B4-BE49-F238E27FC236}">
                <a16:creationId xmlns:a16="http://schemas.microsoft.com/office/drawing/2014/main" id="{E30C63D7-8729-9BB0-02B5-4721A865D23B}"/>
              </a:ext>
            </a:extLst>
          </p:cNvPr>
          <p:cNvSpPr/>
          <p:nvPr/>
        </p:nvSpPr>
        <p:spPr>
          <a:xfrm>
            <a:off x="3468688" y="66675"/>
            <a:ext cx="3906837" cy="350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latin typeface="Engravers MT" panose="02090707080505020304" pitchFamily="18" charset="0"/>
              </a:rPr>
              <a:t>CONCLUSION</a:t>
            </a:r>
            <a:endParaRPr lang="en-GB" sz="2800" dirty="0"/>
          </a:p>
        </p:txBody>
      </p:sp>
      <p:pic>
        <p:nvPicPr>
          <p:cNvPr id="38916" name="Picture 16">
            <a:extLst>
              <a:ext uri="{FF2B5EF4-FFF2-40B4-BE49-F238E27FC236}">
                <a16:creationId xmlns:a16="http://schemas.microsoft.com/office/drawing/2014/main" id="{4D075953-DF29-599E-2CC9-EA6338160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66700" y="1485900"/>
            <a:ext cx="498475" cy="300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16">
            <a:extLst>
              <a:ext uri="{FF2B5EF4-FFF2-40B4-BE49-F238E27FC236}">
                <a16:creationId xmlns:a16="http://schemas.microsoft.com/office/drawing/2014/main" id="{02A56F18-ABD2-15BD-5A42-5E7A05526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141288" y="2735263"/>
            <a:ext cx="596900" cy="358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16">
            <a:extLst>
              <a:ext uri="{FF2B5EF4-FFF2-40B4-BE49-F238E27FC236}">
                <a16:creationId xmlns:a16="http://schemas.microsoft.com/office/drawing/2014/main" id="{FCC3388C-5B7E-13C8-B2E6-816854D64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42888" y="4500563"/>
            <a:ext cx="596900" cy="358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16">
            <a:extLst>
              <a:ext uri="{FF2B5EF4-FFF2-40B4-BE49-F238E27FC236}">
                <a16:creationId xmlns:a16="http://schemas.microsoft.com/office/drawing/2014/main" id="{0FCB4935-3062-939E-3F87-0F95D54D0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12725" y="2027238"/>
            <a:ext cx="531813" cy="3190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0" name="Picture 7">
            <a:extLst>
              <a:ext uri="{FF2B5EF4-FFF2-40B4-BE49-F238E27FC236}">
                <a16:creationId xmlns:a16="http://schemas.microsoft.com/office/drawing/2014/main" id="{6E0DAB0B-3DE5-9CC9-1C75-2A9787FD9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275" y="3722688"/>
            <a:ext cx="59531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9" descr="A picture containing icon&#10;&#10;Description automatically generated">
            <a:extLst>
              <a:ext uri="{FF2B5EF4-FFF2-40B4-BE49-F238E27FC236}">
                <a16:creationId xmlns:a16="http://schemas.microsoft.com/office/drawing/2014/main" id="{EF9610A9-9812-4B6C-9240-8D716C315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6975" y="36513"/>
            <a:ext cx="14795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3">
            <a:extLst>
              <a:ext uri="{FF2B5EF4-FFF2-40B4-BE49-F238E27FC236}">
                <a16:creationId xmlns:a16="http://schemas.microsoft.com/office/drawing/2014/main" id="{25F4D03B-5F43-CC56-1267-C6377406EB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 t="19882" r="1523" b="2"/>
          <a:stretch>
            <a:fillRect/>
          </a:stretch>
        </p:blipFill>
        <p:spPr bwMode="auto">
          <a:xfrm>
            <a:off x="947738" y="1477963"/>
            <a:ext cx="7570787"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3" name="TextBox 14">
            <a:extLst>
              <a:ext uri="{FF2B5EF4-FFF2-40B4-BE49-F238E27FC236}">
                <a16:creationId xmlns:a16="http://schemas.microsoft.com/office/drawing/2014/main" id="{49164A3E-1F2E-A26C-744B-4BB3B5C93841}"/>
              </a:ext>
            </a:extLst>
          </p:cNvPr>
          <p:cNvSpPr txBox="1">
            <a:spLocks noChangeArrowheads="1"/>
          </p:cNvSpPr>
          <p:nvPr/>
        </p:nvSpPr>
        <p:spPr bwMode="auto">
          <a:xfrm>
            <a:off x="947738" y="1670050"/>
            <a:ext cx="7708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600">
                <a:solidFill>
                  <a:srgbClr val="0070C0"/>
                </a:solidFill>
              </a:rPr>
              <a:t>(lower end of partonic energies  20-80 GeV).</a:t>
            </a:r>
          </a:p>
        </p:txBody>
      </p:sp>
      <p:sp>
        <p:nvSpPr>
          <p:cNvPr id="38924" name="TextBox 19">
            <a:extLst>
              <a:ext uri="{FF2B5EF4-FFF2-40B4-BE49-F238E27FC236}">
                <a16:creationId xmlns:a16="http://schemas.microsoft.com/office/drawing/2014/main" id="{23B14FA5-6C2C-EAC0-6FE5-1248C15FC8F7}"/>
              </a:ext>
            </a:extLst>
          </p:cNvPr>
          <p:cNvSpPr txBox="1">
            <a:spLocks noChangeArrowheads="1"/>
          </p:cNvSpPr>
          <p:nvPr/>
        </p:nvSpPr>
        <p:spPr bwMode="auto">
          <a:xfrm>
            <a:off x="863600" y="2674938"/>
            <a:ext cx="8658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Potential for large sources of theoretical uncertainties covering orders of magnitude.</a:t>
            </a:r>
          </a:p>
          <a:p>
            <a:pPr>
              <a:lnSpc>
                <a:spcPct val="100000"/>
              </a:lnSpc>
              <a:spcBef>
                <a:spcPct val="0"/>
              </a:spcBef>
              <a:buFontTx/>
              <a:buNone/>
            </a:pPr>
            <a:r>
              <a:rPr lang="en-GB" altLang="en-US" sz="1800"/>
              <a:t>A practical point for future progress is to test theory normalization of predicted instanton rate with data.</a:t>
            </a:r>
          </a:p>
        </p:txBody>
      </p:sp>
      <p:sp>
        <p:nvSpPr>
          <p:cNvPr id="38925" name="TextBox 27">
            <a:extLst>
              <a:ext uri="{FF2B5EF4-FFF2-40B4-BE49-F238E27FC236}">
                <a16:creationId xmlns:a16="http://schemas.microsoft.com/office/drawing/2014/main" id="{B4C7AADC-FC32-0B4D-683C-5844DC79F47B}"/>
              </a:ext>
            </a:extLst>
          </p:cNvPr>
          <p:cNvSpPr txBox="1">
            <a:spLocks noChangeArrowheads="1"/>
          </p:cNvSpPr>
          <p:nvPr/>
        </p:nvSpPr>
        <p:spPr bwMode="auto">
          <a:xfrm>
            <a:off x="863600" y="2054225"/>
            <a:ext cx="10188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An existing  lack of evidence by no means leads to the  conclusion that QCD instanton </a:t>
            </a:r>
          </a:p>
          <a:p>
            <a:pPr>
              <a:lnSpc>
                <a:spcPct val="100000"/>
              </a:lnSpc>
              <a:spcBef>
                <a:spcPct val="0"/>
              </a:spcBef>
              <a:buFontTx/>
              <a:buNone/>
            </a:pPr>
            <a:r>
              <a:rPr lang="en-GB" altLang="en-US" sz="1800"/>
              <a:t>“does not exist”, but rather that their actual production rate is on the low end of predictions. </a:t>
            </a:r>
          </a:p>
        </p:txBody>
      </p:sp>
      <p:sp>
        <p:nvSpPr>
          <p:cNvPr id="38926" name="TextBox 28">
            <a:extLst>
              <a:ext uri="{FF2B5EF4-FFF2-40B4-BE49-F238E27FC236}">
                <a16:creationId xmlns:a16="http://schemas.microsoft.com/office/drawing/2014/main" id="{F09C7058-2C05-6BCE-3438-050054D596EE}"/>
              </a:ext>
            </a:extLst>
          </p:cNvPr>
          <p:cNvSpPr txBox="1">
            <a:spLocks noChangeArrowheads="1"/>
          </p:cNvSpPr>
          <p:nvPr/>
        </p:nvSpPr>
        <p:spPr bwMode="auto">
          <a:xfrm>
            <a:off x="889000" y="3609975"/>
            <a:ext cx="88709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Searches for the signal in non-diffractive events are very challenging: modeling the detailed final state,  background suppression, and separation from the possible SM and BSM sources of the “hedgehog-like ” events.  Events with a large pT signature are too rare.</a:t>
            </a:r>
          </a:p>
          <a:p>
            <a:pPr>
              <a:lnSpc>
                <a:spcPct val="100000"/>
              </a:lnSpc>
              <a:spcBef>
                <a:spcPct val="0"/>
              </a:spcBef>
              <a:buFontTx/>
              <a:buNone/>
            </a:pPr>
            <a:endParaRPr lang="en-GB" altLang="en-US" sz="1800"/>
          </a:p>
          <a:p>
            <a:pPr>
              <a:lnSpc>
                <a:spcPct val="100000"/>
              </a:lnSpc>
              <a:spcBef>
                <a:spcPct val="0"/>
              </a:spcBef>
              <a:buFontTx/>
              <a:buNone/>
            </a:pPr>
            <a:endParaRPr lang="en-GB" altLang="en-US" sz="1800"/>
          </a:p>
        </p:txBody>
      </p:sp>
      <p:sp>
        <p:nvSpPr>
          <p:cNvPr id="38927" name="TextBox 35">
            <a:extLst>
              <a:ext uri="{FF2B5EF4-FFF2-40B4-BE49-F238E27FC236}">
                <a16:creationId xmlns:a16="http://schemas.microsoft.com/office/drawing/2014/main" id="{686B9413-3A28-04FD-334E-B96DA482010F}"/>
              </a:ext>
            </a:extLst>
          </p:cNvPr>
          <p:cNvSpPr txBox="1">
            <a:spLocks noChangeArrowheads="1"/>
          </p:cNvSpPr>
          <p:nvPr/>
        </p:nvSpPr>
        <p:spPr bwMode="auto">
          <a:xfrm>
            <a:off x="942975" y="4500563"/>
            <a:ext cx="9899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Diffraction (single tag, CEP) promises some attractive advantages: cleaner  signal,  suppressed</a:t>
            </a:r>
          </a:p>
          <a:p>
            <a:pPr>
              <a:lnSpc>
                <a:spcPct val="100000"/>
              </a:lnSpc>
              <a:spcBef>
                <a:spcPct val="0"/>
              </a:spcBef>
              <a:buFontTx/>
              <a:buNone/>
            </a:pPr>
            <a:r>
              <a:rPr lang="en-GB" altLang="en-US" sz="1800"/>
              <a:t>‘standard’ backgrounds (MPI).  </a:t>
            </a:r>
          </a:p>
        </p:txBody>
      </p:sp>
      <p:sp>
        <p:nvSpPr>
          <p:cNvPr id="4" name="Slide Number Placeholder 3">
            <a:extLst>
              <a:ext uri="{FF2B5EF4-FFF2-40B4-BE49-F238E27FC236}">
                <a16:creationId xmlns:a16="http://schemas.microsoft.com/office/drawing/2014/main" id="{4501070A-EC5C-792A-F376-B25D63A3D0FA}"/>
              </a:ext>
            </a:extLst>
          </p:cNvPr>
          <p:cNvSpPr>
            <a:spLocks noGrp="1"/>
          </p:cNvSpPr>
          <p:nvPr>
            <p:ph type="sldNum" sz="quarter" idx="12"/>
          </p:nvPr>
        </p:nvSpPr>
        <p:spPr/>
        <p:txBody>
          <a:bodyPr/>
          <a:lstStyle/>
          <a:p>
            <a:pPr>
              <a:defRPr/>
            </a:pPr>
            <a:r>
              <a:rPr lang="en-GB" dirty="0"/>
              <a:t> </a:t>
            </a:r>
            <a:fld id="{AB4B9B28-1349-42EE-A82E-2F47E23643B7}" type="slidenum">
              <a:rPr lang="en-GB" smtClean="0"/>
              <a:pPr>
                <a:defRPr/>
              </a:pPr>
              <a:t>45</a:t>
            </a:fld>
            <a:endParaRPr lang="en-GB" dirty="0"/>
          </a:p>
        </p:txBody>
      </p:sp>
      <p:pic>
        <p:nvPicPr>
          <p:cNvPr id="38929" name="Picture 16">
            <a:extLst>
              <a:ext uri="{FF2B5EF4-FFF2-40B4-BE49-F238E27FC236}">
                <a16:creationId xmlns:a16="http://schemas.microsoft.com/office/drawing/2014/main" id="{FA22A552-4036-4D39-5F13-16E4FAA45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19075" y="5259388"/>
            <a:ext cx="560388"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30" name="Picture 16">
            <a:extLst>
              <a:ext uri="{FF2B5EF4-FFF2-40B4-BE49-F238E27FC236}">
                <a16:creationId xmlns:a16="http://schemas.microsoft.com/office/drawing/2014/main" id="{D16F53F3-398D-1A6B-6AFB-F1603A4E6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175" t="60287" r="88182" b="32854"/>
          <a:stretch>
            <a:fillRect/>
          </a:stretch>
        </p:blipFill>
        <p:spPr bwMode="auto">
          <a:xfrm>
            <a:off x="230188" y="693738"/>
            <a:ext cx="498475" cy="300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31" name="TextBox 1">
            <a:extLst>
              <a:ext uri="{FF2B5EF4-FFF2-40B4-BE49-F238E27FC236}">
                <a16:creationId xmlns:a16="http://schemas.microsoft.com/office/drawing/2014/main" id="{39951CDF-E1EF-4B03-9984-0B0780F3C7BC}"/>
              </a:ext>
            </a:extLst>
          </p:cNvPr>
          <p:cNvSpPr txBox="1">
            <a:spLocks noChangeArrowheads="1"/>
          </p:cNvSpPr>
          <p:nvPr/>
        </p:nvSpPr>
        <p:spPr bwMode="auto">
          <a:xfrm>
            <a:off x="963613" y="625475"/>
            <a:ext cx="75707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The direct experimental observation of Instanton-induced processes would be a real breakthrough in particle physics.</a:t>
            </a:r>
          </a:p>
        </p:txBody>
      </p:sp>
      <p:sp>
        <p:nvSpPr>
          <p:cNvPr id="38932" name="TextBox 24">
            <a:extLst>
              <a:ext uri="{FF2B5EF4-FFF2-40B4-BE49-F238E27FC236}">
                <a16:creationId xmlns:a16="http://schemas.microsoft.com/office/drawing/2014/main" id="{55ECA13D-475E-DF53-3F84-D620BD1C53A1}"/>
              </a:ext>
            </a:extLst>
          </p:cNvPr>
          <p:cNvSpPr txBox="1">
            <a:spLocks noChangeArrowheads="1"/>
          </p:cNvSpPr>
          <p:nvPr/>
        </p:nvSpPr>
        <p:spPr bwMode="auto">
          <a:xfrm>
            <a:off x="846138" y="5227638"/>
            <a:ext cx="102933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Currently, after accounting for the detector effects the distributions are sufficiently washed out, and it becomes quite challenging to extract the pure instanton signal. On top of this, the PU background turns out to be large, especially for the case with two tagged protons requiring work at lower luminosities.</a:t>
            </a:r>
          </a:p>
        </p:txBody>
      </p:sp>
      <p:pic>
        <p:nvPicPr>
          <p:cNvPr id="26" name="Picture 20" descr="MCj04238480000[1]">
            <a:extLst>
              <a:ext uri="{FF2B5EF4-FFF2-40B4-BE49-F238E27FC236}">
                <a16:creationId xmlns:a16="http://schemas.microsoft.com/office/drawing/2014/main" id="{9012528E-A56A-1BFB-EDC7-82ECB1892C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45863" y="5578475"/>
            <a:ext cx="563562"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a:extLst>
              <a:ext uri="{FF2B5EF4-FFF2-40B4-BE49-F238E27FC236}">
                <a16:creationId xmlns:a16="http://schemas.microsoft.com/office/drawing/2014/main" id="{8D168C00-CA72-FFF0-EA47-ECC81DEF1BEE}"/>
              </a:ext>
            </a:extLst>
          </p:cNvPr>
          <p:cNvSpPr txBox="1">
            <a:spLocks noChangeArrowheads="1"/>
          </p:cNvSpPr>
          <p:nvPr/>
        </p:nvSpPr>
        <p:spPr bwMode="auto">
          <a:xfrm>
            <a:off x="2341563" y="280988"/>
            <a:ext cx="9004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GB" altLang="en-US" sz="1800" dirty="0"/>
              <a:t>Strong need for enthusiastic experimental experts to join the efforts, addressing such issues as detector effects, PU at high luminosity, and timing resolution…..</a:t>
            </a:r>
          </a:p>
        </p:txBody>
      </p:sp>
      <p:sp>
        <p:nvSpPr>
          <p:cNvPr id="3" name="Slide Number Placeholder 2">
            <a:extLst>
              <a:ext uri="{FF2B5EF4-FFF2-40B4-BE49-F238E27FC236}">
                <a16:creationId xmlns:a16="http://schemas.microsoft.com/office/drawing/2014/main" id="{6075752C-8596-5F34-E01C-0E87CAA9D9E3}"/>
              </a:ext>
            </a:extLst>
          </p:cNvPr>
          <p:cNvSpPr>
            <a:spLocks noGrp="1"/>
          </p:cNvSpPr>
          <p:nvPr>
            <p:ph type="sldNum" sz="quarter" idx="12"/>
          </p:nvPr>
        </p:nvSpPr>
        <p:spPr/>
        <p:txBody>
          <a:bodyPr/>
          <a:lstStyle/>
          <a:p>
            <a:pPr>
              <a:defRPr/>
            </a:pPr>
            <a:fld id="{C64B2580-2F1B-4EDE-8233-B0438E9FE5EF}" type="slidenum">
              <a:rPr lang="en-GB" smtClean="0"/>
              <a:pPr>
                <a:defRPr/>
              </a:pPr>
              <a:t>46</a:t>
            </a:fld>
            <a:endParaRPr lang="en-GB"/>
          </a:p>
        </p:txBody>
      </p:sp>
      <p:sp>
        <p:nvSpPr>
          <p:cNvPr id="2" name="TextBox 1">
            <a:extLst>
              <a:ext uri="{FF2B5EF4-FFF2-40B4-BE49-F238E27FC236}">
                <a16:creationId xmlns:a16="http://schemas.microsoft.com/office/drawing/2014/main" id="{52887006-D2E4-185B-C56F-BB6F3FBA630D}"/>
              </a:ext>
            </a:extLst>
          </p:cNvPr>
          <p:cNvSpPr txBox="1"/>
          <p:nvPr/>
        </p:nvSpPr>
        <p:spPr>
          <a:xfrm>
            <a:off x="125413" y="2057400"/>
            <a:ext cx="7027862" cy="400050"/>
          </a:xfrm>
          <a:prstGeom prst="rect">
            <a:avLst/>
          </a:prstGeom>
          <a:noFill/>
        </p:spPr>
        <p:txBody>
          <a:bodyPr>
            <a:spAutoFit/>
          </a:bodyPr>
          <a:lstStyle/>
          <a:p>
            <a:pPr>
              <a:defRPr/>
            </a:pPr>
            <a:r>
              <a:rPr lang="en-GB" sz="2000" b="1" dirty="0">
                <a:solidFill>
                  <a:schemeClr val="accent6">
                    <a:lumMod val="50000"/>
                  </a:schemeClr>
                </a:solidFill>
              </a:rPr>
              <a:t>One of the main obstacle currently – PU at high luminosity</a:t>
            </a:r>
          </a:p>
        </p:txBody>
      </p:sp>
      <p:pic>
        <p:nvPicPr>
          <p:cNvPr id="35846" name="Picture 7" descr="What is my obstacle? – Matthew Dicks">
            <a:extLst>
              <a:ext uri="{FF2B5EF4-FFF2-40B4-BE49-F238E27FC236}">
                <a16:creationId xmlns:a16="http://schemas.microsoft.com/office/drawing/2014/main" id="{DD9AC2DB-964E-2761-F982-07C9B9913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1870075"/>
            <a:ext cx="1646237"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3">
            <a:extLst>
              <a:ext uri="{FF2B5EF4-FFF2-40B4-BE49-F238E27FC236}">
                <a16:creationId xmlns:a16="http://schemas.microsoft.com/office/drawing/2014/main" id="{FB6B97AF-EED6-EEB3-1542-A8E78EB6DAB7}"/>
              </a:ext>
            </a:extLst>
          </p:cNvPr>
          <p:cNvSpPr txBox="1">
            <a:spLocks noChangeArrowheads="1"/>
          </p:cNvSpPr>
          <p:nvPr/>
        </p:nvSpPr>
        <p:spPr bwMode="auto">
          <a:xfrm>
            <a:off x="1582738" y="2940050"/>
            <a:ext cx="5457825" cy="461963"/>
          </a:xfrm>
          <a:prstGeom prst="rect">
            <a:avLst/>
          </a:prstGeom>
          <a:solidFill>
            <a:schemeClr val="accent5">
              <a:lumMod val="75000"/>
            </a:schemeClr>
          </a:solidFill>
          <a:ln>
            <a:solidFill>
              <a:schemeClr val="accent5">
                <a:lumMod val="75000"/>
              </a:schemeClr>
            </a:solidFill>
          </a:ln>
        </p:spPr>
        <p:txBody>
          <a:bodyPr>
            <a:spAutoFit/>
          </a:bodyPr>
          <a:lstStyle/>
          <a:p>
            <a:pPr>
              <a:defRPr/>
            </a:pPr>
            <a:r>
              <a:rPr lang="en-US" altLang="en-US" sz="2400" dirty="0">
                <a:solidFill>
                  <a:schemeClr val="bg1"/>
                </a:solidFill>
                <a:effectLst>
                  <a:outerShdw blurRad="38100" dist="38100" dir="2700000" algn="tl">
                    <a:srgbClr val="000000"/>
                  </a:outerShdw>
                </a:effectLst>
                <a:latin typeface="Arial" charset="0"/>
                <a:ea typeface="ＭＳ Ｐゴシック" pitchFamily="48" charset="-128"/>
              </a:rPr>
              <a:t>Possible directions for further studies </a:t>
            </a:r>
            <a:endParaRPr lang="en-US" altLang="en-US" sz="2400" dirty="0">
              <a:solidFill>
                <a:schemeClr val="bg1"/>
              </a:solidFill>
              <a:effectLst>
                <a:outerShdw blurRad="38100" dist="38100" dir="2700000" algn="tl">
                  <a:srgbClr val="FFFFFF"/>
                </a:outerShdw>
              </a:effectLst>
              <a:latin typeface="Arial" charset="0"/>
              <a:ea typeface="ＭＳ Ｐゴシック" pitchFamily="48" charset="-128"/>
            </a:endParaRPr>
          </a:p>
        </p:txBody>
      </p:sp>
      <p:sp>
        <p:nvSpPr>
          <p:cNvPr id="40967" name="TextBox 13">
            <a:extLst>
              <a:ext uri="{FF2B5EF4-FFF2-40B4-BE49-F238E27FC236}">
                <a16:creationId xmlns:a16="http://schemas.microsoft.com/office/drawing/2014/main" id="{4A6E1FCA-32DF-ADAE-AA32-CC299A0B0D13}"/>
              </a:ext>
            </a:extLst>
          </p:cNvPr>
          <p:cNvSpPr txBox="1">
            <a:spLocks noChangeArrowheads="1"/>
          </p:cNvSpPr>
          <p:nvPr/>
        </p:nvSpPr>
        <p:spPr bwMode="auto">
          <a:xfrm>
            <a:off x="1631950" y="3768725"/>
            <a:ext cx="7148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2000"/>
              <a:t>Feasibility  of searches for moderate mass Instantons in UPC </a:t>
            </a:r>
          </a:p>
        </p:txBody>
      </p:sp>
      <p:sp>
        <p:nvSpPr>
          <p:cNvPr id="40968" name="TextBox 14">
            <a:extLst>
              <a:ext uri="{FF2B5EF4-FFF2-40B4-BE49-F238E27FC236}">
                <a16:creationId xmlns:a16="http://schemas.microsoft.com/office/drawing/2014/main" id="{27FAE054-32C9-42EA-87CA-C802F1A75056}"/>
              </a:ext>
            </a:extLst>
          </p:cNvPr>
          <p:cNvSpPr txBox="1">
            <a:spLocks noChangeArrowheads="1"/>
          </p:cNvSpPr>
          <p:nvPr/>
        </p:nvSpPr>
        <p:spPr bwMode="auto">
          <a:xfrm>
            <a:off x="1484313" y="4384675"/>
            <a:ext cx="7570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Using good timing from Central Detectors for both ST and DT events.</a:t>
            </a:r>
          </a:p>
        </p:txBody>
      </p:sp>
      <p:sp>
        <p:nvSpPr>
          <p:cNvPr id="18" name="TextBox 17">
            <a:extLst>
              <a:ext uri="{FF2B5EF4-FFF2-40B4-BE49-F238E27FC236}">
                <a16:creationId xmlns:a16="http://schemas.microsoft.com/office/drawing/2014/main" id="{4817E319-3771-AA1F-4061-A45781725882}"/>
              </a:ext>
            </a:extLst>
          </p:cNvPr>
          <p:cNvSpPr txBox="1"/>
          <p:nvPr/>
        </p:nvSpPr>
        <p:spPr>
          <a:xfrm>
            <a:off x="914400" y="3697288"/>
            <a:ext cx="452438" cy="522287"/>
          </a:xfrm>
          <a:prstGeom prst="rect">
            <a:avLst/>
          </a:prstGeom>
          <a:noFill/>
        </p:spPr>
        <p:txBody>
          <a:bodyPr>
            <a:spAutoFit/>
          </a:bodyPr>
          <a:lstStyle/>
          <a:p>
            <a:pPr>
              <a:defRPr/>
            </a:pPr>
            <a:r>
              <a:rPr lang="en-GB" sz="2800" b="1" dirty="0">
                <a:solidFill>
                  <a:schemeClr val="accent6">
                    <a:lumMod val="50000"/>
                  </a:schemeClr>
                </a:solidFill>
                <a:sym typeface="Wingdings" panose="05000000000000000000" pitchFamily="2" charset="2"/>
              </a:rPr>
              <a:t></a:t>
            </a:r>
            <a:r>
              <a:rPr lang="en-GB" sz="2800" dirty="0">
                <a:solidFill>
                  <a:schemeClr val="accent6">
                    <a:lumMod val="50000"/>
                  </a:schemeClr>
                </a:solidFill>
                <a:sym typeface="Wingdings" panose="05000000000000000000" pitchFamily="2" charset="2"/>
              </a:rPr>
              <a:t> </a:t>
            </a:r>
            <a:endParaRPr lang="en-GB" sz="2800" dirty="0"/>
          </a:p>
        </p:txBody>
      </p:sp>
      <p:sp>
        <p:nvSpPr>
          <p:cNvPr id="19" name="TextBox 18">
            <a:extLst>
              <a:ext uri="{FF2B5EF4-FFF2-40B4-BE49-F238E27FC236}">
                <a16:creationId xmlns:a16="http://schemas.microsoft.com/office/drawing/2014/main" id="{8A4D3FE5-D740-F0B1-27C0-10231B354AC6}"/>
              </a:ext>
            </a:extLst>
          </p:cNvPr>
          <p:cNvSpPr txBox="1"/>
          <p:nvPr/>
        </p:nvSpPr>
        <p:spPr>
          <a:xfrm>
            <a:off x="879475" y="4257675"/>
            <a:ext cx="452438" cy="522288"/>
          </a:xfrm>
          <a:prstGeom prst="rect">
            <a:avLst/>
          </a:prstGeom>
          <a:noFill/>
        </p:spPr>
        <p:txBody>
          <a:bodyPr>
            <a:spAutoFit/>
          </a:bodyPr>
          <a:lstStyle/>
          <a:p>
            <a:pPr>
              <a:defRPr/>
            </a:pPr>
            <a:r>
              <a:rPr lang="en-GB" sz="2800" b="1" dirty="0">
                <a:solidFill>
                  <a:schemeClr val="accent6">
                    <a:lumMod val="50000"/>
                  </a:schemeClr>
                </a:solidFill>
                <a:sym typeface="Wingdings" panose="05000000000000000000" pitchFamily="2" charset="2"/>
              </a:rPr>
              <a:t></a:t>
            </a:r>
            <a:r>
              <a:rPr lang="en-GB" sz="2800" dirty="0">
                <a:solidFill>
                  <a:schemeClr val="accent6">
                    <a:lumMod val="50000"/>
                  </a:schemeClr>
                </a:solidFill>
                <a:sym typeface="Wingdings" panose="05000000000000000000" pitchFamily="2" charset="2"/>
              </a:rPr>
              <a:t> </a:t>
            </a:r>
            <a:endParaRPr lang="en-GB" sz="2800" dirty="0"/>
          </a:p>
        </p:txBody>
      </p:sp>
      <p:pic>
        <p:nvPicPr>
          <p:cNvPr id="21" name="Picture 20">
            <a:extLst>
              <a:ext uri="{FF2B5EF4-FFF2-40B4-BE49-F238E27FC236}">
                <a16:creationId xmlns:a16="http://schemas.microsoft.com/office/drawing/2014/main" id="{01E28275-8C08-6735-DA14-BB96B4820C8C}"/>
              </a:ext>
            </a:extLst>
          </p:cNvPr>
          <p:cNvPicPr>
            <a:picLocks noChangeAspect="1"/>
          </p:cNvPicPr>
          <p:nvPr/>
        </p:nvPicPr>
        <p:blipFill>
          <a:blip r:embed="rId4"/>
          <a:stretch>
            <a:fillRect/>
          </a:stretch>
        </p:blipFill>
        <p:spPr>
          <a:xfrm>
            <a:off x="409575" y="350838"/>
            <a:ext cx="1541463" cy="573087"/>
          </a:xfrm>
          <a:prstGeom prst="rect">
            <a:avLst/>
          </a:prstGeom>
          <a:ln w="38100">
            <a:solidFill>
              <a:schemeClr val="bg2">
                <a:lumMod val="25000"/>
              </a:schemeClr>
            </a:solidFill>
          </a:ln>
        </p:spPr>
      </p:pic>
      <p:sp>
        <p:nvSpPr>
          <p:cNvPr id="13" name="TextBox 12">
            <a:extLst>
              <a:ext uri="{FF2B5EF4-FFF2-40B4-BE49-F238E27FC236}">
                <a16:creationId xmlns:a16="http://schemas.microsoft.com/office/drawing/2014/main" id="{B5DB0C49-F220-9AF0-0465-DDBBA8195FA4}"/>
              </a:ext>
            </a:extLst>
          </p:cNvPr>
          <p:cNvSpPr txBox="1"/>
          <p:nvPr/>
        </p:nvSpPr>
        <p:spPr>
          <a:xfrm>
            <a:off x="835025" y="5038725"/>
            <a:ext cx="452438" cy="522288"/>
          </a:xfrm>
          <a:prstGeom prst="rect">
            <a:avLst/>
          </a:prstGeom>
          <a:noFill/>
        </p:spPr>
        <p:txBody>
          <a:bodyPr>
            <a:spAutoFit/>
          </a:bodyPr>
          <a:lstStyle/>
          <a:p>
            <a:pPr>
              <a:defRPr/>
            </a:pPr>
            <a:r>
              <a:rPr lang="en-GB" sz="2800" b="1" dirty="0">
                <a:solidFill>
                  <a:schemeClr val="accent6">
                    <a:lumMod val="50000"/>
                  </a:schemeClr>
                </a:solidFill>
                <a:sym typeface="Wingdings" panose="05000000000000000000" pitchFamily="2" charset="2"/>
              </a:rPr>
              <a:t></a:t>
            </a:r>
            <a:r>
              <a:rPr lang="en-GB" sz="2800" dirty="0">
                <a:solidFill>
                  <a:schemeClr val="accent6">
                    <a:lumMod val="50000"/>
                  </a:schemeClr>
                </a:solidFill>
                <a:sym typeface="Wingdings" panose="05000000000000000000" pitchFamily="2" charset="2"/>
              </a:rPr>
              <a:t> </a:t>
            </a:r>
            <a:endParaRPr lang="en-GB" sz="2800" dirty="0"/>
          </a:p>
        </p:txBody>
      </p:sp>
      <p:sp>
        <p:nvSpPr>
          <p:cNvPr id="40973" name="TextBox 3">
            <a:extLst>
              <a:ext uri="{FF2B5EF4-FFF2-40B4-BE49-F238E27FC236}">
                <a16:creationId xmlns:a16="http://schemas.microsoft.com/office/drawing/2014/main" id="{CEB95D63-EF58-EAED-F429-BB0A6A2E0BD4}"/>
              </a:ext>
            </a:extLst>
          </p:cNvPr>
          <p:cNvSpPr txBox="1">
            <a:spLocks noChangeArrowheads="1"/>
          </p:cNvSpPr>
          <p:nvPr/>
        </p:nvSpPr>
        <p:spPr bwMode="auto">
          <a:xfrm>
            <a:off x="1465263" y="5064125"/>
            <a:ext cx="731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GB" altLang="en-US" sz="1800"/>
              <a:t>Identification of charm quark jets in the final state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B643BE1-B8B9-4A82-B8CE-674935879606}"/>
              </a:ext>
            </a:extLst>
          </p:cNvPr>
          <p:cNvSpPr>
            <a:spLocks noGrp="1"/>
          </p:cNvSpPr>
          <p:nvPr>
            <p:ph type="sldNum" sz="quarter" idx="12"/>
          </p:nvPr>
        </p:nvSpPr>
        <p:spPr/>
        <p:txBody>
          <a:bodyPr/>
          <a:lstStyle/>
          <a:p>
            <a:pPr fontAlgn="base">
              <a:spcBef>
                <a:spcPct val="0"/>
              </a:spcBef>
              <a:spcAft>
                <a:spcPct val="0"/>
              </a:spcAft>
              <a:defRPr/>
            </a:pPr>
            <a:fld id="{8119E4AF-9BD3-4BEB-8E4A-99B7B24D0ECA}" type="slidenum">
              <a:rPr lang="en-GB" altLang="en-US">
                <a:solidFill>
                  <a:srgbClr val="000000"/>
                </a:solidFill>
                <a:latin typeface="Arial"/>
              </a:rPr>
              <a:pPr fontAlgn="base">
                <a:spcBef>
                  <a:spcPct val="0"/>
                </a:spcBef>
                <a:spcAft>
                  <a:spcPct val="0"/>
                </a:spcAft>
                <a:defRPr/>
              </a:pPr>
              <a:t>47</a:t>
            </a:fld>
            <a:endParaRPr lang="en-GB" altLang="en-US">
              <a:solidFill>
                <a:srgbClr val="000000"/>
              </a:solidFill>
              <a:latin typeface="Arial"/>
            </a:endParaRPr>
          </a:p>
        </p:txBody>
      </p:sp>
      <p:sp>
        <p:nvSpPr>
          <p:cNvPr id="61444" name="Rectangle 3">
            <a:extLst>
              <a:ext uri="{FF2B5EF4-FFF2-40B4-BE49-F238E27FC236}">
                <a16:creationId xmlns:a16="http://schemas.microsoft.com/office/drawing/2014/main" id="{9673859F-8A0E-4A4F-B99B-CFE45AE5F098}"/>
              </a:ext>
            </a:extLst>
          </p:cNvPr>
          <p:cNvSpPr>
            <a:spLocks noGrp="1" noChangeArrowheads="1"/>
          </p:cNvSpPr>
          <p:nvPr>
            <p:ph type="body" idx="1"/>
          </p:nvPr>
        </p:nvSpPr>
        <p:spPr>
          <a:xfrm>
            <a:off x="2259014" y="1108539"/>
            <a:ext cx="8408987" cy="4525962"/>
          </a:xfrm>
        </p:spPr>
        <p:txBody>
          <a:bodyPr/>
          <a:lstStyle/>
          <a:p>
            <a:pPr eaLnBrk="1" hangingPunct="1">
              <a:lnSpc>
                <a:spcPct val="80000"/>
              </a:lnSpc>
              <a:buFontTx/>
              <a:buNone/>
            </a:pPr>
            <a:r>
              <a:rPr lang="en-GB" altLang="en-US" sz="1800" b="1" dirty="0">
                <a:solidFill>
                  <a:srgbClr val="FF0000"/>
                </a:solidFill>
                <a:latin typeface="Arial Black" panose="020B0A04020102020204" pitchFamily="34" charset="0"/>
              </a:rPr>
              <a:t>F</a:t>
            </a:r>
            <a:r>
              <a:rPr lang="en-GB" altLang="en-US" sz="1800" dirty="0">
                <a:solidFill>
                  <a:srgbClr val="006600"/>
                </a:solidFill>
                <a:latin typeface="Lucida Bright" panose="02040602050505020304" pitchFamily="18" charset="0"/>
              </a:rPr>
              <a:t>orward</a:t>
            </a:r>
            <a:r>
              <a:rPr lang="en-GB" altLang="en-US" sz="1800" dirty="0">
                <a:latin typeface="Lucida Bright" panose="02040602050505020304" pitchFamily="18" charset="0"/>
              </a:rPr>
              <a:t> </a:t>
            </a:r>
            <a:r>
              <a:rPr lang="en-GB" altLang="en-US" sz="1800" b="1" dirty="0">
                <a:solidFill>
                  <a:srgbClr val="FF0000"/>
                </a:solidFill>
                <a:latin typeface="Arial Black" panose="020B0A04020102020204" pitchFamily="34" charset="0"/>
              </a:rPr>
              <a:t>P</a:t>
            </a:r>
            <a:r>
              <a:rPr lang="en-GB" altLang="en-US" sz="1800" dirty="0">
                <a:solidFill>
                  <a:srgbClr val="006600"/>
                </a:solidFill>
                <a:latin typeface="Lucida Bright" panose="02040602050505020304" pitchFamily="18" charset="0"/>
              </a:rPr>
              <a:t>roton</a:t>
            </a:r>
            <a:r>
              <a:rPr lang="en-GB" altLang="en-US" sz="1800" dirty="0">
                <a:latin typeface="Lucida Bright" panose="02040602050505020304" pitchFamily="18" charset="0"/>
              </a:rPr>
              <a:t> </a:t>
            </a:r>
            <a:r>
              <a:rPr lang="en-GB" altLang="en-US" sz="1800" dirty="0">
                <a:solidFill>
                  <a:srgbClr val="FF0000"/>
                </a:solidFill>
                <a:latin typeface="Arial Black" panose="020B0A04020102020204" pitchFamily="34" charset="0"/>
              </a:rPr>
              <a:t>T</a:t>
            </a:r>
            <a:r>
              <a:rPr lang="en-GB" altLang="en-US" sz="1800" dirty="0">
                <a:solidFill>
                  <a:srgbClr val="006600"/>
                </a:solidFill>
                <a:latin typeface="Lucida Bright" panose="02040602050505020304" pitchFamily="18" charset="0"/>
              </a:rPr>
              <a:t>agging</a:t>
            </a:r>
            <a:r>
              <a:rPr lang="en-GB" altLang="en-US" sz="2400" dirty="0">
                <a:latin typeface="Lucida Bright" panose="02040602050505020304" pitchFamily="18" charset="0"/>
              </a:rPr>
              <a:t> </a:t>
            </a:r>
            <a:r>
              <a:rPr lang="en-GB" altLang="en-US" sz="1800" dirty="0">
                <a:latin typeface="Lucida Bright" panose="02040602050505020304" pitchFamily="18" charset="0"/>
              </a:rPr>
              <a:t>significantly could</a:t>
            </a:r>
            <a:r>
              <a:rPr lang="en-GB" altLang="en-US" sz="2000" dirty="0">
                <a:latin typeface="Lucida Bright" panose="02040602050505020304" pitchFamily="18" charset="0"/>
              </a:rPr>
              <a:t> </a:t>
            </a:r>
            <a:r>
              <a:rPr lang="en-GB" altLang="en-US" sz="1800" dirty="0">
                <a:latin typeface="Lucida Bright" panose="02040602050505020304" pitchFamily="18" charset="0"/>
              </a:rPr>
              <a:t>extend the physics reach</a:t>
            </a:r>
            <a:r>
              <a:rPr lang="en-GB" altLang="en-US" sz="2000" dirty="0">
                <a:latin typeface="Lucida Bright" panose="02040602050505020304" pitchFamily="18" charset="0"/>
              </a:rPr>
              <a:t> </a:t>
            </a:r>
            <a:r>
              <a:rPr lang="en-GB" altLang="en-US" sz="1800" dirty="0">
                <a:latin typeface="Lucida Bright" panose="02040602050505020304" pitchFamily="18" charset="0"/>
              </a:rPr>
              <a:t>of the </a:t>
            </a:r>
            <a:r>
              <a:rPr lang="en-GB" altLang="en-US" sz="1800" dirty="0">
                <a:solidFill>
                  <a:schemeClr val="accent2"/>
                </a:solidFill>
                <a:latin typeface="Comic Sans MS" panose="030F0702030302020204" pitchFamily="66" charset="0"/>
              </a:rPr>
              <a:t>ATLAS</a:t>
            </a:r>
            <a:r>
              <a:rPr lang="en-GB" altLang="en-US" sz="1800" dirty="0">
                <a:solidFill>
                  <a:srgbClr val="009900"/>
                </a:solidFill>
                <a:latin typeface="Lucida Bright" panose="02040602050505020304" pitchFamily="18" charset="0"/>
              </a:rPr>
              <a:t>  </a:t>
            </a:r>
            <a:r>
              <a:rPr lang="en-GB" altLang="en-US" sz="1800" dirty="0">
                <a:latin typeface="Lucida Bright" panose="02040602050505020304" pitchFamily="18" charset="0"/>
              </a:rPr>
              <a:t>and </a:t>
            </a:r>
            <a:r>
              <a:rPr lang="en-GB" altLang="en-US" sz="1800" dirty="0">
                <a:solidFill>
                  <a:schemeClr val="accent2"/>
                </a:solidFill>
                <a:latin typeface="Comic Sans MS" panose="030F0702030302020204" pitchFamily="66" charset="0"/>
              </a:rPr>
              <a:t>CMS</a:t>
            </a:r>
            <a:r>
              <a:rPr lang="en-GB" altLang="en-US" sz="1800" dirty="0">
                <a:latin typeface="Lucida Bright" panose="02040602050505020304" pitchFamily="18" charset="0"/>
              </a:rPr>
              <a:t> detectors by giving access to a wide</a:t>
            </a:r>
          </a:p>
          <a:p>
            <a:pPr eaLnBrk="1" hangingPunct="1">
              <a:lnSpc>
                <a:spcPct val="80000"/>
              </a:lnSpc>
              <a:buFontTx/>
              <a:buNone/>
            </a:pPr>
            <a:r>
              <a:rPr lang="en-GB" altLang="en-US" sz="1800" dirty="0">
                <a:latin typeface="Lucida Bright" panose="02040602050505020304" pitchFamily="18" charset="0"/>
              </a:rPr>
              <a:t>     range of exciting new physics channels.</a:t>
            </a:r>
          </a:p>
          <a:p>
            <a:pPr eaLnBrk="1" hangingPunct="1">
              <a:lnSpc>
                <a:spcPct val="80000"/>
              </a:lnSpc>
              <a:buFontTx/>
              <a:buNone/>
            </a:pPr>
            <a:endParaRPr lang="en-GB" altLang="en-US" sz="1800" dirty="0">
              <a:latin typeface="Lucida Bright" panose="02040602050505020304" pitchFamily="18" charset="0"/>
            </a:endParaRPr>
          </a:p>
          <a:p>
            <a:pPr eaLnBrk="1" hangingPunct="1">
              <a:lnSpc>
                <a:spcPct val="80000"/>
              </a:lnSpc>
              <a:buFontTx/>
              <a:buNone/>
            </a:pPr>
            <a:r>
              <a:rPr lang="en-GB" altLang="en-US" sz="1800" dirty="0">
                <a:latin typeface="Lucida Bright" panose="02040602050505020304" pitchFamily="18" charset="0"/>
              </a:rPr>
              <a:t> </a:t>
            </a:r>
            <a:r>
              <a:rPr lang="en-GB" altLang="en-US" sz="1800" dirty="0">
                <a:solidFill>
                  <a:schemeClr val="accent2"/>
                </a:solidFill>
                <a:latin typeface="Lucida Bright" panose="02040602050505020304" pitchFamily="18" charset="0"/>
              </a:rPr>
              <a:t> </a:t>
            </a:r>
            <a:r>
              <a:rPr lang="en-GB" altLang="en-US" sz="1800" b="1" dirty="0">
                <a:solidFill>
                  <a:srgbClr val="FF0000"/>
                </a:solidFill>
                <a:latin typeface="Arial Black" panose="020B0A04020102020204" pitchFamily="34" charset="0"/>
              </a:rPr>
              <a:t>FPT</a:t>
            </a:r>
            <a:r>
              <a:rPr lang="en-GB" altLang="en-US" sz="1800" dirty="0">
                <a:latin typeface="Lucida Bright" panose="02040602050505020304" pitchFamily="18" charset="0"/>
              </a:rPr>
              <a:t> has the potential to make measurements that are unique at </a:t>
            </a:r>
            <a:r>
              <a:rPr lang="en-GB" altLang="en-US" sz="1800" dirty="0">
                <a:solidFill>
                  <a:schemeClr val="accent2"/>
                </a:solidFill>
                <a:latin typeface="Comic Sans MS" panose="030F0702030302020204" pitchFamily="66" charset="0"/>
              </a:rPr>
              <a:t>LHC</a:t>
            </a:r>
            <a:r>
              <a:rPr lang="en-GB" altLang="en-US" sz="1800" dirty="0">
                <a:latin typeface="Lucida Bright" panose="02040602050505020304" pitchFamily="18" charset="0"/>
              </a:rPr>
              <a:t>.</a:t>
            </a:r>
          </a:p>
          <a:p>
            <a:pPr eaLnBrk="1" hangingPunct="1">
              <a:lnSpc>
                <a:spcPct val="80000"/>
              </a:lnSpc>
              <a:buFontTx/>
              <a:buNone/>
            </a:pPr>
            <a:endParaRPr lang="en-GB" altLang="en-US" sz="1800" dirty="0">
              <a:latin typeface="Lucida Bright" panose="02040602050505020304" pitchFamily="18" charset="0"/>
            </a:endParaRPr>
          </a:p>
          <a:p>
            <a:pPr eaLnBrk="1" hangingPunct="1">
              <a:lnSpc>
                <a:spcPct val="80000"/>
              </a:lnSpc>
              <a:buFontTx/>
              <a:buNone/>
            </a:pPr>
            <a:endParaRPr lang="en-GB" altLang="en-US" sz="1800" b="1" dirty="0">
              <a:solidFill>
                <a:srgbClr val="CCCC00"/>
              </a:solidFill>
              <a:latin typeface="Comic Sans MS" panose="030F0702030302020204" pitchFamily="66" charset="0"/>
              <a:sym typeface="Wingdings 3" panose="05040102010807070707" pitchFamily="18" charset="2"/>
            </a:endParaRPr>
          </a:p>
          <a:p>
            <a:pPr eaLnBrk="1" hangingPunct="1">
              <a:lnSpc>
                <a:spcPct val="80000"/>
              </a:lnSpc>
              <a:buFont typeface="Wingdings 3" panose="05040102010807070707" pitchFamily="18" charset="2"/>
              <a:buNone/>
            </a:pPr>
            <a:r>
              <a:rPr lang="en-GB" altLang="en-US" sz="1600" dirty="0">
                <a:latin typeface="Lucida Bright" panose="02040602050505020304" pitchFamily="18" charset="0"/>
                <a:sym typeface="Wingdings 3" panose="05040102010807070707" pitchFamily="18" charset="2"/>
              </a:rPr>
              <a:t>  </a:t>
            </a:r>
            <a:endParaRPr lang="en-GB" altLang="en-US" sz="2000" dirty="0">
              <a:latin typeface="Lucida Bright" panose="02040602050505020304" pitchFamily="18" charset="0"/>
              <a:sym typeface="Wingdings 3" panose="05040102010807070707" pitchFamily="18" charset="2"/>
            </a:endParaRPr>
          </a:p>
          <a:p>
            <a:pPr eaLnBrk="1" hangingPunct="1">
              <a:lnSpc>
                <a:spcPct val="80000"/>
              </a:lnSpc>
              <a:buFontTx/>
              <a:buNone/>
            </a:pPr>
            <a:endParaRPr lang="en-GB" altLang="en-US" sz="2400" dirty="0">
              <a:latin typeface="Lucida Bright" panose="02040602050505020304" pitchFamily="18" charset="0"/>
            </a:endParaRPr>
          </a:p>
          <a:p>
            <a:pPr eaLnBrk="1" hangingPunct="1">
              <a:lnSpc>
                <a:spcPct val="80000"/>
              </a:lnSpc>
              <a:buFont typeface="Wingdings 3" panose="05040102010807070707" pitchFamily="18" charset="2"/>
              <a:buNone/>
            </a:pPr>
            <a:endParaRPr lang="en-GB" altLang="en-US" sz="1600" b="1" dirty="0">
              <a:solidFill>
                <a:srgbClr val="FF0000"/>
              </a:solidFill>
              <a:latin typeface="Lucida Handwriting" panose="03010101010101010101" pitchFamily="66" charset="0"/>
            </a:endParaRPr>
          </a:p>
          <a:p>
            <a:pPr eaLnBrk="1" hangingPunct="1">
              <a:lnSpc>
                <a:spcPct val="80000"/>
              </a:lnSpc>
              <a:buFont typeface="Wingdings 3" panose="05040102010807070707" pitchFamily="18" charset="2"/>
              <a:buNone/>
            </a:pPr>
            <a:r>
              <a:rPr lang="en-GB" altLang="en-US" sz="1200" dirty="0">
                <a:solidFill>
                  <a:schemeClr val="accent2"/>
                </a:solidFill>
                <a:latin typeface="Lucida Handwriting" panose="03010101010101010101" pitchFamily="66" charset="0"/>
              </a:rPr>
              <a:t>       </a:t>
            </a:r>
          </a:p>
        </p:txBody>
      </p:sp>
      <p:pic>
        <p:nvPicPr>
          <p:cNvPr id="61447" name="Picture 6">
            <a:extLst>
              <a:ext uri="{FF2B5EF4-FFF2-40B4-BE49-F238E27FC236}">
                <a16:creationId xmlns:a16="http://schemas.microsoft.com/office/drawing/2014/main" id="{B233BBC8-5FF4-43B3-B3E4-C61860B0B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58926" y="1114166"/>
            <a:ext cx="591607" cy="38134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8" name="Picture 7">
            <a:extLst>
              <a:ext uri="{FF2B5EF4-FFF2-40B4-BE49-F238E27FC236}">
                <a16:creationId xmlns:a16="http://schemas.microsoft.com/office/drawing/2014/main" id="{6310C7E5-76C0-49B1-B591-6ADA67945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49962" y="2154038"/>
            <a:ext cx="600572" cy="3598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9" name="Picture 8">
            <a:extLst>
              <a:ext uri="{FF2B5EF4-FFF2-40B4-BE49-F238E27FC236}">
                <a16:creationId xmlns:a16="http://schemas.microsoft.com/office/drawing/2014/main" id="{16F4A3F7-B687-4EB4-9124-A3F833D02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32032" y="2926963"/>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50" name="Picture 9">
            <a:extLst>
              <a:ext uri="{FF2B5EF4-FFF2-40B4-BE49-F238E27FC236}">
                <a16:creationId xmlns:a16="http://schemas.microsoft.com/office/drawing/2014/main" id="{14375EB3-BE88-4D87-8531-543F9689C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25876" y="3791602"/>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6BA62144-2F52-4870-863E-F4C35BD64EF5}"/>
              </a:ext>
            </a:extLst>
          </p:cNvPr>
          <p:cNvSpPr txBox="1"/>
          <p:nvPr/>
        </p:nvSpPr>
        <p:spPr>
          <a:xfrm>
            <a:off x="2254450" y="3763432"/>
            <a:ext cx="8641978" cy="707886"/>
          </a:xfrm>
          <a:prstGeom prst="rect">
            <a:avLst/>
          </a:prstGeom>
          <a:noFill/>
        </p:spPr>
        <p:txBody>
          <a:bodyPr wrap="square" rtlCol="0">
            <a:spAutoFit/>
          </a:bodyPr>
          <a:lstStyle/>
          <a:p>
            <a:r>
              <a:rPr lang="en-GB" sz="2000" dirty="0"/>
              <a:t>There are a number of important measurements to be performed in the RG environment at </a:t>
            </a:r>
            <a:r>
              <a:rPr lang="en-GB" sz="2000" dirty="0" err="1"/>
              <a:t>LHCb</a:t>
            </a:r>
            <a:r>
              <a:rPr lang="en-GB" sz="2000" dirty="0"/>
              <a:t> and ALICE at low  </a:t>
            </a:r>
          </a:p>
        </p:txBody>
      </p:sp>
      <p:sp>
        <p:nvSpPr>
          <p:cNvPr id="4" name="Title 3">
            <a:extLst>
              <a:ext uri="{FF2B5EF4-FFF2-40B4-BE49-F238E27FC236}">
                <a16:creationId xmlns:a16="http://schemas.microsoft.com/office/drawing/2014/main" id="{5CC9F790-AF68-4623-88DB-A41DCE26D050}"/>
              </a:ext>
            </a:extLst>
          </p:cNvPr>
          <p:cNvSpPr>
            <a:spLocks noGrp="1"/>
          </p:cNvSpPr>
          <p:nvPr>
            <p:ph type="title"/>
          </p:nvPr>
        </p:nvSpPr>
        <p:spPr>
          <a:xfrm>
            <a:off x="609600" y="274638"/>
            <a:ext cx="10862733" cy="754438"/>
          </a:xfrm>
        </p:spPr>
        <p:txBody>
          <a:bodyPr/>
          <a:lstStyle/>
          <a:p>
            <a:endParaRPr lang="en-GB" dirty="0"/>
          </a:p>
        </p:txBody>
      </p:sp>
      <p:pic>
        <p:nvPicPr>
          <p:cNvPr id="15" name="Picture 2">
            <a:extLst>
              <a:ext uri="{FF2B5EF4-FFF2-40B4-BE49-F238E27FC236}">
                <a16:creationId xmlns:a16="http://schemas.microsoft.com/office/drawing/2014/main" id="{A2D26D6A-0EE1-4487-B6E7-190B14EB5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638" y="115888"/>
            <a:ext cx="5853209" cy="91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433A4635-5771-46CA-8DBA-A68D208550D6}"/>
              </a:ext>
            </a:extLst>
          </p:cNvPr>
          <p:cNvSpPr txBox="1"/>
          <p:nvPr/>
        </p:nvSpPr>
        <p:spPr>
          <a:xfrm>
            <a:off x="6879976" y="3968818"/>
            <a:ext cx="1080541" cy="523220"/>
          </a:xfrm>
          <a:prstGeom prst="rect">
            <a:avLst/>
          </a:prstGeom>
          <a:noFill/>
        </p:spPr>
        <p:txBody>
          <a:bodyPr wrap="square" rtlCol="0">
            <a:spAutoFit/>
          </a:bodyPr>
          <a:lstStyle/>
          <a:p>
            <a:r>
              <a:rPr lang="el-GR" sz="2800" dirty="0">
                <a:latin typeface="Cambria Math" panose="02040503050406030204" pitchFamily="18" charset="0"/>
                <a:ea typeface="Cambria Math" panose="02040503050406030204" pitchFamily="18" charset="0"/>
              </a:rPr>
              <a:t>μ</a:t>
            </a:r>
            <a:r>
              <a:rPr lang="en-GB" sz="2800" dirty="0">
                <a:latin typeface="Cambria Math" panose="02040503050406030204" pitchFamily="18" charset="0"/>
                <a:ea typeface="Cambria Math" panose="02040503050406030204" pitchFamily="18" charset="0"/>
              </a:rPr>
              <a:t>.</a:t>
            </a:r>
            <a:endParaRPr lang="en-GB" sz="2800" dirty="0"/>
          </a:p>
        </p:txBody>
      </p:sp>
      <p:sp>
        <p:nvSpPr>
          <p:cNvPr id="14" name="TextBox 13">
            <a:extLst>
              <a:ext uri="{FF2B5EF4-FFF2-40B4-BE49-F238E27FC236}">
                <a16:creationId xmlns:a16="http://schemas.microsoft.com/office/drawing/2014/main" id="{97DEAB73-EDF0-4C49-B771-7F8CF573C933}"/>
              </a:ext>
            </a:extLst>
          </p:cNvPr>
          <p:cNvSpPr txBox="1"/>
          <p:nvPr/>
        </p:nvSpPr>
        <p:spPr>
          <a:xfrm>
            <a:off x="2420982" y="2861024"/>
            <a:ext cx="7829007" cy="757130"/>
          </a:xfrm>
          <a:prstGeom prst="rect">
            <a:avLst/>
          </a:prstGeom>
          <a:noFill/>
          <a:ln>
            <a:noFill/>
          </a:ln>
        </p:spPr>
        <p:txBody>
          <a:bodyPr wrap="square">
            <a:spAutoFit/>
          </a:bodyPr>
          <a:lstStyle/>
          <a:p>
            <a:pPr>
              <a:lnSpc>
                <a:spcPct val="80000"/>
              </a:lnSpc>
              <a:buFont typeface="Wingdings 3" panose="05040102010807070707" pitchFamily="18" charset="2"/>
              <a:buNone/>
            </a:pPr>
            <a:r>
              <a:rPr lang="en-GB" altLang="en-US" sz="1800" b="1" dirty="0">
                <a:solidFill>
                  <a:srgbClr val="FF0000"/>
                </a:solidFill>
                <a:latin typeface="Arial Black" panose="020B0A04020102020204" pitchFamily="34" charset="0"/>
              </a:rPr>
              <a:t>FPT </a:t>
            </a:r>
            <a:r>
              <a:rPr lang="en-GB" altLang="en-US" b="1" dirty="0">
                <a:solidFill>
                  <a:srgbClr val="FF0000"/>
                </a:solidFill>
                <a:latin typeface="Arial Black" panose="020B0A04020102020204" pitchFamily="34" charset="0"/>
              </a:rPr>
              <a:t> </a:t>
            </a:r>
            <a:r>
              <a:rPr lang="en-GB" altLang="en-US" b="1" dirty="0">
                <a:solidFill>
                  <a:srgbClr val="002060"/>
                </a:solidFill>
                <a:latin typeface="Lucida Calligraphy" panose="03010101010101010101" pitchFamily="66" charset="0"/>
                <a:cs typeface="Arial" panose="020B0604020202020204" pitchFamily="34" charset="0"/>
              </a:rPr>
              <a:t>could</a:t>
            </a:r>
            <a:r>
              <a:rPr lang="en-GB" altLang="en-US" b="1" dirty="0">
                <a:solidFill>
                  <a:srgbClr val="002060"/>
                </a:solidFill>
                <a:latin typeface="Arial Black" panose="020B0A04020102020204" pitchFamily="34" charset="0"/>
              </a:rPr>
              <a:t> </a:t>
            </a:r>
            <a:r>
              <a:rPr lang="en-GB" altLang="en-US" sz="1800" dirty="0">
                <a:latin typeface="Lucida Bright" panose="02040602050505020304" pitchFamily="18" charset="0"/>
                <a:sym typeface="Wingdings 3" panose="05040102010807070707" pitchFamily="18" charset="2"/>
              </a:rPr>
              <a:t>serve as a spin-parity analyser and offers a sensitive probe of the CP structure of the new states.</a:t>
            </a:r>
          </a:p>
          <a:p>
            <a:pPr>
              <a:lnSpc>
                <a:spcPct val="80000"/>
              </a:lnSpc>
              <a:buFont typeface="Wingdings 3" panose="05040102010807070707" pitchFamily="18" charset="2"/>
              <a:buNone/>
            </a:pPr>
            <a:r>
              <a:rPr lang="en-GB" altLang="en-US" sz="1800" dirty="0">
                <a:latin typeface="Lucida Bright" panose="02040602050505020304" pitchFamily="18" charset="0"/>
                <a:sym typeface="Wingdings 3" panose="05040102010807070707" pitchFamily="18" charset="2"/>
              </a:rPr>
              <a:t>   </a:t>
            </a:r>
            <a:endParaRPr lang="en-GB" dirty="0"/>
          </a:p>
        </p:txBody>
      </p:sp>
      <p:pic>
        <p:nvPicPr>
          <p:cNvPr id="17" name="Picture 9">
            <a:extLst>
              <a:ext uri="{FF2B5EF4-FFF2-40B4-BE49-F238E27FC236}">
                <a16:creationId xmlns:a16="http://schemas.microsoft.com/office/drawing/2014/main" id="{C725BEA1-778D-421B-B18C-5B985CB43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479972" y="4748235"/>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6DA7A756-348D-4301-A5F8-A35DF69FACF2}"/>
              </a:ext>
            </a:extLst>
          </p:cNvPr>
          <p:cNvSpPr txBox="1"/>
          <p:nvPr/>
        </p:nvSpPr>
        <p:spPr>
          <a:xfrm>
            <a:off x="2172988" y="4783179"/>
            <a:ext cx="9594972" cy="1477328"/>
          </a:xfrm>
          <a:prstGeom prst="rect">
            <a:avLst/>
          </a:prstGeom>
          <a:noFill/>
        </p:spPr>
        <p:txBody>
          <a:bodyPr wrap="square">
            <a:spAutoFit/>
          </a:bodyPr>
          <a:lstStyle/>
          <a:p>
            <a:r>
              <a:rPr lang="en-GB" dirty="0"/>
              <a:t> The theory of the CEP  is in a reasonably healthy shape,</a:t>
            </a:r>
          </a:p>
          <a:p>
            <a:r>
              <a:rPr lang="en-GB" dirty="0"/>
              <a:t>and dedicated MCs (such as SCs) are well developed</a:t>
            </a:r>
          </a:p>
          <a:p>
            <a:endParaRPr lang="en-GB" dirty="0"/>
          </a:p>
          <a:p>
            <a:r>
              <a:rPr lang="en-GB" dirty="0"/>
              <a:t>The predictions are backed by the series of CDF/D0 CEP-like measurements as well</a:t>
            </a:r>
          </a:p>
          <a:p>
            <a:r>
              <a:rPr lang="en-GB" dirty="0"/>
              <a:t>as the RAP GAP measurements by the </a:t>
            </a:r>
            <a:r>
              <a:rPr lang="en-GB" dirty="0" err="1"/>
              <a:t>LHCb</a:t>
            </a:r>
            <a:r>
              <a:rPr lang="en-GB" dirty="0"/>
              <a:t> and ALICE </a:t>
            </a:r>
            <a:r>
              <a:rPr lang="en-GB" dirty="0">
                <a:solidFill>
                  <a:schemeClr val="accent2"/>
                </a:solidFill>
              </a:rPr>
              <a:t>+CEP results from ATLAS&amp; CMS</a:t>
            </a:r>
          </a:p>
        </p:txBody>
      </p:sp>
      <p:pic>
        <p:nvPicPr>
          <p:cNvPr id="19" name="Picture 9">
            <a:extLst>
              <a:ext uri="{FF2B5EF4-FFF2-40B4-BE49-F238E27FC236}">
                <a16:creationId xmlns:a16="http://schemas.microsoft.com/office/drawing/2014/main" id="{D448728A-9F64-4993-8974-390427824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524039" y="5574503"/>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62DC10-C3D2-499D-B81F-A528B5FB54BF}"/>
              </a:ext>
            </a:extLst>
          </p:cNvPr>
          <p:cNvSpPr>
            <a:spLocks noGrp="1"/>
          </p:cNvSpPr>
          <p:nvPr>
            <p:ph type="sldNum" sz="quarter" idx="12"/>
          </p:nvPr>
        </p:nvSpPr>
        <p:spPr/>
        <p:txBody>
          <a:bodyPr/>
          <a:lstStyle/>
          <a:p>
            <a:pPr>
              <a:defRPr/>
            </a:pPr>
            <a:fld id="{19D339F7-3436-46E6-BDA1-142D95442FA9}" type="slidenum">
              <a:rPr lang="en-GB" altLang="en-US" smtClean="0"/>
              <a:pPr>
                <a:defRPr/>
              </a:pPr>
              <a:t>48</a:t>
            </a:fld>
            <a:endParaRPr lang="en-GB" altLang="en-US"/>
          </a:p>
        </p:txBody>
      </p:sp>
      <p:pic>
        <p:nvPicPr>
          <p:cNvPr id="5" name="Picture 9">
            <a:extLst>
              <a:ext uri="{FF2B5EF4-FFF2-40B4-BE49-F238E27FC236}">
                <a16:creationId xmlns:a16="http://schemas.microsoft.com/office/drawing/2014/main" id="{4070916D-B34D-4FEF-9FCE-6AE4576BB5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182514" y="694021"/>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CC93DB50-7DF4-4591-9555-D2E5D112E4EC}"/>
              </a:ext>
            </a:extLst>
          </p:cNvPr>
          <p:cNvSpPr txBox="1"/>
          <p:nvPr/>
        </p:nvSpPr>
        <p:spPr>
          <a:xfrm>
            <a:off x="1827156" y="661014"/>
            <a:ext cx="10364844" cy="1754326"/>
          </a:xfrm>
          <a:prstGeom prst="rect">
            <a:avLst/>
          </a:prstGeom>
          <a:noFill/>
        </p:spPr>
        <p:txBody>
          <a:bodyPr wrap="square">
            <a:spAutoFit/>
          </a:bodyPr>
          <a:lstStyle/>
          <a:p>
            <a:r>
              <a:rPr lang="en-GB" dirty="0"/>
              <a:t>The dedicated AFP and PPS detectors are allowed to use the timing.</a:t>
            </a:r>
          </a:p>
          <a:p>
            <a:r>
              <a:rPr lang="en-GB" dirty="0"/>
              <a:t>The main issue is PU suppression, though some progress is foreseen,</a:t>
            </a:r>
          </a:p>
          <a:p>
            <a:r>
              <a:rPr lang="en-GB" dirty="0"/>
              <a:t> in particular with the addition of timing from the CD.</a:t>
            </a:r>
          </a:p>
          <a:p>
            <a:endParaRPr lang="en-GB" dirty="0"/>
          </a:p>
          <a:p>
            <a:r>
              <a:rPr lang="en-GB" dirty="0"/>
              <a:t>But ATLAS has already decided not to run AFP at HL-LHC</a:t>
            </a:r>
          </a:p>
          <a:p>
            <a:r>
              <a:rPr lang="en-GB" dirty="0">
                <a:solidFill>
                  <a:schemeClr val="accent6"/>
                </a:solidFill>
              </a:rPr>
              <a:t>(at least not in the foreseeable future)</a:t>
            </a:r>
          </a:p>
        </p:txBody>
      </p:sp>
      <p:sp>
        <p:nvSpPr>
          <p:cNvPr id="9" name="TextBox 8">
            <a:extLst>
              <a:ext uri="{FF2B5EF4-FFF2-40B4-BE49-F238E27FC236}">
                <a16:creationId xmlns:a16="http://schemas.microsoft.com/office/drawing/2014/main" id="{0795F2FF-16E1-4D92-A89A-F7A8551ADC25}"/>
              </a:ext>
            </a:extLst>
          </p:cNvPr>
          <p:cNvSpPr txBox="1"/>
          <p:nvPr/>
        </p:nvSpPr>
        <p:spPr>
          <a:xfrm>
            <a:off x="1674563" y="2831590"/>
            <a:ext cx="10131846" cy="923330"/>
          </a:xfrm>
          <a:prstGeom prst="rect">
            <a:avLst/>
          </a:prstGeom>
          <a:noFill/>
        </p:spPr>
        <p:txBody>
          <a:bodyPr wrap="square">
            <a:spAutoFit/>
          </a:bodyPr>
          <a:lstStyle/>
          <a:p>
            <a:endParaRPr lang="en-GB" dirty="0"/>
          </a:p>
          <a:p>
            <a:r>
              <a:rPr lang="en-GB" dirty="0"/>
              <a:t>At large </a:t>
            </a:r>
            <a:r>
              <a:rPr lang="en-GB" dirty="0" err="1"/>
              <a:t>M</a:t>
            </a:r>
            <a:r>
              <a:rPr lang="en-GB" baseline="-25000" dirty="0" err="1"/>
              <a:t>Mmis</a:t>
            </a:r>
            <a:r>
              <a:rPr lang="en-GB" dirty="0"/>
              <a:t>&gt; 150-200 GeV the photon-photon fusion dominates</a:t>
            </a:r>
          </a:p>
          <a:p>
            <a:r>
              <a:rPr lang="en-GB" dirty="0"/>
              <a:t>over the gg. LHC is the photon-photon collider!</a:t>
            </a:r>
          </a:p>
        </p:txBody>
      </p:sp>
      <p:sp>
        <p:nvSpPr>
          <p:cNvPr id="11" name="TextBox 10">
            <a:extLst>
              <a:ext uri="{FF2B5EF4-FFF2-40B4-BE49-F238E27FC236}">
                <a16:creationId xmlns:a16="http://schemas.microsoft.com/office/drawing/2014/main" id="{88F478D5-4DEE-4E78-9E16-CAF88CC34C8F}"/>
              </a:ext>
            </a:extLst>
          </p:cNvPr>
          <p:cNvSpPr txBox="1"/>
          <p:nvPr/>
        </p:nvSpPr>
        <p:spPr>
          <a:xfrm>
            <a:off x="1704857" y="4033999"/>
            <a:ext cx="10784599" cy="1754326"/>
          </a:xfrm>
          <a:prstGeom prst="rect">
            <a:avLst/>
          </a:prstGeom>
          <a:noFill/>
        </p:spPr>
        <p:txBody>
          <a:bodyPr wrap="square">
            <a:spAutoFit/>
          </a:bodyPr>
          <a:lstStyle/>
          <a:p>
            <a:r>
              <a:rPr lang="en-GB" dirty="0"/>
              <a:t>   Such important measurements  as the searches for the new Higgs-like states </a:t>
            </a:r>
          </a:p>
          <a:p>
            <a:r>
              <a:rPr lang="en-GB" dirty="0"/>
              <a:t>(e.g. resolving the 96 GeV puzzle) , as well as the moderately-heavy instantons, would require</a:t>
            </a:r>
          </a:p>
          <a:p>
            <a:r>
              <a:rPr lang="en-GB" dirty="0"/>
              <a:t>the 420 m stations.</a:t>
            </a:r>
          </a:p>
          <a:p>
            <a:endParaRPr lang="en-GB" dirty="0"/>
          </a:p>
          <a:p>
            <a:r>
              <a:rPr lang="en-GB" dirty="0"/>
              <a:t>The bulk of important physics (such as </a:t>
            </a:r>
            <a:r>
              <a:rPr lang="en-GB" dirty="0" err="1"/>
              <a:t>glueball,instantons</a:t>
            </a:r>
            <a:r>
              <a:rPr lang="en-GB" dirty="0"/>
              <a:t> and other new </a:t>
            </a:r>
          </a:p>
          <a:p>
            <a:r>
              <a:rPr lang="en-GB" dirty="0"/>
              <a:t>state searches)  would require low luminosity runs.</a:t>
            </a:r>
          </a:p>
        </p:txBody>
      </p:sp>
      <p:pic>
        <p:nvPicPr>
          <p:cNvPr id="12" name="Picture 9">
            <a:extLst>
              <a:ext uri="{FF2B5EF4-FFF2-40B4-BE49-F238E27FC236}">
                <a16:creationId xmlns:a16="http://schemas.microsoft.com/office/drawing/2014/main" id="{777CA305-D602-4573-8EF2-50866A353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081525" y="3193017"/>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9">
            <a:extLst>
              <a:ext uri="{FF2B5EF4-FFF2-40B4-BE49-F238E27FC236}">
                <a16:creationId xmlns:a16="http://schemas.microsoft.com/office/drawing/2014/main" id="{D44F477C-915F-451C-9989-56A71D961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103562" y="4041315"/>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a:extLst>
              <a:ext uri="{FF2B5EF4-FFF2-40B4-BE49-F238E27FC236}">
                <a16:creationId xmlns:a16="http://schemas.microsoft.com/office/drawing/2014/main" id="{647F1E60-6CF0-4D44-9C04-96BCB2862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75" t="60287" r="88182" b="32854"/>
          <a:stretch>
            <a:fillRect/>
          </a:stretch>
        </p:blipFill>
        <p:spPr bwMode="auto">
          <a:xfrm>
            <a:off x="1070508" y="5198092"/>
            <a:ext cx="600574" cy="35981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0" descr="MCj04238480000[1]">
            <a:extLst>
              <a:ext uri="{FF2B5EF4-FFF2-40B4-BE49-F238E27FC236}">
                <a16:creationId xmlns:a16="http://schemas.microsoft.com/office/drawing/2014/main" id="{BE2FF3BF-DCCE-47EE-AF93-26BF0B407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594" y="1651882"/>
            <a:ext cx="420054" cy="46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MCj04344110000[1]">
            <a:extLst>
              <a:ext uri="{FF2B5EF4-FFF2-40B4-BE49-F238E27FC236}">
                <a16:creationId xmlns:a16="http://schemas.microsoft.com/office/drawing/2014/main" id="{106050F8-AC1F-4BFF-AED0-DEB20E3BA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66" y="5050622"/>
            <a:ext cx="4492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5E6C7D0D-9E27-4B61-9509-A44FDD0AD810}"/>
              </a:ext>
            </a:extLst>
          </p:cNvPr>
          <p:cNvSpPr txBox="1"/>
          <p:nvPr/>
        </p:nvSpPr>
        <p:spPr>
          <a:xfrm>
            <a:off x="9873049" y="694021"/>
            <a:ext cx="1933360" cy="369332"/>
          </a:xfrm>
          <a:prstGeom prst="rect">
            <a:avLst/>
          </a:prstGeom>
          <a:noFill/>
          <a:ln w="19050">
            <a:solidFill>
              <a:schemeClr val="accent2"/>
            </a:solidFill>
          </a:ln>
        </p:spPr>
        <p:txBody>
          <a:bodyPr wrap="square" rtlCol="0">
            <a:spAutoFit/>
          </a:bodyPr>
          <a:lstStyle/>
          <a:p>
            <a:r>
              <a:rPr lang="en-GB" dirty="0"/>
              <a:t>10ps in Run 4</a:t>
            </a:r>
          </a:p>
        </p:txBody>
      </p:sp>
    </p:spTree>
    <p:extLst>
      <p:ext uri="{BB962C8B-B14F-4D97-AF65-F5344CB8AC3E}">
        <p14:creationId xmlns:p14="http://schemas.microsoft.com/office/powerpoint/2010/main" val="95670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MC900105218[1]">
            <a:extLst>
              <a:ext uri="{FF2B5EF4-FFF2-40B4-BE49-F238E27FC236}">
                <a16:creationId xmlns:a16="http://schemas.microsoft.com/office/drawing/2014/main" id="{670678F3-A98E-4CBB-9C09-471D62C4E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747713"/>
            <a:ext cx="5797550"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MM900236303[1]">
            <a:extLst>
              <a:ext uri="{FF2B5EF4-FFF2-40B4-BE49-F238E27FC236}">
                <a16:creationId xmlns:a16="http://schemas.microsoft.com/office/drawing/2014/main" id="{EEBDF20F-A746-4A60-9A47-F803978CE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0" y="1989138"/>
            <a:ext cx="1766888"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10194CD-45F7-4ABB-A7CD-BE3549000F0D}"/>
              </a:ext>
            </a:extLst>
          </p:cNvPr>
          <p:cNvSpPr>
            <a:spLocks noGrp="1"/>
          </p:cNvSpPr>
          <p:nvPr>
            <p:ph type="sldNum" sz="quarter" idx="12"/>
          </p:nvPr>
        </p:nvSpPr>
        <p:spPr/>
        <p:txBody>
          <a:bodyPr/>
          <a:lstStyle/>
          <a:p>
            <a:pPr>
              <a:defRPr/>
            </a:pPr>
            <a:fld id="{A08B2EF1-70AD-4256-8113-4FD765754714}" type="slidenum">
              <a:rPr lang="en-GB" smtClean="0"/>
              <a:pPr>
                <a:defRPr/>
              </a:pPr>
              <a:t>49</a:t>
            </a:fld>
            <a:endParaRPr lang="en-GB"/>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A35ACAE3-7E84-40D6-967A-8AA7CCA27FFA}"/>
              </a:ext>
            </a:extLst>
          </p:cNvPr>
          <p:cNvSpPr>
            <a:spLocks noGrp="1"/>
          </p:cNvSpPr>
          <p:nvPr>
            <p:ph type="sldNum" sz="quarter" idx="12"/>
          </p:nvPr>
        </p:nvSpPr>
        <p:spPr/>
        <p:txBody>
          <a:bodyPr/>
          <a:lstStyle/>
          <a:p>
            <a:fld id="{D9E516E4-4F72-4C4F-AF4D-51EBA7BA77AA}" type="slidenum">
              <a:rPr lang="en-GB" altLang="en-US"/>
              <a:pPr/>
              <a:t>5</a:t>
            </a:fld>
            <a:endParaRPr lang="en-GB" altLang="en-US"/>
          </a:p>
        </p:txBody>
      </p:sp>
      <p:pic>
        <p:nvPicPr>
          <p:cNvPr id="71684" name="Picture 4">
            <a:extLst>
              <a:ext uri="{FF2B5EF4-FFF2-40B4-BE49-F238E27FC236}">
                <a16:creationId xmlns:a16="http://schemas.microsoft.com/office/drawing/2014/main" id="{98AE1BA9-7FC1-4421-ACF4-F52C7E602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429" t="-168" r="9831" b="8855"/>
          <a:stretch>
            <a:fillRect/>
          </a:stretch>
        </p:blipFill>
        <p:spPr bwMode="auto">
          <a:xfrm>
            <a:off x="1631951" y="44450"/>
            <a:ext cx="8640763" cy="61849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5" name="Text Box 35">
            <a:extLst>
              <a:ext uri="{FF2B5EF4-FFF2-40B4-BE49-F238E27FC236}">
                <a16:creationId xmlns:a16="http://schemas.microsoft.com/office/drawing/2014/main" id="{7C03F87E-C4FD-4851-9054-9729825C790F}"/>
              </a:ext>
            </a:extLst>
          </p:cNvPr>
          <p:cNvSpPr txBox="1">
            <a:spLocks noChangeArrowheads="1"/>
          </p:cNvSpPr>
          <p:nvPr/>
        </p:nvSpPr>
        <p:spPr bwMode="auto">
          <a:xfrm>
            <a:off x="5499101" y="6162675"/>
            <a:ext cx="184731"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a:p>
        </p:txBody>
      </p:sp>
      <p:sp>
        <p:nvSpPr>
          <p:cNvPr id="71719" name="AutoShape 39">
            <a:extLst>
              <a:ext uri="{FF2B5EF4-FFF2-40B4-BE49-F238E27FC236}">
                <a16:creationId xmlns:a16="http://schemas.microsoft.com/office/drawing/2014/main" id="{2C207981-1DF9-4FEB-B264-3C9E6C651EE2}"/>
              </a:ext>
            </a:extLst>
          </p:cNvPr>
          <p:cNvSpPr>
            <a:spLocks noChangeArrowheads="1"/>
          </p:cNvSpPr>
          <p:nvPr/>
        </p:nvSpPr>
        <p:spPr bwMode="auto">
          <a:xfrm>
            <a:off x="1774826" y="4797426"/>
            <a:ext cx="4105275" cy="1223963"/>
          </a:xfrm>
          <a:prstGeom prst="roundRect">
            <a:avLst>
              <a:gd name="adj" fmla="val 16667"/>
            </a:avLst>
          </a:prstGeom>
          <a:noFill/>
          <a:ln w="38100">
            <a:solidFill>
              <a:srgbClr val="FF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 name="TextBox 6">
            <a:extLst>
              <a:ext uri="{FF2B5EF4-FFF2-40B4-BE49-F238E27FC236}">
                <a16:creationId xmlns:a16="http://schemas.microsoft.com/office/drawing/2014/main" id="{62499C32-6652-4A3E-8659-62B1A008E9AA}"/>
              </a:ext>
            </a:extLst>
          </p:cNvPr>
          <p:cNvSpPr txBox="1"/>
          <p:nvPr/>
        </p:nvSpPr>
        <p:spPr>
          <a:xfrm>
            <a:off x="7978588" y="782946"/>
            <a:ext cx="1782501" cy="338554"/>
          </a:xfrm>
          <a:prstGeom prst="rect">
            <a:avLst/>
          </a:prstGeom>
          <a:noFill/>
          <a:ln w="12700">
            <a:solidFill>
              <a:schemeClr val="accent1"/>
            </a:solidFill>
          </a:ln>
        </p:spPr>
        <p:txBody>
          <a:bodyPr wrap="square" rtlCol="0">
            <a:spAutoFit/>
          </a:bodyPr>
          <a:lstStyle/>
          <a:p>
            <a:r>
              <a:rPr lang="en-GB" sz="1600" b="1" dirty="0">
                <a:solidFill>
                  <a:schemeClr val="accent1"/>
                </a:solidFill>
              </a:rPr>
              <a:t>KMR-1997-2001</a:t>
            </a:r>
          </a:p>
        </p:txBody>
      </p:sp>
      <p:cxnSp>
        <p:nvCxnSpPr>
          <p:cNvPr id="3" name="Straight Connector 2">
            <a:extLst>
              <a:ext uri="{FF2B5EF4-FFF2-40B4-BE49-F238E27FC236}">
                <a16:creationId xmlns:a16="http://schemas.microsoft.com/office/drawing/2014/main" id="{8000E6B8-380C-3784-1614-D1539472F4C5}"/>
              </a:ext>
            </a:extLst>
          </p:cNvPr>
          <p:cNvCxnSpPr>
            <a:cxnSpLocks/>
          </p:cNvCxnSpPr>
          <p:nvPr/>
        </p:nvCxnSpPr>
        <p:spPr>
          <a:xfrm>
            <a:off x="2047461" y="2494722"/>
            <a:ext cx="67685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5DA1D5-79CD-49D5-8F5B-1F67385BA4E1}"/>
              </a:ext>
            </a:extLst>
          </p:cNvPr>
          <p:cNvSpPr>
            <a:spLocks noGrp="1"/>
          </p:cNvSpPr>
          <p:nvPr>
            <p:ph type="sldNum" sz="quarter" idx="12"/>
          </p:nvPr>
        </p:nvSpPr>
        <p:spPr>
          <a:xfrm>
            <a:off x="8610600" y="6356350"/>
            <a:ext cx="3140222" cy="365125"/>
          </a:xfrm>
        </p:spPr>
        <p:txBody>
          <a:bodyPr/>
          <a:lstStyle/>
          <a:p>
            <a:fld id="{810F5E82-72E1-4C4C-94B5-02949C7C5A49}" type="slidenum">
              <a:rPr lang="en-GB" smtClean="0"/>
              <a:t>50</a:t>
            </a:fld>
            <a:endParaRPr lang="en-GB" dirty="0"/>
          </a:p>
        </p:txBody>
      </p:sp>
      <p:pic>
        <p:nvPicPr>
          <p:cNvPr id="4" name="Picture 3">
            <a:extLst>
              <a:ext uri="{FF2B5EF4-FFF2-40B4-BE49-F238E27FC236}">
                <a16:creationId xmlns:a16="http://schemas.microsoft.com/office/drawing/2014/main" id="{81D15008-3893-4101-92C9-6682D119B55F}"/>
              </a:ext>
            </a:extLst>
          </p:cNvPr>
          <p:cNvPicPr>
            <a:picLocks noChangeAspect="1"/>
          </p:cNvPicPr>
          <p:nvPr/>
        </p:nvPicPr>
        <p:blipFill rotWithShape="1">
          <a:blip r:embed="rId3"/>
          <a:srcRect l="-373" t="8902" r="4371" b="14049"/>
          <a:stretch/>
        </p:blipFill>
        <p:spPr>
          <a:xfrm>
            <a:off x="1290204" y="230522"/>
            <a:ext cx="9796896" cy="5875656"/>
          </a:xfrm>
          <a:prstGeom prst="rect">
            <a:avLst/>
          </a:prstGeom>
        </p:spPr>
      </p:pic>
      <p:sp>
        <p:nvSpPr>
          <p:cNvPr id="6" name="TextBox 5">
            <a:extLst>
              <a:ext uri="{FF2B5EF4-FFF2-40B4-BE49-F238E27FC236}">
                <a16:creationId xmlns:a16="http://schemas.microsoft.com/office/drawing/2014/main" id="{D990250F-04E3-450B-B5AD-B86E4BFFCEB9}"/>
              </a:ext>
            </a:extLst>
          </p:cNvPr>
          <p:cNvSpPr txBox="1"/>
          <p:nvPr/>
        </p:nvSpPr>
        <p:spPr>
          <a:xfrm>
            <a:off x="8504902" y="2664544"/>
            <a:ext cx="2358793" cy="2644876"/>
          </a:xfrm>
          <a:prstGeom prst="rect">
            <a:avLst/>
          </a:prstGeom>
          <a:solidFill>
            <a:schemeClr val="bg1"/>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B73EEB8B-C0B6-4712-8F5E-500BD05164BA}"/>
              </a:ext>
            </a:extLst>
          </p:cNvPr>
          <p:cNvSpPr txBox="1"/>
          <p:nvPr/>
        </p:nvSpPr>
        <p:spPr>
          <a:xfrm>
            <a:off x="1429208" y="2860573"/>
            <a:ext cx="608650" cy="307777"/>
          </a:xfrm>
          <a:prstGeom prst="rect">
            <a:avLst/>
          </a:prstGeom>
          <a:noFill/>
        </p:spPr>
        <p:txBody>
          <a:bodyPr wrap="square" rtlCol="0">
            <a:spAutoFit/>
          </a:bodyPr>
          <a:lstStyle/>
          <a:p>
            <a:r>
              <a:rPr lang="en-GB" sz="1400" b="1" dirty="0">
                <a:solidFill>
                  <a:srgbClr val="FF0000"/>
                </a:solidFill>
              </a:rPr>
              <a:t>ALFA</a:t>
            </a:r>
          </a:p>
        </p:txBody>
      </p:sp>
      <p:sp>
        <p:nvSpPr>
          <p:cNvPr id="8" name="TextBox 7">
            <a:extLst>
              <a:ext uri="{FF2B5EF4-FFF2-40B4-BE49-F238E27FC236}">
                <a16:creationId xmlns:a16="http://schemas.microsoft.com/office/drawing/2014/main" id="{DA592AE7-CFFE-4BF1-9C56-3E31E19DEEB1}"/>
              </a:ext>
            </a:extLst>
          </p:cNvPr>
          <p:cNvSpPr txBox="1"/>
          <p:nvPr/>
        </p:nvSpPr>
        <p:spPr>
          <a:xfrm>
            <a:off x="7658100" y="2754632"/>
            <a:ext cx="582930" cy="307777"/>
          </a:xfrm>
          <a:prstGeom prst="rect">
            <a:avLst/>
          </a:prstGeom>
          <a:noFill/>
        </p:spPr>
        <p:txBody>
          <a:bodyPr wrap="square" rtlCol="0">
            <a:spAutoFit/>
          </a:bodyPr>
          <a:lstStyle/>
          <a:p>
            <a:r>
              <a:rPr lang="en-GB" sz="1400" b="1" dirty="0">
                <a:solidFill>
                  <a:srgbClr val="FF0000"/>
                </a:solidFill>
              </a:rPr>
              <a:t>ALFA</a:t>
            </a:r>
          </a:p>
        </p:txBody>
      </p:sp>
      <p:sp>
        <p:nvSpPr>
          <p:cNvPr id="9" name="TextBox 8">
            <a:extLst>
              <a:ext uri="{FF2B5EF4-FFF2-40B4-BE49-F238E27FC236}">
                <a16:creationId xmlns:a16="http://schemas.microsoft.com/office/drawing/2014/main" id="{9DB56028-9CB9-4D39-96A3-DCB905842002}"/>
              </a:ext>
            </a:extLst>
          </p:cNvPr>
          <p:cNvSpPr txBox="1"/>
          <p:nvPr/>
        </p:nvSpPr>
        <p:spPr>
          <a:xfrm>
            <a:off x="8608389" y="2645122"/>
            <a:ext cx="2486622" cy="923330"/>
          </a:xfrm>
          <a:prstGeom prst="rect">
            <a:avLst/>
          </a:prstGeom>
          <a:noFill/>
          <a:ln w="28575">
            <a:solidFill>
              <a:schemeClr val="accent5">
                <a:lumMod val="75000"/>
              </a:schemeClr>
            </a:solidFill>
          </a:ln>
        </p:spPr>
        <p:txBody>
          <a:bodyPr wrap="square" rtlCol="0">
            <a:spAutoFit/>
          </a:bodyPr>
          <a:lstStyle/>
          <a:p>
            <a:r>
              <a:rPr lang="en-GB" b="1" dirty="0">
                <a:solidFill>
                  <a:schemeClr val="accent6">
                    <a:lumMod val="75000"/>
                  </a:schemeClr>
                </a:solidFill>
              </a:rPr>
              <a:t>     TOTEM  &amp; ALFA</a:t>
            </a:r>
          </a:p>
          <a:p>
            <a:r>
              <a:rPr lang="en-GB" b="1" dirty="0">
                <a:solidFill>
                  <a:schemeClr val="accent6">
                    <a:lumMod val="75000"/>
                  </a:schemeClr>
                </a:solidFill>
              </a:rPr>
              <a:t>CMS/PPS &amp; ATLAS/AFP</a:t>
            </a:r>
          </a:p>
          <a:p>
            <a:endParaRPr lang="en-GB" dirty="0"/>
          </a:p>
        </p:txBody>
      </p:sp>
      <p:sp>
        <p:nvSpPr>
          <p:cNvPr id="10" name="TextBox 9">
            <a:extLst>
              <a:ext uri="{FF2B5EF4-FFF2-40B4-BE49-F238E27FC236}">
                <a16:creationId xmlns:a16="http://schemas.microsoft.com/office/drawing/2014/main" id="{AFF44C9B-2324-4A82-993A-AA1432F0AD29}"/>
              </a:ext>
            </a:extLst>
          </p:cNvPr>
          <p:cNvSpPr txBox="1"/>
          <p:nvPr/>
        </p:nvSpPr>
        <p:spPr>
          <a:xfrm>
            <a:off x="4208206" y="4316366"/>
            <a:ext cx="589937" cy="369332"/>
          </a:xfrm>
          <a:prstGeom prst="rect">
            <a:avLst/>
          </a:prstGeom>
          <a:solidFill>
            <a:schemeClr val="bg1"/>
          </a:solidFill>
        </p:spPr>
        <p:txBody>
          <a:bodyPr wrap="square" rtlCol="0">
            <a:spAutoFit/>
          </a:bodyPr>
          <a:lstStyle/>
          <a:p>
            <a:endParaRPr lang="en-GB" dirty="0"/>
          </a:p>
        </p:txBody>
      </p:sp>
      <p:pic>
        <p:nvPicPr>
          <p:cNvPr id="17" name="Picture 16">
            <a:extLst>
              <a:ext uri="{FF2B5EF4-FFF2-40B4-BE49-F238E27FC236}">
                <a16:creationId xmlns:a16="http://schemas.microsoft.com/office/drawing/2014/main" id="{5E87F8D6-59C8-43DA-849E-5059F13E902D}"/>
              </a:ext>
            </a:extLst>
          </p:cNvPr>
          <p:cNvPicPr>
            <a:picLocks noChangeAspect="1"/>
          </p:cNvPicPr>
          <p:nvPr/>
        </p:nvPicPr>
        <p:blipFill rotWithShape="1">
          <a:blip r:embed="rId4"/>
          <a:srcRect t="8929"/>
          <a:stretch/>
        </p:blipFill>
        <p:spPr>
          <a:xfrm>
            <a:off x="8610600" y="4549890"/>
            <a:ext cx="2291196" cy="378495"/>
          </a:xfrm>
          <a:prstGeom prst="rect">
            <a:avLst/>
          </a:prstGeom>
        </p:spPr>
      </p:pic>
      <p:pic>
        <p:nvPicPr>
          <p:cNvPr id="18" name="Picture 17">
            <a:extLst>
              <a:ext uri="{FF2B5EF4-FFF2-40B4-BE49-F238E27FC236}">
                <a16:creationId xmlns:a16="http://schemas.microsoft.com/office/drawing/2014/main" id="{B3F2D624-96F8-46EB-A382-BF06F6D61721}"/>
              </a:ext>
            </a:extLst>
          </p:cNvPr>
          <p:cNvPicPr>
            <a:picLocks noChangeAspect="1"/>
          </p:cNvPicPr>
          <p:nvPr/>
        </p:nvPicPr>
        <p:blipFill>
          <a:blip r:embed="rId5"/>
          <a:stretch>
            <a:fillRect/>
          </a:stretch>
        </p:blipFill>
        <p:spPr>
          <a:xfrm>
            <a:off x="8695765" y="4155711"/>
            <a:ext cx="2299448" cy="323991"/>
          </a:xfrm>
          <a:prstGeom prst="rect">
            <a:avLst/>
          </a:prstGeom>
        </p:spPr>
      </p:pic>
      <p:sp>
        <p:nvSpPr>
          <p:cNvPr id="11" name="TextBox 10">
            <a:extLst>
              <a:ext uri="{FF2B5EF4-FFF2-40B4-BE49-F238E27FC236}">
                <a16:creationId xmlns:a16="http://schemas.microsoft.com/office/drawing/2014/main" id="{BC72CAEF-B8B1-41CB-B052-3E057AA384A6}"/>
              </a:ext>
            </a:extLst>
          </p:cNvPr>
          <p:cNvSpPr txBox="1"/>
          <p:nvPr/>
        </p:nvSpPr>
        <p:spPr>
          <a:xfrm>
            <a:off x="7879080" y="1939012"/>
            <a:ext cx="2073449" cy="672353"/>
          </a:xfrm>
          <a:prstGeom prst="rect">
            <a:avLst/>
          </a:prstGeom>
          <a:solidFill>
            <a:schemeClr val="bg1"/>
          </a:solidFill>
        </p:spPr>
        <p:txBody>
          <a:bodyPr wrap="square" rtlCol="0">
            <a:spAutoFit/>
          </a:bodyPr>
          <a:lstStyle/>
          <a:p>
            <a:endParaRPr lang="en-GB" dirty="0"/>
          </a:p>
        </p:txBody>
      </p:sp>
      <p:pic>
        <p:nvPicPr>
          <p:cNvPr id="14" name="Picture 13">
            <a:extLst>
              <a:ext uri="{FF2B5EF4-FFF2-40B4-BE49-F238E27FC236}">
                <a16:creationId xmlns:a16="http://schemas.microsoft.com/office/drawing/2014/main" id="{4DCF3E78-AAE3-41DB-8121-190DE42EA05D}"/>
              </a:ext>
            </a:extLst>
          </p:cNvPr>
          <p:cNvPicPr>
            <a:picLocks noChangeAspect="1"/>
          </p:cNvPicPr>
          <p:nvPr/>
        </p:nvPicPr>
        <p:blipFill>
          <a:blip r:embed="rId6"/>
          <a:stretch>
            <a:fillRect/>
          </a:stretch>
        </p:blipFill>
        <p:spPr>
          <a:xfrm>
            <a:off x="441178" y="6316874"/>
            <a:ext cx="333571" cy="365125"/>
          </a:xfrm>
          <a:prstGeom prst="rect">
            <a:avLst/>
          </a:prstGeom>
        </p:spPr>
      </p:pic>
      <p:sp>
        <p:nvSpPr>
          <p:cNvPr id="16" name="TextBox 15">
            <a:extLst>
              <a:ext uri="{FF2B5EF4-FFF2-40B4-BE49-F238E27FC236}">
                <a16:creationId xmlns:a16="http://schemas.microsoft.com/office/drawing/2014/main" id="{7358C9EF-C076-42F0-9D36-90DE36BE1E3E}"/>
              </a:ext>
            </a:extLst>
          </p:cNvPr>
          <p:cNvSpPr txBox="1"/>
          <p:nvPr/>
        </p:nvSpPr>
        <p:spPr>
          <a:xfrm>
            <a:off x="1074420" y="6344920"/>
            <a:ext cx="5817870" cy="369332"/>
          </a:xfrm>
          <a:prstGeom prst="rect">
            <a:avLst/>
          </a:prstGeom>
          <a:noFill/>
          <a:ln w="28575">
            <a:solidFill>
              <a:srgbClr val="0070C0"/>
            </a:solidFill>
          </a:ln>
        </p:spPr>
        <p:txBody>
          <a:bodyPr wrap="square" rtlCol="0">
            <a:spAutoFit/>
          </a:bodyPr>
          <a:lstStyle/>
          <a:p>
            <a:r>
              <a:rPr lang="en-GB" dirty="0"/>
              <a:t>ALFA/TOTEM- radiation tolerance   </a:t>
            </a:r>
            <a:r>
              <a:rPr lang="en-GB" dirty="0">
                <a:sym typeface="Wingdings" panose="05000000000000000000" pitchFamily="2" charset="2"/>
              </a:rPr>
              <a:t>  low PU special runs</a:t>
            </a:r>
            <a:endParaRPr lang="en-GB" dirty="0"/>
          </a:p>
        </p:txBody>
      </p:sp>
      <p:sp>
        <p:nvSpPr>
          <p:cNvPr id="3" name="TextBox 2">
            <a:extLst>
              <a:ext uri="{FF2B5EF4-FFF2-40B4-BE49-F238E27FC236}">
                <a16:creationId xmlns:a16="http://schemas.microsoft.com/office/drawing/2014/main" id="{254600C6-BDB2-44C2-9221-A81465148A54}"/>
              </a:ext>
            </a:extLst>
          </p:cNvPr>
          <p:cNvSpPr txBox="1"/>
          <p:nvPr/>
        </p:nvSpPr>
        <p:spPr>
          <a:xfrm>
            <a:off x="10333821" y="5761822"/>
            <a:ext cx="496823" cy="369332"/>
          </a:xfrm>
          <a:prstGeom prst="rect">
            <a:avLst/>
          </a:prstGeom>
          <a:solidFill>
            <a:schemeClr val="bg1"/>
          </a:solidFill>
        </p:spPr>
        <p:txBody>
          <a:bodyPr wrap="square" rtlCol="0">
            <a:spAutoFit/>
          </a:bodyPr>
          <a:lstStyle/>
          <a:p>
            <a:endParaRPr lang="en-GB" dirty="0"/>
          </a:p>
        </p:txBody>
      </p:sp>
      <p:grpSp>
        <p:nvGrpSpPr>
          <p:cNvPr id="5" name="Group 85">
            <a:extLst>
              <a:ext uri="{FF2B5EF4-FFF2-40B4-BE49-F238E27FC236}">
                <a16:creationId xmlns:a16="http://schemas.microsoft.com/office/drawing/2014/main" id="{6CDE7175-097C-1902-1E8B-5551399DB399}"/>
              </a:ext>
            </a:extLst>
          </p:cNvPr>
          <p:cNvGrpSpPr/>
          <p:nvPr/>
        </p:nvGrpSpPr>
        <p:grpSpPr>
          <a:xfrm>
            <a:off x="2351646" y="2278847"/>
            <a:ext cx="7543800" cy="1518571"/>
            <a:chOff x="2351646" y="2278847"/>
            <a:chExt cx="7543800" cy="1518571"/>
          </a:xfrm>
        </p:grpSpPr>
        <p:sp>
          <p:nvSpPr>
            <p:cNvPr id="12" name="Oval 84">
              <a:extLst>
                <a:ext uri="{FF2B5EF4-FFF2-40B4-BE49-F238E27FC236}">
                  <a16:creationId xmlns:a16="http://schemas.microsoft.com/office/drawing/2014/main" id="{7E53E26E-A58B-56C1-5FEB-F6A7ED19D7E3}"/>
                </a:ext>
              </a:extLst>
            </p:cNvPr>
            <p:cNvSpPr/>
            <p:nvPr/>
          </p:nvSpPr>
          <p:spPr>
            <a:xfrm rot="20666530">
              <a:off x="2567445" y="2278847"/>
              <a:ext cx="7239003" cy="151857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F0"/>
            </a:solidFill>
            <a:ln w="9528" cap="flat">
              <a:solidFill>
                <a:srgbClr val="000000"/>
              </a:solidFill>
              <a:prstDash val="solid"/>
              <a:round/>
            </a:ln>
            <a:effectLst>
              <a:outerShdw dist="38096" dir="2700000" algn="tl">
                <a:srgbClr val="000000">
                  <a:alpha val="74998"/>
                </a:srgbClr>
              </a:outerShdw>
            </a:effectLst>
          </p:spPr>
          <p:txBody>
            <a:bodyPr vert="horz" wrap="non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Arial"/>
                <a:ea typeface="ＭＳ Ｐゴシック"/>
                <a:cs typeface="ＭＳ Ｐゴシック"/>
              </a:endParaRPr>
            </a:p>
          </p:txBody>
        </p:sp>
        <p:sp>
          <p:nvSpPr>
            <p:cNvPr id="13" name="Text Box 10">
              <a:extLst>
                <a:ext uri="{FF2B5EF4-FFF2-40B4-BE49-F238E27FC236}">
                  <a16:creationId xmlns:a16="http://schemas.microsoft.com/office/drawing/2014/main" id="{35EEBFC1-1002-B8D3-0269-E1CE0BF47B72}"/>
                </a:ext>
              </a:extLst>
            </p:cNvPr>
            <p:cNvSpPr txBox="1"/>
            <p:nvPr/>
          </p:nvSpPr>
          <p:spPr>
            <a:xfrm rot="20666530">
              <a:off x="2351646" y="2864047"/>
              <a:ext cx="7543800" cy="461232"/>
            </a:xfrm>
            <a:prstGeom prst="rect">
              <a:avLst/>
            </a:prstGeom>
            <a:noFill/>
            <a:ln cap="flat">
              <a:noFill/>
            </a:ln>
          </p:spPr>
          <p:txBody>
            <a:bodyPr vert="horz" wrap="square" lIns="91440" tIns="45720" rIns="91440" bIns="45720" anchor="t" anchorCtr="1" compatLnSpc="1">
              <a:sp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02060"/>
                  </a:solidFill>
                  <a:uFillTx/>
                  <a:latin typeface="Tahoma" pitchFamily="34"/>
                  <a:ea typeface="ＭＳ Ｐゴシック" pitchFamily="48"/>
                </a:rPr>
                <a:t>The LHC is an excellent mass spectrometer</a:t>
              </a:r>
            </a:p>
          </p:txBody>
        </p:sp>
      </p:grpSp>
      <p:pic>
        <p:nvPicPr>
          <p:cNvPr id="19" name="Picture 18">
            <a:extLst>
              <a:ext uri="{FF2B5EF4-FFF2-40B4-BE49-F238E27FC236}">
                <a16:creationId xmlns:a16="http://schemas.microsoft.com/office/drawing/2014/main" id="{40E3623E-1366-8E93-7B3B-D796D4B4F11D}"/>
              </a:ext>
            </a:extLst>
          </p:cNvPr>
          <p:cNvPicPr>
            <a:picLocks noChangeAspect="1"/>
          </p:cNvPicPr>
          <p:nvPr/>
        </p:nvPicPr>
        <p:blipFill>
          <a:blip r:embed="rId7"/>
          <a:stretch>
            <a:fillRect/>
          </a:stretch>
        </p:blipFill>
        <p:spPr>
          <a:xfrm>
            <a:off x="9378179" y="5036205"/>
            <a:ext cx="1206996" cy="360745"/>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032B6CB-88BA-58FA-C3B5-F87856589EB7}"/>
                  </a:ext>
                </a:extLst>
              </p:cNvPr>
              <p:cNvSpPr txBox="1"/>
              <p:nvPr/>
            </p:nvSpPr>
            <p:spPr>
              <a:xfrm>
                <a:off x="9283758" y="5074483"/>
                <a:ext cx="370408"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200" i="1" smtClean="0">
                              <a:solidFill>
                                <a:srgbClr val="836967"/>
                              </a:solidFill>
                              <a:latin typeface="Cambria Math" panose="02040503050406030204" pitchFamily="18" charset="0"/>
                            </a:rPr>
                          </m:ctrlPr>
                        </m:sSubPr>
                        <m:e>
                          <m:r>
                            <a:rPr lang="en-GB" sz="1200" i="1" smtClean="0">
                              <a:latin typeface="Cambria Math" panose="02040503050406030204" pitchFamily="18" charset="0"/>
                            </a:rPr>
                            <m:t>𝑦</m:t>
                          </m:r>
                        </m:e>
                        <m:sub>
                          <m:r>
                            <a:rPr lang="en-GB" sz="1200" i="1" smtClean="0">
                              <a:latin typeface="Cambria Math" panose="02040503050406030204" pitchFamily="18" charset="0"/>
                            </a:rPr>
                            <m:t>𝑀</m:t>
                          </m:r>
                        </m:sub>
                      </m:sSub>
                    </m:oMath>
                  </m:oMathPara>
                </a14:m>
                <a:endParaRPr lang="en-GB" sz="1200" dirty="0"/>
              </a:p>
            </p:txBody>
          </p:sp>
        </mc:Choice>
        <mc:Fallback xmlns="">
          <p:sp>
            <p:nvSpPr>
              <p:cNvPr id="20" name="TextBox 19">
                <a:extLst>
                  <a:ext uri="{FF2B5EF4-FFF2-40B4-BE49-F238E27FC236}">
                    <a16:creationId xmlns:a16="http://schemas.microsoft.com/office/drawing/2014/main" id="{D032B6CB-88BA-58FA-C3B5-F87856589EB7}"/>
                  </a:ext>
                </a:extLst>
              </p:cNvPr>
              <p:cNvSpPr txBox="1">
                <a:spLocks noRot="1" noChangeAspect="1" noMove="1" noResize="1" noEditPoints="1" noAdjustHandles="1" noChangeArrowheads="1" noChangeShapeType="1" noTextEdit="1"/>
              </p:cNvSpPr>
              <p:nvPr/>
            </p:nvSpPr>
            <p:spPr>
              <a:xfrm>
                <a:off x="9283758" y="5074483"/>
                <a:ext cx="370408" cy="276999"/>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401005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19551D2F-E9B4-4A14-8097-D722A75CD776}"/>
              </a:ext>
            </a:extLst>
          </p:cNvPr>
          <p:cNvSpPr>
            <a:spLocks noGrp="1"/>
          </p:cNvSpPr>
          <p:nvPr>
            <p:ph type="sldNum" sz="quarter" idx="12"/>
          </p:nvPr>
        </p:nvSpPr>
        <p:spPr/>
        <p:txBody>
          <a:bodyPr/>
          <a:lstStyle/>
          <a:p>
            <a:pPr>
              <a:defRPr/>
            </a:pPr>
            <a:fld id="{9C38584E-539E-4C97-BAE1-0AB247E9889E}" type="slidenum">
              <a:rPr lang="en-GB" altLang="en-US"/>
              <a:pPr>
                <a:defRPr/>
              </a:pPr>
              <a:t>51</a:t>
            </a:fld>
            <a:endParaRPr lang="en-GB" altLang="en-US"/>
          </a:p>
        </p:txBody>
      </p:sp>
      <p:sp>
        <p:nvSpPr>
          <p:cNvPr id="11267" name="Text Box 2">
            <a:extLst>
              <a:ext uri="{FF2B5EF4-FFF2-40B4-BE49-F238E27FC236}">
                <a16:creationId xmlns:a16="http://schemas.microsoft.com/office/drawing/2014/main" id="{5D20EBB3-601B-4DEF-8B5E-E520A6C53525}"/>
              </a:ext>
            </a:extLst>
          </p:cNvPr>
          <p:cNvSpPr txBox="1">
            <a:spLocks noChangeArrowheads="1"/>
          </p:cNvSpPr>
          <p:nvPr/>
        </p:nvSpPr>
        <p:spPr bwMode="auto">
          <a:xfrm>
            <a:off x="5114926" y="115888"/>
            <a:ext cx="5084763" cy="406400"/>
          </a:xfrm>
          <a:prstGeom prst="rect">
            <a:avLst/>
          </a:prstGeom>
          <a:solidFill>
            <a:srgbClr val="CC9900"/>
          </a:solidFill>
          <a:ln w="9525">
            <a:solidFill>
              <a:srgbClr val="0000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chemeClr val="bg1"/>
                </a:solidFill>
              </a:rPr>
              <a:t>“soft” scattering can easily destroy the gaps</a:t>
            </a:r>
          </a:p>
        </p:txBody>
      </p:sp>
      <p:pic>
        <p:nvPicPr>
          <p:cNvPr id="11268" name="Picture 3" descr="pAp">
            <a:extLst>
              <a:ext uri="{FF2B5EF4-FFF2-40B4-BE49-F238E27FC236}">
                <a16:creationId xmlns:a16="http://schemas.microsoft.com/office/drawing/2014/main" id="{F27A4D24-2825-40CE-8BC3-6DF85326B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76" y="1341438"/>
            <a:ext cx="3673475"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4">
            <a:extLst>
              <a:ext uri="{FF2B5EF4-FFF2-40B4-BE49-F238E27FC236}">
                <a16:creationId xmlns:a16="http://schemas.microsoft.com/office/drawing/2014/main" id="{529875A1-CB51-4BE8-9E42-F0B4A7008CE3}"/>
              </a:ext>
            </a:extLst>
          </p:cNvPr>
          <p:cNvSpPr txBox="1">
            <a:spLocks noChangeArrowheads="1"/>
          </p:cNvSpPr>
          <p:nvPr/>
        </p:nvSpPr>
        <p:spPr bwMode="auto">
          <a:xfrm>
            <a:off x="8934450" y="1700213"/>
            <a:ext cx="617538" cy="406400"/>
          </a:xfrm>
          <a:prstGeom prst="rect">
            <a:avLst/>
          </a:prstGeom>
          <a:solidFill>
            <a:srgbClr val="FFFF99"/>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rgbClr val="FF0000"/>
                </a:solidFill>
              </a:rPr>
              <a:t>gap</a:t>
            </a:r>
          </a:p>
        </p:txBody>
      </p:sp>
      <p:sp>
        <p:nvSpPr>
          <p:cNvPr id="11270" name="Text Box 5">
            <a:extLst>
              <a:ext uri="{FF2B5EF4-FFF2-40B4-BE49-F238E27FC236}">
                <a16:creationId xmlns:a16="http://schemas.microsoft.com/office/drawing/2014/main" id="{CBA0DC88-D298-4543-B9B8-563B20DBC7ED}"/>
              </a:ext>
            </a:extLst>
          </p:cNvPr>
          <p:cNvSpPr txBox="1">
            <a:spLocks noChangeArrowheads="1"/>
          </p:cNvSpPr>
          <p:nvPr/>
        </p:nvSpPr>
        <p:spPr bwMode="auto">
          <a:xfrm>
            <a:off x="8934450" y="2781300"/>
            <a:ext cx="617538" cy="406400"/>
          </a:xfrm>
          <a:prstGeom prst="rect">
            <a:avLst/>
          </a:prstGeom>
          <a:solidFill>
            <a:srgbClr val="FFFF99"/>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rgbClr val="FF0000"/>
                </a:solidFill>
              </a:rPr>
              <a:t>gap</a:t>
            </a:r>
          </a:p>
        </p:txBody>
      </p:sp>
      <p:sp>
        <p:nvSpPr>
          <p:cNvPr id="11271" name="Text Box 6">
            <a:extLst>
              <a:ext uri="{FF2B5EF4-FFF2-40B4-BE49-F238E27FC236}">
                <a16:creationId xmlns:a16="http://schemas.microsoft.com/office/drawing/2014/main" id="{C56FFB36-742C-48EE-B9BB-00EC08756C8E}"/>
              </a:ext>
            </a:extLst>
          </p:cNvPr>
          <p:cNvSpPr txBox="1">
            <a:spLocks noChangeArrowheads="1"/>
          </p:cNvSpPr>
          <p:nvPr/>
        </p:nvSpPr>
        <p:spPr bwMode="auto">
          <a:xfrm>
            <a:off x="1895475" y="4238626"/>
            <a:ext cx="6376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solidFill>
                  <a:srgbClr val="993300"/>
                </a:solidFill>
              </a:rPr>
              <a:t>Eikonal rescatt</a:t>
            </a:r>
            <a:r>
              <a:rPr lang="en-GB" altLang="en-US" sz="2000"/>
              <a:t>:      between protons</a:t>
            </a:r>
          </a:p>
          <a:p>
            <a:pPr eaLnBrk="1" hangingPunct="1">
              <a:spcBef>
                <a:spcPct val="0"/>
              </a:spcBef>
              <a:buFontTx/>
              <a:buNone/>
            </a:pPr>
            <a:r>
              <a:rPr lang="en-GB" altLang="en-US" sz="2000">
                <a:solidFill>
                  <a:srgbClr val="993300"/>
                </a:solidFill>
              </a:rPr>
              <a:t>Semi-enhanced rescatt</a:t>
            </a:r>
            <a:r>
              <a:rPr lang="en-GB" altLang="en-US" sz="2000"/>
              <a:t>:  involving intermediate partons</a:t>
            </a:r>
          </a:p>
        </p:txBody>
      </p:sp>
      <p:sp>
        <p:nvSpPr>
          <p:cNvPr id="11272" name="Text Box 7">
            <a:extLst>
              <a:ext uri="{FF2B5EF4-FFF2-40B4-BE49-F238E27FC236}">
                <a16:creationId xmlns:a16="http://schemas.microsoft.com/office/drawing/2014/main" id="{90F8DD2B-DA0E-4A3A-AD5D-6487C4B786C2}"/>
              </a:ext>
            </a:extLst>
          </p:cNvPr>
          <p:cNvSpPr txBox="1">
            <a:spLocks noChangeArrowheads="1"/>
          </p:cNvSpPr>
          <p:nvPr/>
        </p:nvSpPr>
        <p:spPr bwMode="auto">
          <a:xfrm>
            <a:off x="8320089" y="2239964"/>
            <a:ext cx="3952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000"/>
              <a:t>M</a:t>
            </a:r>
          </a:p>
        </p:txBody>
      </p:sp>
      <p:pic>
        <p:nvPicPr>
          <p:cNvPr id="11276" name="Picture 11">
            <a:extLst>
              <a:ext uri="{FF2B5EF4-FFF2-40B4-BE49-F238E27FC236}">
                <a16:creationId xmlns:a16="http://schemas.microsoft.com/office/drawing/2014/main" id="{2104F351-6D65-44A7-B334-7D31C1EA6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872" t="14137" r="11604" b="4922"/>
          <a:stretch>
            <a:fillRect/>
          </a:stretch>
        </p:blipFill>
        <p:spPr bwMode="auto">
          <a:xfrm>
            <a:off x="1558926" y="44451"/>
            <a:ext cx="3313113"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Rectangle 13">
            <a:extLst>
              <a:ext uri="{FF2B5EF4-FFF2-40B4-BE49-F238E27FC236}">
                <a16:creationId xmlns:a16="http://schemas.microsoft.com/office/drawing/2014/main" id="{63A84369-E4F3-438B-8F86-2B0F38BE542C}"/>
              </a:ext>
            </a:extLst>
          </p:cNvPr>
          <p:cNvSpPr>
            <a:spLocks noChangeArrowheads="1"/>
          </p:cNvSpPr>
          <p:nvPr/>
        </p:nvSpPr>
        <p:spPr bwMode="auto">
          <a:xfrm>
            <a:off x="5092701" y="836614"/>
            <a:ext cx="4098925" cy="314325"/>
          </a:xfrm>
          <a:prstGeom prst="rect">
            <a:avLst/>
          </a:prstGeom>
          <a:solidFill>
            <a:srgbClr val="00FFFF">
              <a:alpha val="58823"/>
            </a:srgbClr>
          </a:solidFill>
          <a:ln w="9525">
            <a:solidFill>
              <a:srgbClr val="00008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1400" b="1">
                <a:solidFill>
                  <a:srgbClr val="FF0000"/>
                </a:solidFill>
              </a:rPr>
              <a:t>S</a:t>
            </a:r>
            <a:r>
              <a:rPr lang="en-US" altLang="en-US" sz="1400" b="1">
                <a:solidFill>
                  <a:srgbClr val="FF0000"/>
                </a:solidFill>
                <a:latin typeface="ZapfChancery" pitchFamily="18" charset="0"/>
              </a:rPr>
              <a:t>²</a:t>
            </a:r>
            <a:r>
              <a:rPr lang="en-US" altLang="en-US" sz="1400">
                <a:solidFill>
                  <a:schemeClr val="accent2"/>
                </a:solidFill>
                <a:latin typeface="ZapfChancery" pitchFamily="18" charset="0"/>
              </a:rPr>
              <a:t> </a:t>
            </a:r>
            <a:r>
              <a:rPr lang="en-US" altLang="en-US" sz="1400">
                <a:solidFill>
                  <a:schemeClr val="accent2"/>
                </a:solidFill>
                <a:latin typeface="ZapfChancery" pitchFamily="18" charset="0"/>
                <a:sym typeface="Wingdings" panose="05000000000000000000" pitchFamily="2" charset="2"/>
              </a:rPr>
              <a:t></a:t>
            </a:r>
            <a:r>
              <a:rPr lang="en-US" altLang="en-US" sz="1400">
                <a:solidFill>
                  <a:schemeClr val="accent2"/>
                </a:solidFill>
                <a:latin typeface="ZapfChancery" pitchFamily="18" charset="0"/>
              </a:rPr>
              <a:t>  </a:t>
            </a:r>
            <a:r>
              <a:rPr lang="en-GB" altLang="en-US" sz="1400">
                <a:solidFill>
                  <a:srgbClr val="333300"/>
                </a:solidFill>
              </a:rPr>
              <a:t>absorption effects</a:t>
            </a:r>
            <a:r>
              <a:rPr lang="en-GB" altLang="en-US" sz="1400"/>
              <a:t> -necessitated by unitarity</a:t>
            </a:r>
          </a:p>
        </p:txBody>
      </p:sp>
      <p:sp>
        <p:nvSpPr>
          <p:cNvPr id="11279" name="Line 15">
            <a:extLst>
              <a:ext uri="{FF2B5EF4-FFF2-40B4-BE49-F238E27FC236}">
                <a16:creationId xmlns:a16="http://schemas.microsoft.com/office/drawing/2014/main" id="{66EECC1B-D84B-4F2E-9429-17576DF40396}"/>
              </a:ext>
            </a:extLst>
          </p:cNvPr>
          <p:cNvSpPr>
            <a:spLocks noChangeShapeType="1"/>
          </p:cNvSpPr>
          <p:nvPr/>
        </p:nvSpPr>
        <p:spPr bwMode="auto">
          <a:xfrm flipV="1">
            <a:off x="3071814" y="3284539"/>
            <a:ext cx="2447925" cy="1081087"/>
          </a:xfrm>
          <a:prstGeom prst="line">
            <a:avLst/>
          </a:prstGeom>
          <a:noFill/>
          <a:ln w="38100">
            <a:solidFill>
              <a:srgbClr val="8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280" name="Line 23">
            <a:extLst>
              <a:ext uri="{FF2B5EF4-FFF2-40B4-BE49-F238E27FC236}">
                <a16:creationId xmlns:a16="http://schemas.microsoft.com/office/drawing/2014/main" id="{2077CCB9-9F5C-4470-B623-3EFB9928B066}"/>
              </a:ext>
            </a:extLst>
          </p:cNvPr>
          <p:cNvSpPr>
            <a:spLocks noChangeShapeType="1"/>
          </p:cNvSpPr>
          <p:nvPr/>
        </p:nvSpPr>
        <p:spPr bwMode="auto">
          <a:xfrm flipV="1">
            <a:off x="3575051" y="2924176"/>
            <a:ext cx="2881313" cy="1800225"/>
          </a:xfrm>
          <a:prstGeom prst="line">
            <a:avLst/>
          </a:prstGeom>
          <a:noFill/>
          <a:ln w="38100">
            <a:solidFill>
              <a:srgbClr val="000066"/>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1283" name="Picture 21">
            <a:extLst>
              <a:ext uri="{FF2B5EF4-FFF2-40B4-BE49-F238E27FC236}">
                <a16:creationId xmlns:a16="http://schemas.microsoft.com/office/drawing/2014/main" id="{237E12E4-584A-42EE-B575-CC6D5F83C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38" y="85725"/>
            <a:ext cx="576262"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5ED65D6-3883-43F4-A726-6D3E7D2BFF97}"/>
              </a:ext>
            </a:extLst>
          </p:cNvPr>
          <p:cNvPicPr>
            <a:picLocks noChangeAspect="1"/>
          </p:cNvPicPr>
          <p:nvPr/>
        </p:nvPicPr>
        <p:blipFill rotWithShape="1">
          <a:blip r:embed="rId6"/>
          <a:srcRect t="5476" r="14503"/>
          <a:stretch/>
        </p:blipFill>
        <p:spPr>
          <a:xfrm>
            <a:off x="8557889" y="3679154"/>
            <a:ext cx="2325264" cy="1800225"/>
          </a:xfrm>
          <a:prstGeom prst="rect">
            <a:avLst/>
          </a:prstGeom>
        </p:spPr>
      </p:pic>
      <p:cxnSp>
        <p:nvCxnSpPr>
          <p:cNvPr id="5" name="Straight Arrow Connector 4">
            <a:extLst>
              <a:ext uri="{FF2B5EF4-FFF2-40B4-BE49-F238E27FC236}">
                <a16:creationId xmlns:a16="http://schemas.microsoft.com/office/drawing/2014/main" id="{30A90CC9-7DB1-4B1B-9A77-BE1F972203CB}"/>
              </a:ext>
            </a:extLst>
          </p:cNvPr>
          <p:cNvCxnSpPr>
            <a:cxnSpLocks/>
          </p:cNvCxnSpPr>
          <p:nvPr/>
        </p:nvCxnSpPr>
        <p:spPr>
          <a:xfrm>
            <a:off x="6266329" y="4482353"/>
            <a:ext cx="280595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4E6ED56-20DA-4EA1-B834-FCC59644519E}"/>
              </a:ext>
            </a:extLst>
          </p:cNvPr>
          <p:cNvPicPr>
            <a:picLocks noChangeAspect="1"/>
          </p:cNvPicPr>
          <p:nvPr/>
        </p:nvPicPr>
        <p:blipFill>
          <a:blip r:embed="rId7"/>
          <a:stretch>
            <a:fillRect/>
          </a:stretch>
        </p:blipFill>
        <p:spPr>
          <a:xfrm>
            <a:off x="2133686" y="5312362"/>
            <a:ext cx="708666" cy="501071"/>
          </a:xfrm>
          <a:prstGeom prst="rect">
            <a:avLst/>
          </a:prstGeom>
        </p:spPr>
      </p:pic>
      <p:pic>
        <p:nvPicPr>
          <p:cNvPr id="7" name="Picture 6">
            <a:extLst>
              <a:ext uri="{FF2B5EF4-FFF2-40B4-BE49-F238E27FC236}">
                <a16:creationId xmlns:a16="http://schemas.microsoft.com/office/drawing/2014/main" id="{42CF6791-B0A9-40BF-9CCC-D651A4EF4E4A}"/>
              </a:ext>
            </a:extLst>
          </p:cNvPr>
          <p:cNvPicPr>
            <a:picLocks noChangeAspect="1"/>
          </p:cNvPicPr>
          <p:nvPr/>
        </p:nvPicPr>
        <p:blipFill>
          <a:blip r:embed="rId8"/>
          <a:stretch>
            <a:fillRect/>
          </a:stretch>
        </p:blipFill>
        <p:spPr>
          <a:xfrm>
            <a:off x="3390169" y="5224681"/>
            <a:ext cx="587479" cy="559460"/>
          </a:xfrm>
          <a:prstGeom prst="rect">
            <a:avLst/>
          </a:prstGeom>
        </p:spPr>
      </p:pic>
      <p:sp>
        <p:nvSpPr>
          <p:cNvPr id="10" name="TextBox 9">
            <a:extLst>
              <a:ext uri="{FF2B5EF4-FFF2-40B4-BE49-F238E27FC236}">
                <a16:creationId xmlns:a16="http://schemas.microsoft.com/office/drawing/2014/main" id="{E1F31FB0-9706-498E-AEC9-196CBB4D54F1}"/>
              </a:ext>
            </a:extLst>
          </p:cNvPr>
          <p:cNvSpPr txBox="1"/>
          <p:nvPr/>
        </p:nvSpPr>
        <p:spPr>
          <a:xfrm>
            <a:off x="1388125" y="5312361"/>
            <a:ext cx="1046605" cy="400110"/>
          </a:xfrm>
          <a:prstGeom prst="rect">
            <a:avLst/>
          </a:prstGeom>
          <a:noFill/>
        </p:spPr>
        <p:txBody>
          <a:bodyPr wrap="square" rtlCol="0">
            <a:spAutoFit/>
          </a:bodyPr>
          <a:lstStyle/>
          <a:p>
            <a:r>
              <a:rPr lang="en-GB" sz="2000" dirty="0"/>
              <a:t>1   &gt;</a:t>
            </a:r>
          </a:p>
        </p:txBody>
      </p:sp>
      <p:sp>
        <p:nvSpPr>
          <p:cNvPr id="11" name="TextBox 10">
            <a:extLst>
              <a:ext uri="{FF2B5EF4-FFF2-40B4-BE49-F238E27FC236}">
                <a16:creationId xmlns:a16="http://schemas.microsoft.com/office/drawing/2014/main" id="{6C4C2C75-813A-4CA3-857B-BBD32E89A062}"/>
              </a:ext>
            </a:extLst>
          </p:cNvPr>
          <p:cNvSpPr txBox="1"/>
          <p:nvPr/>
        </p:nvSpPr>
        <p:spPr>
          <a:xfrm>
            <a:off x="2941504" y="5312362"/>
            <a:ext cx="448665" cy="369332"/>
          </a:xfrm>
          <a:prstGeom prst="rect">
            <a:avLst/>
          </a:prstGeom>
          <a:noFill/>
        </p:spPr>
        <p:txBody>
          <a:bodyPr wrap="square" rtlCol="0">
            <a:spAutoFit/>
          </a:bodyPr>
          <a:lstStyle/>
          <a:p>
            <a:r>
              <a:rPr lang="en-GB" dirty="0">
                <a:latin typeface="Cambria Math" panose="02040503050406030204" pitchFamily="18" charset="0"/>
                <a:ea typeface="Cambria Math" panose="02040503050406030204" pitchFamily="18" charset="0"/>
              </a:rPr>
              <a:t>≫</a:t>
            </a:r>
            <a:endParaRPr lang="en-GB" dirty="0"/>
          </a:p>
        </p:txBody>
      </p:sp>
      <p:sp>
        <p:nvSpPr>
          <p:cNvPr id="12" name="TextBox 11">
            <a:extLst>
              <a:ext uri="{FF2B5EF4-FFF2-40B4-BE49-F238E27FC236}">
                <a16:creationId xmlns:a16="http://schemas.microsoft.com/office/drawing/2014/main" id="{D36EB189-A320-468D-AD0E-4CC855D906FA}"/>
              </a:ext>
            </a:extLst>
          </p:cNvPr>
          <p:cNvSpPr txBox="1"/>
          <p:nvPr/>
        </p:nvSpPr>
        <p:spPr>
          <a:xfrm>
            <a:off x="1356613" y="5224681"/>
            <a:ext cx="2809301" cy="588752"/>
          </a:xfrm>
          <a:prstGeom prst="rect">
            <a:avLst/>
          </a:prstGeom>
          <a:noFill/>
          <a:ln w="28575">
            <a:solidFill>
              <a:schemeClr val="accent1">
                <a:lumMod val="60000"/>
                <a:lumOff val="40000"/>
              </a:schemeClr>
            </a:solidFill>
          </a:ln>
        </p:spPr>
        <p:txBody>
          <a:bodyPr wrap="square" rtlCol="0">
            <a:spAutoFit/>
          </a:bodyPr>
          <a:lstStyle/>
          <a:p>
            <a:endParaRPr lang="en-GB"/>
          </a:p>
        </p:txBody>
      </p:sp>
      <p:pic>
        <p:nvPicPr>
          <p:cNvPr id="2" name="Picture 1" descr="C:\Users\valery\AppData\Local\Microsoft\Windows\Temporary Internet Files\Content.IE5\0U50TSPF\MIT_EMBA_Survival_Guide_Travel[1].jpg">
            <a:extLst>
              <a:ext uri="{FF2B5EF4-FFF2-40B4-BE49-F238E27FC236}">
                <a16:creationId xmlns:a16="http://schemas.microsoft.com/office/drawing/2014/main" id="{97BE2088-D5DC-39B6-EF5D-54955BFB31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335" y="92125"/>
            <a:ext cx="849030" cy="891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a:extLst>
              <a:ext uri="{FF2B5EF4-FFF2-40B4-BE49-F238E27FC236}">
                <a16:creationId xmlns:a16="http://schemas.microsoft.com/office/drawing/2014/main" id="{C0F5DD61-6639-4203-A042-CF1AFDDAD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26988"/>
            <a:ext cx="9180513" cy="5540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5" name="Picture 5">
            <a:extLst>
              <a:ext uri="{FF2B5EF4-FFF2-40B4-BE49-F238E27FC236}">
                <a16:creationId xmlns:a16="http://schemas.microsoft.com/office/drawing/2014/main" id="{9A1BA437-12AF-4A60-A448-AD3E6D125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495"/>
          <a:stretch>
            <a:fillRect/>
          </a:stretch>
        </p:blipFill>
        <p:spPr bwMode="auto">
          <a:xfrm>
            <a:off x="1703389" y="692151"/>
            <a:ext cx="5329237" cy="7921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66" name="Text Box 6">
            <a:extLst>
              <a:ext uri="{FF2B5EF4-FFF2-40B4-BE49-F238E27FC236}">
                <a16:creationId xmlns:a16="http://schemas.microsoft.com/office/drawing/2014/main" id="{D64FE8FA-19E6-46A6-B202-C6343BFB9878}"/>
              </a:ext>
            </a:extLst>
          </p:cNvPr>
          <p:cNvSpPr txBox="1">
            <a:spLocks noChangeArrowheads="1"/>
          </p:cNvSpPr>
          <p:nvPr/>
        </p:nvSpPr>
        <p:spPr bwMode="auto">
          <a:xfrm>
            <a:off x="7248526" y="1004888"/>
            <a:ext cx="20875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GB" altLang="en-US" sz="1600" b="1">
                <a:solidFill>
                  <a:srgbClr val="FF0000"/>
                </a:solidFill>
              </a:rPr>
              <a:t>1 :  0.03 : 0.08</a:t>
            </a:r>
            <a:endParaRPr lang="en-US" altLang="en-US" sz="1600" b="1">
              <a:solidFill>
                <a:srgbClr val="FF0000"/>
              </a:solidFill>
            </a:endParaRPr>
          </a:p>
        </p:txBody>
      </p:sp>
      <p:pic>
        <p:nvPicPr>
          <p:cNvPr id="143367" name="Picture 7">
            <a:extLst>
              <a:ext uri="{FF2B5EF4-FFF2-40B4-BE49-F238E27FC236}">
                <a16:creationId xmlns:a16="http://schemas.microsoft.com/office/drawing/2014/main" id="{19C2743A-C0B8-4001-B3E8-D8F4A9295F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823" r="1038" b="24983"/>
          <a:stretch>
            <a:fillRect/>
          </a:stretch>
        </p:blipFill>
        <p:spPr bwMode="auto">
          <a:xfrm>
            <a:off x="1774826" y="1917701"/>
            <a:ext cx="8105142" cy="424814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911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a:extLst>
              <a:ext uri="{FF2B5EF4-FFF2-40B4-BE49-F238E27FC236}">
                <a16:creationId xmlns:a16="http://schemas.microsoft.com/office/drawing/2014/main" id="{34C2AB68-AA5A-4980-8315-DC3CBC31E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0" t="2356" r="-1619" b="-95"/>
          <a:stretch>
            <a:fillRect/>
          </a:stretch>
        </p:blipFill>
        <p:spPr bwMode="auto">
          <a:xfrm>
            <a:off x="1631951" y="188913"/>
            <a:ext cx="8964613" cy="632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9" name="Rectangle 5">
            <a:extLst>
              <a:ext uri="{FF2B5EF4-FFF2-40B4-BE49-F238E27FC236}">
                <a16:creationId xmlns:a16="http://schemas.microsoft.com/office/drawing/2014/main" id="{059FA654-2408-4179-80C2-187EFC885FEA}"/>
              </a:ext>
            </a:extLst>
          </p:cNvPr>
          <p:cNvSpPr>
            <a:spLocks noChangeArrowheads="1"/>
          </p:cNvSpPr>
          <p:nvPr/>
        </p:nvSpPr>
        <p:spPr bwMode="auto">
          <a:xfrm>
            <a:off x="6889751" y="6019800"/>
            <a:ext cx="3598863"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a:extLst>
              <a:ext uri="{FF2B5EF4-FFF2-40B4-BE49-F238E27FC236}">
                <a16:creationId xmlns:a16="http://schemas.microsoft.com/office/drawing/2014/main" id="{5D6E6A98-9527-43CA-881F-9AEE637F2679}"/>
              </a:ext>
            </a:extLst>
          </p:cNvPr>
          <p:cNvSpPr txBox="1"/>
          <p:nvPr/>
        </p:nvSpPr>
        <p:spPr>
          <a:xfrm>
            <a:off x="5307105" y="42582"/>
            <a:ext cx="5611907" cy="647700"/>
          </a:xfrm>
          <a:prstGeom prst="rect">
            <a:avLst/>
          </a:prstGeom>
          <a:solidFill>
            <a:schemeClr val="bg1"/>
          </a:solidFill>
        </p:spPr>
        <p:txBody>
          <a:bodyPr wrap="square" rtlCol="0">
            <a:spAutoFit/>
          </a:bodyPr>
          <a:lstStyle/>
          <a:p>
            <a:endParaRPr lang="en-GB" dirty="0"/>
          </a:p>
        </p:txBody>
      </p:sp>
      <p:cxnSp>
        <p:nvCxnSpPr>
          <p:cNvPr id="4" name="Straight Connector 3">
            <a:extLst>
              <a:ext uri="{FF2B5EF4-FFF2-40B4-BE49-F238E27FC236}">
                <a16:creationId xmlns:a16="http://schemas.microsoft.com/office/drawing/2014/main" id="{98CE8734-C5FA-ACD4-B134-BA099911DBEB}"/>
              </a:ext>
            </a:extLst>
          </p:cNvPr>
          <p:cNvCxnSpPr/>
          <p:nvPr/>
        </p:nvCxnSpPr>
        <p:spPr>
          <a:xfrm>
            <a:off x="6430617" y="5685183"/>
            <a:ext cx="35880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8E94A19-C3D3-C56D-7687-B18A27CE0025}"/>
              </a:ext>
            </a:extLst>
          </p:cNvPr>
          <p:cNvCxnSpPr/>
          <p:nvPr/>
        </p:nvCxnSpPr>
        <p:spPr>
          <a:xfrm>
            <a:off x="2186609" y="6019800"/>
            <a:ext cx="22561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230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B51A890A-C0F6-4C77-86C6-8FAE65F27AD6}"/>
              </a:ext>
            </a:extLst>
          </p:cNvPr>
          <p:cNvSpPr>
            <a:spLocks noGrp="1"/>
          </p:cNvSpPr>
          <p:nvPr>
            <p:ph type="sldNum" sz="quarter" idx="12"/>
          </p:nvPr>
        </p:nvSpPr>
        <p:spPr/>
        <p:txBody>
          <a:bodyPr/>
          <a:lstStyle/>
          <a:p>
            <a:fld id="{E5F35D56-762B-4FA9-B913-A5E28B7E4522}" type="slidenum">
              <a:rPr lang="en-GB" altLang="en-US"/>
              <a:pPr/>
              <a:t>7</a:t>
            </a:fld>
            <a:endParaRPr lang="en-GB" altLang="en-US"/>
          </a:p>
        </p:txBody>
      </p:sp>
      <p:pic>
        <p:nvPicPr>
          <p:cNvPr id="361474" name="Picture 2">
            <a:extLst>
              <a:ext uri="{FF2B5EF4-FFF2-40B4-BE49-F238E27FC236}">
                <a16:creationId xmlns:a16="http://schemas.microsoft.com/office/drawing/2014/main" id="{89165E69-7F36-42DC-9A9C-C920B6F6C4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2" t="9173" b="34245"/>
          <a:stretch/>
        </p:blipFill>
        <p:spPr bwMode="auto">
          <a:xfrm>
            <a:off x="2191116" y="996711"/>
            <a:ext cx="7842532" cy="334887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1479" name="Picture 7">
            <a:extLst>
              <a:ext uri="{FF2B5EF4-FFF2-40B4-BE49-F238E27FC236}">
                <a16:creationId xmlns:a16="http://schemas.microsoft.com/office/drawing/2014/main" id="{90986ACE-735F-4C71-85BA-0B3E5D452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75" t="3732" r="8672" b="84460"/>
          <a:stretch>
            <a:fillRect/>
          </a:stretch>
        </p:blipFill>
        <p:spPr bwMode="auto">
          <a:xfrm>
            <a:off x="1749513" y="5620871"/>
            <a:ext cx="8064500" cy="77796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1480" name="AutoShape 8">
            <a:extLst>
              <a:ext uri="{FF2B5EF4-FFF2-40B4-BE49-F238E27FC236}">
                <a16:creationId xmlns:a16="http://schemas.microsoft.com/office/drawing/2014/main" id="{669CC7C9-ADCC-4904-9763-593AF6D3B5EB}"/>
              </a:ext>
            </a:extLst>
          </p:cNvPr>
          <p:cNvSpPr>
            <a:spLocks noChangeArrowheads="1"/>
          </p:cNvSpPr>
          <p:nvPr/>
        </p:nvSpPr>
        <p:spPr bwMode="auto">
          <a:xfrm>
            <a:off x="1703389" y="5576044"/>
            <a:ext cx="8137525" cy="980521"/>
          </a:xfrm>
          <a:prstGeom prst="roundRect">
            <a:avLst>
              <a:gd name="adj" fmla="val 16667"/>
            </a:avLst>
          </a:prstGeom>
          <a:noFill/>
          <a:ln w="28575">
            <a:solidFill>
              <a:srgbClr val="000066"/>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1481" name="Text Box 9">
            <a:extLst>
              <a:ext uri="{FF2B5EF4-FFF2-40B4-BE49-F238E27FC236}">
                <a16:creationId xmlns:a16="http://schemas.microsoft.com/office/drawing/2014/main" id="{0414722D-68D4-4BAE-A6AD-8322D7C93A5E}"/>
              </a:ext>
            </a:extLst>
          </p:cNvPr>
          <p:cNvSpPr txBox="1">
            <a:spLocks noChangeArrowheads="1"/>
          </p:cNvSpPr>
          <p:nvPr/>
        </p:nvSpPr>
        <p:spPr bwMode="auto">
          <a:xfrm>
            <a:off x="7160839" y="5635063"/>
            <a:ext cx="834203"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err="1"/>
              <a:t>gg</a:t>
            </a:r>
            <a:r>
              <a:rPr lang="en-GB" altLang="en-US" sz="1600" dirty="0" err="1">
                <a:sym typeface="Wingdings" panose="05000000000000000000" pitchFamily="2" charset="2"/>
              </a:rPr>
              <a:t>qq</a:t>
            </a:r>
            <a:r>
              <a:rPr lang="en-GB" altLang="en-US" sz="1400" dirty="0">
                <a:sym typeface="Wingdings" panose="05000000000000000000" pitchFamily="2" charset="2"/>
              </a:rPr>
              <a:t> </a:t>
            </a:r>
          </a:p>
        </p:txBody>
      </p:sp>
      <p:sp>
        <p:nvSpPr>
          <p:cNvPr id="361482" name="Rectangle 10">
            <a:extLst>
              <a:ext uri="{FF2B5EF4-FFF2-40B4-BE49-F238E27FC236}">
                <a16:creationId xmlns:a16="http://schemas.microsoft.com/office/drawing/2014/main" id="{8A40DF07-2C16-4164-AC7A-010A302CD820}"/>
              </a:ext>
            </a:extLst>
          </p:cNvPr>
          <p:cNvSpPr>
            <a:spLocks noChangeArrowheads="1"/>
          </p:cNvSpPr>
          <p:nvPr/>
        </p:nvSpPr>
        <p:spPr bwMode="auto">
          <a:xfrm>
            <a:off x="8256588" y="3573463"/>
            <a:ext cx="1439862" cy="215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TextBox 1">
            <a:extLst>
              <a:ext uri="{FF2B5EF4-FFF2-40B4-BE49-F238E27FC236}">
                <a16:creationId xmlns:a16="http://schemas.microsoft.com/office/drawing/2014/main" id="{A1E034E6-8001-45FD-9FFE-275CD7E981F6}"/>
              </a:ext>
            </a:extLst>
          </p:cNvPr>
          <p:cNvSpPr txBox="1"/>
          <p:nvPr/>
        </p:nvSpPr>
        <p:spPr>
          <a:xfrm>
            <a:off x="8364071" y="2579601"/>
            <a:ext cx="1201269" cy="280140"/>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1F359E5C-D89C-416A-AACB-259A7F786E05}"/>
              </a:ext>
            </a:extLst>
          </p:cNvPr>
          <p:cNvSpPr txBox="1"/>
          <p:nvPr/>
        </p:nvSpPr>
        <p:spPr>
          <a:xfrm>
            <a:off x="5836024" y="6115517"/>
            <a:ext cx="2286000" cy="369332"/>
          </a:xfrm>
          <a:prstGeom prst="rect">
            <a:avLst/>
          </a:prstGeom>
          <a:solidFill>
            <a:schemeClr val="accent4">
              <a:lumMod val="20000"/>
              <a:lumOff val="80000"/>
            </a:schemeClr>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236E1A8F-87D0-4C48-9813-04D1021BE364}"/>
              </a:ext>
            </a:extLst>
          </p:cNvPr>
          <p:cNvSpPr txBox="1"/>
          <p:nvPr/>
        </p:nvSpPr>
        <p:spPr>
          <a:xfrm>
            <a:off x="1845733" y="4658533"/>
            <a:ext cx="8792085" cy="369332"/>
          </a:xfrm>
          <a:prstGeom prst="rect">
            <a:avLst/>
          </a:prstGeom>
          <a:noFill/>
          <a:ln w="38100">
            <a:noFill/>
          </a:ln>
        </p:spPr>
        <p:txBody>
          <a:bodyPr wrap="square" rtlCol="0">
            <a:spAutoFit/>
          </a:bodyPr>
          <a:lstStyle/>
          <a:p>
            <a:r>
              <a:rPr lang="en-GB" dirty="0"/>
              <a:t>Symmetry properties of the                                                                    amplitude   (</a:t>
            </a:r>
            <a:r>
              <a:rPr lang="en-GB" sz="1200" dirty="0">
                <a:solidFill>
                  <a:schemeClr val="accent1">
                    <a:lumMod val="75000"/>
                  </a:schemeClr>
                </a:solidFill>
              </a:rPr>
              <a:t>FKM-97</a:t>
            </a:r>
            <a:r>
              <a:rPr lang="en-GB" dirty="0"/>
              <a:t>)  </a:t>
            </a:r>
          </a:p>
        </p:txBody>
      </p:sp>
      <p:pic>
        <p:nvPicPr>
          <p:cNvPr id="6" name="Picture 5">
            <a:extLst>
              <a:ext uri="{FF2B5EF4-FFF2-40B4-BE49-F238E27FC236}">
                <a16:creationId xmlns:a16="http://schemas.microsoft.com/office/drawing/2014/main" id="{113BC38B-1B04-4722-81B4-DD5021EC9564}"/>
              </a:ext>
            </a:extLst>
          </p:cNvPr>
          <p:cNvPicPr>
            <a:picLocks noChangeAspect="1"/>
          </p:cNvPicPr>
          <p:nvPr/>
        </p:nvPicPr>
        <p:blipFill rotWithShape="1">
          <a:blip r:embed="rId5"/>
          <a:srcRect l="34326" t="71691" r="38567" b="23589"/>
          <a:stretch/>
        </p:blipFill>
        <p:spPr>
          <a:xfrm>
            <a:off x="4715436" y="4731258"/>
            <a:ext cx="3279606" cy="351400"/>
          </a:xfrm>
          <a:prstGeom prst="rect">
            <a:avLst/>
          </a:prstGeom>
        </p:spPr>
      </p:pic>
      <p:sp>
        <p:nvSpPr>
          <p:cNvPr id="9" name="Rectangle: Rounded Corners 8">
            <a:extLst>
              <a:ext uri="{FF2B5EF4-FFF2-40B4-BE49-F238E27FC236}">
                <a16:creationId xmlns:a16="http://schemas.microsoft.com/office/drawing/2014/main" id="{C8CFAE57-3DCA-4345-BC0C-AADCD384DF93}"/>
              </a:ext>
            </a:extLst>
          </p:cNvPr>
          <p:cNvSpPr/>
          <p:nvPr/>
        </p:nvSpPr>
        <p:spPr>
          <a:xfrm>
            <a:off x="1703389" y="4446494"/>
            <a:ext cx="8330259" cy="96464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53B9B07-2327-43B8-AD37-EBB13DD37234}"/>
              </a:ext>
            </a:extLst>
          </p:cNvPr>
          <p:cNvSpPr txBox="1"/>
          <p:nvPr/>
        </p:nvSpPr>
        <p:spPr>
          <a:xfrm>
            <a:off x="4249271" y="1837765"/>
            <a:ext cx="466165" cy="369332"/>
          </a:xfrm>
          <a:prstGeom prst="rect">
            <a:avLst/>
          </a:prstGeom>
          <a:solidFill>
            <a:schemeClr val="bg1"/>
          </a:solidFill>
        </p:spPr>
        <p:txBody>
          <a:bodyPr wrap="square" rtlCol="0">
            <a:spAutoFit/>
          </a:bodyPr>
          <a:lstStyle/>
          <a:p>
            <a:endParaRPr lang="en-GB" dirty="0"/>
          </a:p>
        </p:txBody>
      </p:sp>
      <p:sp>
        <p:nvSpPr>
          <p:cNvPr id="15" name="TextBox 14">
            <a:extLst>
              <a:ext uri="{FF2B5EF4-FFF2-40B4-BE49-F238E27FC236}">
                <a16:creationId xmlns:a16="http://schemas.microsoft.com/office/drawing/2014/main" id="{161D1DEB-41F2-4D08-BB9D-484F7E19CDDF}"/>
              </a:ext>
            </a:extLst>
          </p:cNvPr>
          <p:cNvSpPr txBox="1"/>
          <p:nvPr/>
        </p:nvSpPr>
        <p:spPr>
          <a:xfrm>
            <a:off x="6854923" y="6098756"/>
            <a:ext cx="6098058" cy="338554"/>
          </a:xfrm>
          <a:prstGeom prst="rect">
            <a:avLst/>
          </a:prstGeom>
          <a:noFill/>
        </p:spPr>
        <p:txBody>
          <a:bodyPr wrap="square">
            <a:spAutoFit/>
          </a:bodyPr>
          <a:lstStyle/>
          <a:p>
            <a:r>
              <a:rPr lang="en-GB" sz="1600" b="0" i="0" u="none" strike="noStrike" dirty="0">
                <a:solidFill>
                  <a:srgbClr val="40A9FF"/>
                </a:solidFill>
                <a:effectLst/>
                <a:latin typeface="-apple-system"/>
                <a:hlinkClick r:id="rId6"/>
              </a:rPr>
              <a:t>‘</a:t>
            </a:r>
            <a:r>
              <a:rPr lang="en-GB" sz="1400" b="0" i="0" u="none" strike="noStrike" dirty="0">
                <a:solidFill>
                  <a:srgbClr val="40A9FF"/>
                </a:solidFill>
                <a:effectLst/>
                <a:latin typeface="-apple-system"/>
                <a:hlinkClick r:id="rId6"/>
              </a:rPr>
              <a:t>An Amplitude for </a:t>
            </a:r>
            <a:r>
              <a:rPr lang="en-GB" sz="1400" b="0" i="1" u="none" strike="noStrike" dirty="0">
                <a:solidFill>
                  <a:srgbClr val="40A9FF"/>
                </a:solidFill>
                <a:effectLst/>
                <a:latin typeface="KaTeX_Math"/>
                <a:hlinkClick r:id="rId6"/>
              </a:rPr>
              <a:t>n</a:t>
            </a:r>
            <a:r>
              <a:rPr lang="en-GB" sz="1400" b="0" i="0" u="none" strike="noStrike" dirty="0">
                <a:solidFill>
                  <a:srgbClr val="40A9FF"/>
                </a:solidFill>
                <a:effectLst/>
                <a:latin typeface="-apple-system"/>
                <a:hlinkClick r:id="rId6"/>
              </a:rPr>
              <a:t> Gluon Scattering</a:t>
            </a:r>
            <a:r>
              <a:rPr lang="en-GB" sz="1600" b="0" i="0" u="none" strike="noStrike" dirty="0">
                <a:solidFill>
                  <a:srgbClr val="40A9FF"/>
                </a:solidFill>
                <a:effectLst/>
                <a:latin typeface="-apple-system"/>
              </a:rPr>
              <a:t>’</a:t>
            </a:r>
            <a:endParaRPr lang="en-GB" sz="16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ED4C56-D4AD-84D9-9FFA-F0CEA7769C24}"/>
                  </a:ext>
                </a:extLst>
              </p:cNvPr>
              <p:cNvSpPr txBox="1"/>
              <p:nvPr/>
            </p:nvSpPr>
            <p:spPr>
              <a:xfrm>
                <a:off x="2435087" y="5003145"/>
                <a:ext cx="138153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836967"/>
                              </a:solidFill>
                              <a:latin typeface="Cambria Math" panose="02040503050406030204" pitchFamily="18" charset="0"/>
                            </a:rPr>
                          </m:ctrlPr>
                        </m:sSubPr>
                        <m:e>
                          <m:r>
                            <a:rPr lang="en-GB" sz="1400" i="1">
                              <a:latin typeface="Cambria Math" panose="02040503050406030204" pitchFamily="18" charset="0"/>
                            </a:rPr>
                            <m:t>𝐽</m:t>
                          </m:r>
                        </m:e>
                        <m:sub>
                          <m:r>
                            <a:rPr lang="en-GB" sz="1400" i="1">
                              <a:latin typeface="Cambria Math" panose="02040503050406030204" pitchFamily="18" charset="0"/>
                            </a:rPr>
                            <m:t>𝑍</m:t>
                          </m:r>
                        </m:sub>
                      </m:sSub>
                      <m:r>
                        <a:rPr lang="en-GB" sz="1400" i="0">
                          <a:latin typeface="Cambria Math" panose="02040503050406030204" pitchFamily="18" charset="0"/>
                        </a:rPr>
                        <m:t>=0</m:t>
                      </m:r>
                    </m:oMath>
                  </m:oMathPara>
                </a14:m>
                <a:endParaRPr lang="en-GB" dirty="0"/>
              </a:p>
            </p:txBody>
          </p:sp>
        </mc:Choice>
        <mc:Fallback xmlns="">
          <p:sp>
            <p:nvSpPr>
              <p:cNvPr id="5" name="TextBox 4">
                <a:extLst>
                  <a:ext uri="{FF2B5EF4-FFF2-40B4-BE49-F238E27FC236}">
                    <a16:creationId xmlns:a16="http://schemas.microsoft.com/office/drawing/2014/main" id="{57ED4C56-D4AD-84D9-9FFA-F0CEA7769C24}"/>
                  </a:ext>
                </a:extLst>
              </p:cNvPr>
              <p:cNvSpPr txBox="1">
                <a:spLocks noRot="1" noChangeAspect="1" noMove="1" noResize="1" noEditPoints="1" noAdjustHandles="1" noChangeArrowheads="1" noChangeShapeType="1" noTextEdit="1"/>
              </p:cNvSpPr>
              <p:nvPr/>
            </p:nvSpPr>
            <p:spPr>
              <a:xfrm>
                <a:off x="2435087" y="5003145"/>
                <a:ext cx="1381539" cy="307777"/>
              </a:xfrm>
              <a:prstGeom prst="rect">
                <a:avLst/>
              </a:prstGeom>
              <a:blipFill>
                <a:blip r:embed="rId7"/>
                <a:stretch>
                  <a:fillRect b="-4000"/>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6E14E6BF-C96D-6B88-6612-FA241CF20BDB}"/>
              </a:ext>
            </a:extLst>
          </p:cNvPr>
          <p:cNvSpPr txBox="1"/>
          <p:nvPr/>
        </p:nvSpPr>
        <p:spPr>
          <a:xfrm>
            <a:off x="6241776" y="5027865"/>
            <a:ext cx="2014812" cy="261610"/>
          </a:xfrm>
          <a:prstGeom prst="rect">
            <a:avLst/>
          </a:prstGeom>
          <a:noFill/>
        </p:spPr>
        <p:txBody>
          <a:bodyPr wrap="square" rtlCol="0">
            <a:spAutoFit/>
          </a:bodyPr>
          <a:lstStyle/>
          <a:p>
            <a:r>
              <a:rPr lang="en-GB" sz="1100" dirty="0">
                <a:solidFill>
                  <a:schemeClr val="accent1">
                    <a:lumMod val="75000"/>
                  </a:schemeClr>
                </a:solidFill>
              </a:rPr>
              <a:t>(nullifies in the massless limit)</a:t>
            </a:r>
          </a:p>
        </p:txBody>
      </p:sp>
      <p:sp>
        <p:nvSpPr>
          <p:cNvPr id="8" name="TextBox 7">
            <a:extLst>
              <a:ext uri="{FF2B5EF4-FFF2-40B4-BE49-F238E27FC236}">
                <a16:creationId xmlns:a16="http://schemas.microsoft.com/office/drawing/2014/main" id="{211147A0-4275-3773-2F1A-9778514B68AE}"/>
              </a:ext>
            </a:extLst>
          </p:cNvPr>
          <p:cNvSpPr txBox="1"/>
          <p:nvPr/>
        </p:nvSpPr>
        <p:spPr>
          <a:xfrm>
            <a:off x="10346267" y="4628328"/>
            <a:ext cx="1491237" cy="646331"/>
          </a:xfrm>
          <a:prstGeom prst="rect">
            <a:avLst/>
          </a:prstGeom>
          <a:noFill/>
          <a:ln w="19050">
            <a:solidFill>
              <a:schemeClr val="tx1"/>
            </a:solidFill>
          </a:ln>
        </p:spPr>
        <p:txBody>
          <a:bodyPr wrap="square" rtlCol="0">
            <a:spAutoFit/>
          </a:bodyPr>
          <a:lstStyle/>
          <a:p>
            <a:r>
              <a:rPr lang="en-GB" dirty="0"/>
              <a:t>(++,+-) (--,+-)</a:t>
            </a:r>
          </a:p>
          <a:p>
            <a:r>
              <a:rPr lang="en-GB" dirty="0"/>
              <a:t>(++,-+) (--,-+)</a:t>
            </a:r>
          </a:p>
        </p:txBody>
      </p:sp>
      <p:cxnSp>
        <p:nvCxnSpPr>
          <p:cNvPr id="13" name="Straight Arrow Connector 12">
            <a:extLst>
              <a:ext uri="{FF2B5EF4-FFF2-40B4-BE49-F238E27FC236}">
                <a16:creationId xmlns:a16="http://schemas.microsoft.com/office/drawing/2014/main" id="{BD6D2CD8-1076-6921-F2CE-B2D220A139C5}"/>
              </a:ext>
            </a:extLst>
          </p:cNvPr>
          <p:cNvCxnSpPr/>
          <p:nvPr/>
        </p:nvCxnSpPr>
        <p:spPr>
          <a:xfrm>
            <a:off x="8122024" y="5122414"/>
            <a:ext cx="222424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F6AC1F0-9A8E-C567-6AEE-579586E9D111}"/>
                  </a:ext>
                </a:extLst>
              </p:cNvPr>
              <p:cNvSpPr txBox="1"/>
              <p:nvPr/>
            </p:nvSpPr>
            <p:spPr>
              <a:xfrm>
                <a:off x="8756373" y="3573463"/>
                <a:ext cx="2961861" cy="375424"/>
              </a:xfrm>
              <a:prstGeom prst="rect">
                <a:avLst/>
              </a:prstGeom>
              <a:noFill/>
              <a:ln w="28575">
                <a:solidFill>
                  <a:schemeClr val="tx1"/>
                </a:solidFill>
              </a:ln>
            </p:spPr>
            <p:txBody>
              <a:bodyPr wrap="square" rtlCol="0">
                <a:spAutoFit/>
              </a:bodyPr>
              <a:lstStyle/>
              <a:p>
                <a:r>
                  <a:rPr lang="en-GB" sz="1200" dirty="0"/>
                  <a:t>Important consequences for</a:t>
                </a:r>
                <a14:m>
                  <m:oMath xmlns:m="http://schemas.openxmlformats.org/officeDocument/2006/math">
                    <m:r>
                      <a:rPr lang="en-GB" b="0" i="0" dirty="0" smtClean="0">
                        <a:latin typeface="Cambria Math" panose="02040503050406030204" pitchFamily="18" charset="0"/>
                      </a:rPr>
                      <m:t> </m:t>
                    </m:r>
                    <m:r>
                      <a:rPr lang="en-GB" i="1" dirty="0" smtClean="0">
                        <a:latin typeface="Cambria Math" panose="02040503050406030204" pitchFamily="18" charset="0"/>
                      </a:rPr>
                      <m:t>𝐻</m:t>
                    </m:r>
                    <m:r>
                      <a:rPr lang="en-GB" i="0" dirty="0" smtClean="0">
                        <a:latin typeface="Cambria Math" panose="02040503050406030204" pitchFamily="18" charset="0"/>
                      </a:rPr>
                      <m:t>→</m:t>
                    </m:r>
                    <m:r>
                      <a:rPr lang="en-GB" i="1" dirty="0">
                        <a:latin typeface="Cambria Math" panose="02040503050406030204" pitchFamily="18" charset="0"/>
                      </a:rPr>
                      <m:t>𝑏</m:t>
                    </m:r>
                    <m:acc>
                      <m:accPr>
                        <m:chr m:val="̅"/>
                        <m:ctrlPr>
                          <a:rPr lang="en-GB" i="1" dirty="0">
                            <a:solidFill>
                              <a:srgbClr val="836967"/>
                            </a:solidFill>
                            <a:latin typeface="Cambria Math" panose="02040503050406030204" pitchFamily="18" charset="0"/>
                          </a:rPr>
                        </m:ctrlPr>
                      </m:accPr>
                      <m:e>
                        <m:r>
                          <a:rPr lang="en-GB" i="1" dirty="0">
                            <a:latin typeface="Cambria Math" panose="02040503050406030204" pitchFamily="18" charset="0"/>
                          </a:rPr>
                          <m:t>𝑏</m:t>
                        </m:r>
                      </m:e>
                    </m:acc>
                  </m:oMath>
                </a14:m>
                <a:endParaRPr lang="en-GB" dirty="0"/>
              </a:p>
            </p:txBody>
          </p:sp>
        </mc:Choice>
        <mc:Fallback xmlns="">
          <p:sp>
            <p:nvSpPr>
              <p:cNvPr id="14" name="TextBox 13">
                <a:extLst>
                  <a:ext uri="{FF2B5EF4-FFF2-40B4-BE49-F238E27FC236}">
                    <a16:creationId xmlns:a16="http://schemas.microsoft.com/office/drawing/2014/main" id="{4F6AC1F0-9A8E-C567-6AEE-579586E9D111}"/>
                  </a:ext>
                </a:extLst>
              </p:cNvPr>
              <p:cNvSpPr txBox="1">
                <a:spLocks noRot="1" noChangeAspect="1" noMove="1" noResize="1" noEditPoints="1" noAdjustHandles="1" noChangeArrowheads="1" noChangeShapeType="1" noTextEdit="1"/>
              </p:cNvSpPr>
              <p:nvPr/>
            </p:nvSpPr>
            <p:spPr>
              <a:xfrm>
                <a:off x="8756373" y="3573463"/>
                <a:ext cx="2961861" cy="375424"/>
              </a:xfrm>
              <a:prstGeom prst="rect">
                <a:avLst/>
              </a:prstGeom>
              <a:blipFill>
                <a:blip r:embed="rId8"/>
                <a:stretch>
                  <a:fillRect b="-1493"/>
                </a:stretch>
              </a:blipFill>
              <a:ln w="28575">
                <a:solidFill>
                  <a:schemeClr val="tx1"/>
                </a:solidFill>
              </a:ln>
            </p:spPr>
            <p:txBody>
              <a:bodyPr/>
              <a:lstStyle/>
              <a:p>
                <a:r>
                  <a:rPr lang="en-GB">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A1A00-786E-4109-9BEF-F7D7E856744D}"/>
              </a:ext>
            </a:extLst>
          </p:cNvPr>
          <p:cNvSpPr>
            <a:spLocks noGrp="1"/>
          </p:cNvSpPr>
          <p:nvPr>
            <p:ph type="sldNum" sz="quarter" idx="12"/>
          </p:nvPr>
        </p:nvSpPr>
        <p:spPr/>
        <p:txBody>
          <a:bodyPr/>
          <a:lstStyle/>
          <a:p>
            <a:fld id="{810F5E82-72E1-4C4C-94B5-02949C7C5A49}" type="slidenum">
              <a:rPr lang="en-GB" smtClean="0"/>
              <a:t>8</a:t>
            </a:fld>
            <a:endParaRPr lang="en-GB" dirty="0"/>
          </a:p>
        </p:txBody>
      </p:sp>
      <p:pic>
        <p:nvPicPr>
          <p:cNvPr id="4" name="Picture 3">
            <a:extLst>
              <a:ext uri="{FF2B5EF4-FFF2-40B4-BE49-F238E27FC236}">
                <a16:creationId xmlns:a16="http://schemas.microsoft.com/office/drawing/2014/main" id="{737E411E-B4BE-4793-A674-D1C174F41B80}"/>
              </a:ext>
            </a:extLst>
          </p:cNvPr>
          <p:cNvPicPr>
            <a:picLocks noChangeAspect="1"/>
          </p:cNvPicPr>
          <p:nvPr/>
        </p:nvPicPr>
        <p:blipFill rotWithShape="1">
          <a:blip r:embed="rId2"/>
          <a:srcRect l="25075" t="51896" r="6175" b="15425"/>
          <a:stretch/>
        </p:blipFill>
        <p:spPr>
          <a:xfrm>
            <a:off x="719685" y="753035"/>
            <a:ext cx="9320785" cy="2492189"/>
          </a:xfrm>
          <a:prstGeom prst="rect">
            <a:avLst/>
          </a:prstGeom>
        </p:spPr>
      </p:pic>
      <p:pic>
        <p:nvPicPr>
          <p:cNvPr id="5" name="Picture 4">
            <a:extLst>
              <a:ext uri="{FF2B5EF4-FFF2-40B4-BE49-F238E27FC236}">
                <a16:creationId xmlns:a16="http://schemas.microsoft.com/office/drawing/2014/main" id="{A37C97CC-2B69-4908-B0E0-7F71395C2D37}"/>
              </a:ext>
            </a:extLst>
          </p:cNvPr>
          <p:cNvPicPr>
            <a:picLocks noChangeAspect="1"/>
          </p:cNvPicPr>
          <p:nvPr/>
        </p:nvPicPr>
        <p:blipFill>
          <a:blip r:embed="rId3"/>
          <a:stretch>
            <a:fillRect/>
          </a:stretch>
        </p:blipFill>
        <p:spPr>
          <a:xfrm>
            <a:off x="1219200" y="3440111"/>
            <a:ext cx="6194612" cy="2583623"/>
          </a:xfrm>
          <a:prstGeom prst="rect">
            <a:avLst/>
          </a:prstGeom>
          <a:ln w="28575">
            <a:solidFill>
              <a:schemeClr val="accent1"/>
            </a:solidFill>
          </a:ln>
        </p:spPr>
      </p:pic>
      <p:pic>
        <p:nvPicPr>
          <p:cNvPr id="6" name="Picture 5">
            <a:extLst>
              <a:ext uri="{FF2B5EF4-FFF2-40B4-BE49-F238E27FC236}">
                <a16:creationId xmlns:a16="http://schemas.microsoft.com/office/drawing/2014/main" id="{A584DEE9-DB52-4A12-AD57-96642263C09A}"/>
              </a:ext>
            </a:extLst>
          </p:cNvPr>
          <p:cNvPicPr>
            <a:picLocks noChangeAspect="1"/>
          </p:cNvPicPr>
          <p:nvPr/>
        </p:nvPicPr>
        <p:blipFill rotWithShape="1">
          <a:blip r:embed="rId4"/>
          <a:srcRect l="603" t="81863" r="6411"/>
          <a:stretch/>
        </p:blipFill>
        <p:spPr>
          <a:xfrm>
            <a:off x="1497105" y="6176684"/>
            <a:ext cx="4546457" cy="410498"/>
          </a:xfrm>
          <a:prstGeom prst="rect">
            <a:avLst/>
          </a:prstGeom>
        </p:spPr>
      </p:pic>
      <p:sp>
        <p:nvSpPr>
          <p:cNvPr id="7" name="TextBox 6">
            <a:extLst>
              <a:ext uri="{FF2B5EF4-FFF2-40B4-BE49-F238E27FC236}">
                <a16:creationId xmlns:a16="http://schemas.microsoft.com/office/drawing/2014/main" id="{788A0892-5E8F-45AF-94FA-D114A517F3DE}"/>
              </a:ext>
            </a:extLst>
          </p:cNvPr>
          <p:cNvSpPr txBox="1"/>
          <p:nvPr/>
        </p:nvSpPr>
        <p:spPr>
          <a:xfrm>
            <a:off x="9027459" y="3245224"/>
            <a:ext cx="1649506" cy="369332"/>
          </a:xfrm>
          <a:prstGeom prst="rect">
            <a:avLst/>
          </a:prstGeom>
          <a:noFill/>
          <a:ln w="12700">
            <a:solidFill>
              <a:schemeClr val="tx1"/>
            </a:solidFill>
          </a:ln>
        </p:spPr>
        <p:txBody>
          <a:bodyPr wrap="square" rtlCol="0">
            <a:spAutoFit/>
          </a:bodyPr>
          <a:lstStyle/>
          <a:p>
            <a:r>
              <a:rPr lang="en-GB" dirty="0">
                <a:solidFill>
                  <a:srgbClr val="FF0000"/>
                </a:solidFill>
              </a:rPr>
              <a:t>Glueball filter ?</a:t>
            </a:r>
          </a:p>
        </p:txBody>
      </p:sp>
      <p:sp>
        <p:nvSpPr>
          <p:cNvPr id="8" name="TextBox 7">
            <a:extLst>
              <a:ext uri="{FF2B5EF4-FFF2-40B4-BE49-F238E27FC236}">
                <a16:creationId xmlns:a16="http://schemas.microsoft.com/office/drawing/2014/main" id="{362B6FCB-3482-463B-B6DD-B9F25D280D09}"/>
              </a:ext>
            </a:extLst>
          </p:cNvPr>
          <p:cNvSpPr txBox="1"/>
          <p:nvPr/>
        </p:nvSpPr>
        <p:spPr>
          <a:xfrm>
            <a:off x="7464298" y="1996596"/>
            <a:ext cx="3544353" cy="830997"/>
          </a:xfrm>
          <a:prstGeom prst="rect">
            <a:avLst/>
          </a:prstGeom>
          <a:solidFill>
            <a:schemeClr val="accent4">
              <a:lumMod val="20000"/>
              <a:lumOff val="80000"/>
            </a:schemeClr>
          </a:solidFill>
          <a:ln w="28575">
            <a:solidFill>
              <a:srgbClr val="FF0000"/>
            </a:solidFill>
          </a:ln>
        </p:spPr>
        <p:txBody>
          <a:bodyPr wrap="square">
            <a:spAutoFit/>
          </a:bodyPr>
          <a:lstStyle/>
          <a:p>
            <a:r>
              <a:rPr lang="en-GB" sz="1600" dirty="0" err="1"/>
              <a:t>Jz</a:t>
            </a:r>
            <a:r>
              <a:rPr lang="en-GB" sz="1600" dirty="0"/>
              <a:t> = 0 amplitude   vanishes</a:t>
            </a:r>
          </a:p>
          <a:p>
            <a:r>
              <a:rPr lang="en-GB" sz="1600" dirty="0"/>
              <a:t>for the </a:t>
            </a:r>
            <a:r>
              <a:rPr lang="en-GB" sz="1600" dirty="0" err="1"/>
              <a:t>γγ</a:t>
            </a:r>
            <a:r>
              <a:rPr lang="en-GB" sz="1600" dirty="0"/>
              <a:t> decay of the 2++ 3P2</a:t>
            </a:r>
          </a:p>
          <a:p>
            <a:r>
              <a:rPr lang="en-GB" sz="1600" dirty="0"/>
              <a:t>positronium (</a:t>
            </a:r>
            <a:r>
              <a:rPr lang="en-GB" sz="1600" dirty="0" err="1"/>
              <a:t>Tumanov</a:t>
            </a:r>
            <a:r>
              <a:rPr lang="en-GB" sz="1600" dirty="0"/>
              <a:t>, 53;Alekseev, 58)</a:t>
            </a:r>
          </a:p>
        </p:txBody>
      </p:sp>
      <p:sp>
        <p:nvSpPr>
          <p:cNvPr id="3" name="TextBox 2">
            <a:extLst>
              <a:ext uri="{FF2B5EF4-FFF2-40B4-BE49-F238E27FC236}">
                <a16:creationId xmlns:a16="http://schemas.microsoft.com/office/drawing/2014/main" id="{7F4CE162-2D12-9D6F-AE7C-946A2E229461}"/>
              </a:ext>
            </a:extLst>
          </p:cNvPr>
          <p:cNvSpPr txBox="1"/>
          <p:nvPr/>
        </p:nvSpPr>
        <p:spPr>
          <a:xfrm>
            <a:off x="5019260" y="6217204"/>
            <a:ext cx="1878497" cy="276999"/>
          </a:xfrm>
          <a:prstGeom prst="rect">
            <a:avLst/>
          </a:prstGeom>
          <a:noFill/>
        </p:spPr>
        <p:txBody>
          <a:bodyPr wrap="square" rtlCol="0">
            <a:spAutoFit/>
          </a:bodyPr>
          <a:lstStyle/>
          <a:p>
            <a:r>
              <a:rPr lang="en-GB" sz="1200" dirty="0">
                <a:solidFill>
                  <a:schemeClr val="accent6">
                    <a:lumMod val="75000"/>
                  </a:schemeClr>
                </a:solidFill>
              </a:rPr>
              <a:t>(could be outdated)</a:t>
            </a:r>
          </a:p>
        </p:txBody>
      </p:sp>
      <p:pic>
        <p:nvPicPr>
          <p:cNvPr id="10" name="Picture 9">
            <a:extLst>
              <a:ext uri="{FF2B5EF4-FFF2-40B4-BE49-F238E27FC236}">
                <a16:creationId xmlns:a16="http://schemas.microsoft.com/office/drawing/2014/main" id="{D9421DC0-2685-4C8E-3F4E-DBF5FA8E19C3}"/>
              </a:ext>
            </a:extLst>
          </p:cNvPr>
          <p:cNvPicPr>
            <a:picLocks noChangeAspect="1"/>
          </p:cNvPicPr>
          <p:nvPr/>
        </p:nvPicPr>
        <p:blipFill rotWithShape="1">
          <a:blip r:embed="rId5"/>
          <a:srcRect l="44429" t="40144" r="42041" b="45653"/>
          <a:stretch/>
        </p:blipFill>
        <p:spPr>
          <a:xfrm>
            <a:off x="8384248" y="3945835"/>
            <a:ext cx="3374901" cy="1992884"/>
          </a:xfrm>
          <a:prstGeom prst="rect">
            <a:avLst/>
          </a:prstGeom>
        </p:spPr>
      </p:pic>
      <p:sp>
        <p:nvSpPr>
          <p:cNvPr id="12" name="TextBox 11">
            <a:extLst>
              <a:ext uri="{FF2B5EF4-FFF2-40B4-BE49-F238E27FC236}">
                <a16:creationId xmlns:a16="http://schemas.microsoft.com/office/drawing/2014/main" id="{9DE92D7A-F51F-2752-7CB4-1F2390B256B4}"/>
              </a:ext>
            </a:extLst>
          </p:cNvPr>
          <p:cNvSpPr txBox="1"/>
          <p:nvPr/>
        </p:nvSpPr>
        <p:spPr>
          <a:xfrm>
            <a:off x="8656982" y="5947770"/>
            <a:ext cx="5886441" cy="369332"/>
          </a:xfrm>
          <a:prstGeom prst="rect">
            <a:avLst/>
          </a:prstGeom>
          <a:noFill/>
        </p:spPr>
        <p:txBody>
          <a:bodyPr wrap="square">
            <a:spAutoFit/>
          </a:bodyPr>
          <a:lstStyle/>
          <a:p>
            <a:r>
              <a:rPr lang="en-GB" b="0" i="0" dirty="0">
                <a:solidFill>
                  <a:srgbClr val="222222"/>
                </a:solidFill>
                <a:effectLst/>
                <a:latin typeface="Arial" panose="020B0604020202020204" pitchFamily="34" charset="0"/>
              </a:rPr>
              <a:t> </a:t>
            </a:r>
            <a:r>
              <a:rPr lang="en-GB" sz="1200" b="0" i="0" dirty="0" err="1">
                <a:solidFill>
                  <a:schemeClr val="accent1">
                    <a:lumMod val="75000"/>
                  </a:schemeClr>
                </a:solidFill>
                <a:effectLst/>
                <a:latin typeface="Arial" panose="020B0604020202020204" pitchFamily="34" charset="0"/>
              </a:rPr>
              <a:t>Eur.Phys.J.C</a:t>
            </a:r>
            <a:r>
              <a:rPr lang="en-GB" sz="1200" b="0" i="0" dirty="0">
                <a:solidFill>
                  <a:schemeClr val="accent1">
                    <a:lumMod val="75000"/>
                  </a:schemeClr>
                </a:solidFill>
                <a:effectLst/>
                <a:latin typeface="Arial" panose="020B0604020202020204" pitchFamily="34" charset="0"/>
              </a:rPr>
              <a:t> 80 (2020) 11, 1077</a:t>
            </a:r>
            <a:endParaRPr lang="en-GB" dirty="0">
              <a:solidFill>
                <a:schemeClr val="accent1">
                  <a:lumMod val="75000"/>
                </a:schemeClr>
              </a:solidFill>
            </a:endParaRPr>
          </a:p>
        </p:txBody>
      </p:sp>
      <p:sp>
        <p:nvSpPr>
          <p:cNvPr id="13" name="Arrow: Right 12">
            <a:extLst>
              <a:ext uri="{FF2B5EF4-FFF2-40B4-BE49-F238E27FC236}">
                <a16:creationId xmlns:a16="http://schemas.microsoft.com/office/drawing/2014/main" id="{53BD6FC9-5AF3-EC20-B93B-0F351040B483}"/>
              </a:ext>
            </a:extLst>
          </p:cNvPr>
          <p:cNvSpPr/>
          <p:nvPr/>
        </p:nvSpPr>
        <p:spPr>
          <a:xfrm>
            <a:off x="7603435" y="5039139"/>
            <a:ext cx="576469" cy="166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4395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008513-82DD-4BDC-9F26-75AA745A1A08}"/>
              </a:ext>
            </a:extLst>
          </p:cNvPr>
          <p:cNvPicPr>
            <a:picLocks noChangeAspect="1"/>
          </p:cNvPicPr>
          <p:nvPr/>
        </p:nvPicPr>
        <p:blipFill>
          <a:blip r:embed="rId3"/>
          <a:stretch>
            <a:fillRect/>
          </a:stretch>
        </p:blipFill>
        <p:spPr>
          <a:xfrm>
            <a:off x="415637" y="146701"/>
            <a:ext cx="10363200" cy="7263784"/>
          </a:xfrm>
          <a:prstGeom prst="rect">
            <a:avLst/>
          </a:prstGeom>
        </p:spPr>
      </p:pic>
      <p:sp>
        <p:nvSpPr>
          <p:cNvPr id="4" name="TextBox 3">
            <a:extLst>
              <a:ext uri="{FF2B5EF4-FFF2-40B4-BE49-F238E27FC236}">
                <a16:creationId xmlns:a16="http://schemas.microsoft.com/office/drawing/2014/main" id="{7A78C0C8-44D6-4F24-84AA-FFD8592F4099}"/>
              </a:ext>
            </a:extLst>
          </p:cNvPr>
          <p:cNvSpPr txBox="1"/>
          <p:nvPr/>
        </p:nvSpPr>
        <p:spPr>
          <a:xfrm>
            <a:off x="10148047" y="410927"/>
            <a:ext cx="1541928" cy="655870"/>
          </a:xfrm>
          <a:prstGeom prst="rect">
            <a:avLst/>
          </a:prstGeom>
          <a:solidFill>
            <a:schemeClr val="accent4">
              <a:lumMod val="40000"/>
              <a:lumOff val="60000"/>
            </a:schemeClr>
          </a:solidFill>
        </p:spPr>
        <p:txBody>
          <a:bodyPr wrap="square" rtlCol="0">
            <a:spAutoFit/>
          </a:bodyPr>
          <a:lstStyle/>
          <a:p>
            <a:pPr algn="ctr"/>
            <a:endParaRPr lang="en-GB" dirty="0">
              <a:solidFill>
                <a:srgbClr val="FF0000"/>
              </a:solidFill>
            </a:endParaRPr>
          </a:p>
        </p:txBody>
      </p:sp>
      <p:sp>
        <p:nvSpPr>
          <p:cNvPr id="5" name="Slide Number Placeholder 4">
            <a:extLst>
              <a:ext uri="{FF2B5EF4-FFF2-40B4-BE49-F238E27FC236}">
                <a16:creationId xmlns:a16="http://schemas.microsoft.com/office/drawing/2014/main" id="{02814627-41C1-49E0-BF7D-D65A05757519}"/>
              </a:ext>
            </a:extLst>
          </p:cNvPr>
          <p:cNvSpPr>
            <a:spLocks noGrp="1"/>
          </p:cNvSpPr>
          <p:nvPr>
            <p:ph type="sldNum" sz="quarter" idx="12"/>
          </p:nvPr>
        </p:nvSpPr>
        <p:spPr/>
        <p:txBody>
          <a:bodyPr/>
          <a:lstStyle/>
          <a:p>
            <a:fld id="{810F5E82-72E1-4C4C-94B5-02949C7C5A49}" type="slidenum">
              <a:rPr lang="en-GB" smtClean="0"/>
              <a:t>9</a:t>
            </a:fld>
            <a:endParaRPr lang="en-GB"/>
          </a:p>
        </p:txBody>
      </p:sp>
      <p:sp>
        <p:nvSpPr>
          <p:cNvPr id="6" name="TextBox 5">
            <a:extLst>
              <a:ext uri="{FF2B5EF4-FFF2-40B4-BE49-F238E27FC236}">
                <a16:creationId xmlns:a16="http://schemas.microsoft.com/office/drawing/2014/main" id="{B0AF55EF-CC47-4A02-80C4-696218B6F3B3}"/>
              </a:ext>
            </a:extLst>
          </p:cNvPr>
          <p:cNvSpPr txBox="1"/>
          <p:nvPr/>
        </p:nvSpPr>
        <p:spPr>
          <a:xfrm>
            <a:off x="10058399" y="416422"/>
            <a:ext cx="1631576" cy="584775"/>
          </a:xfrm>
          <a:prstGeom prst="rect">
            <a:avLst/>
          </a:prstGeom>
          <a:noFill/>
        </p:spPr>
        <p:txBody>
          <a:bodyPr wrap="square">
            <a:spAutoFit/>
          </a:bodyPr>
          <a:lstStyle/>
          <a:p>
            <a:pPr algn="ctr"/>
            <a:r>
              <a:rPr lang="en-GB" sz="1600" dirty="0">
                <a:solidFill>
                  <a:srgbClr val="FF0000"/>
                </a:solidFill>
              </a:rPr>
              <a:t>Durham Group</a:t>
            </a:r>
          </a:p>
          <a:p>
            <a:pPr algn="ctr"/>
            <a:r>
              <a:rPr lang="en-GB" sz="1600" dirty="0">
                <a:solidFill>
                  <a:srgbClr val="FF0000"/>
                </a:solidFill>
              </a:rPr>
              <a:t>1997-2013</a:t>
            </a:r>
          </a:p>
        </p:txBody>
      </p:sp>
      <p:pic>
        <p:nvPicPr>
          <p:cNvPr id="7" name="Picture 13" descr="fp420-logo2">
            <a:extLst>
              <a:ext uri="{FF2B5EF4-FFF2-40B4-BE49-F238E27FC236}">
                <a16:creationId xmlns:a16="http://schemas.microsoft.com/office/drawing/2014/main" id="{816380C0-6A07-4AB7-ACF2-83E5BE0427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265" y="5549156"/>
            <a:ext cx="435126" cy="3583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211581D-67F2-4B34-9F2B-7FFCF9B22462}"/>
              </a:ext>
            </a:extLst>
          </p:cNvPr>
          <p:cNvSpPr txBox="1"/>
          <p:nvPr/>
        </p:nvSpPr>
        <p:spPr>
          <a:xfrm>
            <a:off x="822462" y="2985919"/>
            <a:ext cx="6097656" cy="369332"/>
          </a:xfrm>
          <a:prstGeom prst="rect">
            <a:avLst/>
          </a:prstGeom>
          <a:noFill/>
        </p:spPr>
        <p:txBody>
          <a:bodyPr wrap="square">
            <a:spAutoFit/>
          </a:bodyPr>
          <a:lstStyle/>
          <a:p>
            <a:r>
              <a:rPr lang="en-GB" dirty="0">
                <a:solidFill>
                  <a:srgbClr val="FF0000"/>
                </a:solidFill>
                <a:sym typeface="Wingdings" panose="05000000000000000000" pitchFamily="2" charset="2"/>
              </a:rPr>
              <a:t></a:t>
            </a:r>
            <a:endParaRPr lang="en-GB" dirty="0"/>
          </a:p>
        </p:txBody>
      </p:sp>
    </p:spTree>
    <p:extLst>
      <p:ext uri="{BB962C8B-B14F-4D97-AF65-F5344CB8AC3E}">
        <p14:creationId xmlns:p14="http://schemas.microsoft.com/office/powerpoint/2010/main" val="18669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Bright" panose="02040602050505020304" pitchFamily="18"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chemeClr val="tx1"/>
            </a:solidFill>
            <a:effectLst/>
            <a:latin typeface="Lucida Bright" panose="020406020505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400" b="0" i="0" u="none" strike="noStrike" cap="none" normalizeH="0" baseline="0" smtClean="0">
            <a:ln>
              <a:noFill/>
            </a:ln>
            <a:solidFill>
              <a:schemeClr val="tx1"/>
            </a:solidFill>
            <a:effectLst/>
            <a:latin typeface="Lucida Bright" panose="02040602050505020304" pitchFamily="18"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1400" b="0" i="0" u="none" strike="noStrike" cap="none" normalizeH="0" baseline="0" smtClean="0">
            <a:ln>
              <a:noFill/>
            </a:ln>
            <a:solidFill>
              <a:schemeClr val="tx1"/>
            </a:solidFill>
            <a:effectLst/>
            <a:latin typeface="Lucida Bright" panose="020406020505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6464</TotalTime>
  <Words>1277</Words>
  <Application>Microsoft Office PowerPoint</Application>
  <PresentationFormat>Widescreen</PresentationFormat>
  <Paragraphs>243</Paragraphs>
  <Slides>52</Slides>
  <Notes>12</Notes>
  <HiddenSlides>0</HiddenSlides>
  <MMClips>0</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52</vt:i4>
      </vt:variant>
    </vt:vector>
  </HeadingPairs>
  <TitlesOfParts>
    <vt:vector size="81" baseType="lpstr">
      <vt:lpstr>Arial Unicode MS</vt:lpstr>
      <vt:lpstr>AdvOT483a8203</vt:lpstr>
      <vt:lpstr>-apple-system</vt:lpstr>
      <vt:lpstr>Arial</vt:lpstr>
      <vt:lpstr>Arial Black</vt:lpstr>
      <vt:lpstr>Calibri</vt:lpstr>
      <vt:lpstr>Calibri Light</vt:lpstr>
      <vt:lpstr>Cambria Math</vt:lpstr>
      <vt:lpstr>Century Schoolbook</vt:lpstr>
      <vt:lpstr>CG Times</vt:lpstr>
      <vt:lpstr>Comic Sans MS</vt:lpstr>
      <vt:lpstr>Engravers MT</vt:lpstr>
      <vt:lpstr>KaTeX_Math</vt:lpstr>
      <vt:lpstr>Lucida Bright</vt:lpstr>
      <vt:lpstr>Lucida Calligraphy</vt:lpstr>
      <vt:lpstr>Lucida Handwriting</vt:lpstr>
      <vt:lpstr>SFRM1095</vt:lpstr>
      <vt:lpstr>SFTI1095</vt:lpstr>
      <vt:lpstr>Symbol</vt:lpstr>
      <vt:lpstr>Tahoma</vt:lpstr>
      <vt:lpstr>Times New Roman</vt:lpstr>
      <vt:lpstr>Wingdings</vt:lpstr>
      <vt:lpstr>Wingdings 3</vt:lpstr>
      <vt:lpstr>ZapfChancery</vt:lpstr>
      <vt:lpstr>Office Theme</vt:lpstr>
      <vt:lpstr>1_Office Theme</vt:lpstr>
      <vt:lpstr>Default Design</vt:lpstr>
      <vt:lpstr>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Durham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KHOZE, VALERY A.</dc:creator>
  <cp:lastModifiedBy>KHOZE, VALERY A.</cp:lastModifiedBy>
  <cp:revision>265</cp:revision>
  <dcterms:created xsi:type="dcterms:W3CDTF">2022-12-04T16:47:15Z</dcterms:created>
  <dcterms:modified xsi:type="dcterms:W3CDTF">2023-10-21T12:27:39Z</dcterms:modified>
</cp:coreProperties>
</file>